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70" r:id="rId3"/>
    <p:sldId id="273" r:id="rId4"/>
    <p:sldId id="272" r:id="rId5"/>
    <p:sldId id="271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8E51B-435F-4A49-9138-B22544E0BDB6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A5363-090A-4167-B995-9CAAB8FF6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096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8A062-59FC-43A9-A624-801381AE50D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558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8A062-59FC-43A9-A624-801381AE50D4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092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C5A2-74FE-4A86-9AAE-7063F720EB63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B70-8ACB-43C0-915E-85F3657569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832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C5A2-74FE-4A86-9AAE-7063F720EB63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B70-8ACB-43C0-915E-85F3657569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15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C5A2-74FE-4A86-9AAE-7063F720EB63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B70-8ACB-43C0-915E-85F3657569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138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C5A2-74FE-4A86-9AAE-7063F720EB63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B70-8ACB-43C0-915E-85F3657569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861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C5A2-74FE-4A86-9AAE-7063F720EB63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B70-8ACB-43C0-915E-85F3657569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548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C5A2-74FE-4A86-9AAE-7063F720EB63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B70-8ACB-43C0-915E-85F3657569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557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C5A2-74FE-4A86-9AAE-7063F720EB63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B70-8ACB-43C0-915E-85F3657569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85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C5A2-74FE-4A86-9AAE-7063F720EB63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B70-8ACB-43C0-915E-85F3657569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021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C5A2-74FE-4A86-9AAE-7063F720EB63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B70-8ACB-43C0-915E-85F3657569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C5A2-74FE-4A86-9AAE-7063F720EB63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B70-8ACB-43C0-915E-85F3657569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365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C5A2-74FE-4A86-9AAE-7063F720EB63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B70-8ACB-43C0-915E-85F3657569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63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C5A2-74FE-4A86-9AAE-7063F720EB63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2AB70-8ACB-43C0-915E-85F3657569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418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ETC - Capacita\Desktop\LOGOS\cch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21" y="5601896"/>
            <a:ext cx="1173493" cy="70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49 Grupo"/>
          <p:cNvGrpSpPr/>
          <p:nvPr/>
        </p:nvGrpSpPr>
        <p:grpSpPr>
          <a:xfrm>
            <a:off x="6876257" y="230093"/>
            <a:ext cx="2090679" cy="559331"/>
            <a:chOff x="86868" y="3601343"/>
            <a:chExt cx="2090679" cy="419498"/>
          </a:xfrm>
        </p:grpSpPr>
        <p:sp>
          <p:nvSpPr>
            <p:cNvPr id="51" name="50 Rectángulo"/>
            <p:cNvSpPr/>
            <p:nvPr/>
          </p:nvSpPr>
          <p:spPr>
            <a:xfrm>
              <a:off x="925863" y="3601343"/>
              <a:ext cx="419497" cy="41949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b="1" dirty="0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1345360" y="3601343"/>
              <a:ext cx="419497" cy="4194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b="1" dirty="0"/>
            </a:p>
          </p:txBody>
        </p:sp>
        <p:pic>
          <p:nvPicPr>
            <p:cNvPr id="53" name="Picture 2" descr="C:\Users\ETC - Capacita\Desktop\BANCO DE IMAGENES ETC\2019  MARCELA TOLEDO\ETC 1-474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0" t="1279" r="20160" b="7715"/>
            <a:stretch/>
          </p:blipFill>
          <p:spPr bwMode="auto">
            <a:xfrm>
              <a:off x="1764857" y="3601344"/>
              <a:ext cx="412690" cy="41949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:\Users\ETC - Capacita\Desktop\BANCO DE IMAGENES ETC\2019  MARCELA TOLEDO\ETC 1-473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1" t="16150" r="32184" b="12521"/>
            <a:stretch/>
          </p:blipFill>
          <p:spPr bwMode="auto">
            <a:xfrm>
              <a:off x="506366" y="3601343"/>
              <a:ext cx="419497" cy="419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54 Grupo"/>
            <p:cNvGrpSpPr/>
            <p:nvPr/>
          </p:nvGrpSpPr>
          <p:grpSpPr>
            <a:xfrm>
              <a:off x="86868" y="3601343"/>
              <a:ext cx="419498" cy="419498"/>
              <a:chOff x="3624138" y="-2418283"/>
              <a:chExt cx="1518667" cy="1518667"/>
            </a:xfrm>
          </p:grpSpPr>
          <p:sp>
            <p:nvSpPr>
              <p:cNvPr id="56" name="55 Rectángulo"/>
              <p:cNvSpPr/>
              <p:nvPr/>
            </p:nvSpPr>
            <p:spPr>
              <a:xfrm>
                <a:off x="3624138" y="-2418283"/>
                <a:ext cx="1518667" cy="15186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57" name="Picture 3" descr="C:\Users\ETC - Capacita\Desktop\DISEÑOS 2019\LOGOS\ETC-01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40" t="23453" r="20878" b="21589"/>
              <a:stretch/>
            </p:blipFill>
            <p:spPr bwMode="auto">
              <a:xfrm>
                <a:off x="3715258" y="-2180778"/>
                <a:ext cx="1336427" cy="1043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E6E99FFA-FDDB-4F81-8FEA-3451C20344E0}"/>
              </a:ext>
            </a:extLst>
          </p:cNvPr>
          <p:cNvGrpSpPr/>
          <p:nvPr/>
        </p:nvGrpSpPr>
        <p:grpSpPr>
          <a:xfrm>
            <a:off x="755577" y="1110941"/>
            <a:ext cx="3548733" cy="4636119"/>
            <a:chOff x="539552" y="707382"/>
            <a:chExt cx="3548733" cy="3477089"/>
          </a:xfrm>
        </p:grpSpPr>
        <p:pic>
          <p:nvPicPr>
            <p:cNvPr id="58" name="Picture 3" descr="C:\Users\ETC - Capacita\Desktop\BANCO DE IMAGENES ETC\2019  MARCELA TOLEDO\ETC 1-485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48" r="7335"/>
            <a:stretch/>
          </p:blipFill>
          <p:spPr bwMode="auto">
            <a:xfrm>
              <a:off x="539552" y="707383"/>
              <a:ext cx="1721615" cy="168472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02A5085D-57DF-4E4B-9368-6BAC63F16D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8" t="8859" r="10599" b="3828"/>
            <a:stretch/>
          </p:blipFill>
          <p:spPr>
            <a:xfrm>
              <a:off x="2366670" y="707382"/>
              <a:ext cx="1721615" cy="1684730"/>
            </a:xfrm>
            <a:prstGeom prst="round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05C54B7-F113-44A7-9918-56CE3451A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6" t="23382" r="18088" b="6504"/>
            <a:stretch/>
          </p:blipFill>
          <p:spPr>
            <a:xfrm>
              <a:off x="2366670" y="2499742"/>
              <a:ext cx="1721615" cy="1684729"/>
            </a:xfrm>
            <a:prstGeom prst="round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6B519F45-BDD7-444B-8A7E-008FCBC9E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31" t="12167" r="38831" b="55045"/>
            <a:stretch/>
          </p:blipFill>
          <p:spPr>
            <a:xfrm>
              <a:off x="549254" y="2497997"/>
              <a:ext cx="1721615" cy="1686474"/>
            </a:xfrm>
            <a:prstGeom prst="roundRect">
              <a:avLst/>
            </a:prstGeom>
          </p:spPr>
        </p:pic>
      </p:grpSp>
      <p:pic>
        <p:nvPicPr>
          <p:cNvPr id="17" name="Picture 8" descr="C:\Users\ETC - Capacita\Desktop\DISEÑOS 2019\LOGOS\ETC sin fond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83545"/>
            <a:ext cx="3130701" cy="30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7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68 CuadroTexto"/>
          <p:cNvSpPr txBox="1"/>
          <p:nvPr/>
        </p:nvSpPr>
        <p:spPr>
          <a:xfrm>
            <a:off x="221619" y="6364011"/>
            <a:ext cx="973343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CL" sz="700" b="1" dirty="0">
                <a:solidFill>
                  <a:schemeClr val="bg1"/>
                </a:solidFill>
              </a:rPr>
              <a:t>Nivelación </a:t>
            </a:r>
            <a:r>
              <a:rPr lang="es-CL" sz="700" b="1" dirty="0" smtClean="0">
                <a:solidFill>
                  <a:schemeClr val="bg1"/>
                </a:solidFill>
              </a:rPr>
              <a:t>e </a:t>
            </a:r>
            <a:r>
              <a:rPr lang="es-CL" sz="700" b="1" dirty="0">
                <a:solidFill>
                  <a:schemeClr val="bg1"/>
                </a:solidFill>
              </a:rPr>
              <a:t>Estudios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158A31C9-49FA-4FFD-B8FD-68C3AD9A24F5}"/>
              </a:ext>
            </a:extLst>
          </p:cNvPr>
          <p:cNvSpPr/>
          <p:nvPr/>
        </p:nvSpPr>
        <p:spPr>
          <a:xfrm>
            <a:off x="194270" y="1113487"/>
            <a:ext cx="7474074" cy="56159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bg1"/>
                </a:solidFill>
              </a:rPr>
              <a:t>Fines Laborales: </a:t>
            </a:r>
            <a:r>
              <a:rPr lang="es-CL" sz="2400" dirty="0">
                <a:solidFill>
                  <a:schemeClr val="bg1"/>
                </a:solidFill>
              </a:rPr>
              <a:t>Modalidad E-Learning y Presencial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2963A02F-2016-45FF-AEBC-858B5FA4FDBF}"/>
              </a:ext>
            </a:extLst>
          </p:cNvPr>
          <p:cNvGrpSpPr/>
          <p:nvPr/>
        </p:nvGrpSpPr>
        <p:grpSpPr>
          <a:xfrm>
            <a:off x="86064" y="4149082"/>
            <a:ext cx="8670051" cy="2102871"/>
            <a:chOff x="-575886" y="3191678"/>
            <a:chExt cx="8670051" cy="157715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D4266B7E-D62B-419B-AE2B-8F1084ECDAD4}"/>
                </a:ext>
              </a:extLst>
            </p:cNvPr>
            <p:cNvGrpSpPr/>
            <p:nvPr/>
          </p:nvGrpSpPr>
          <p:grpSpPr>
            <a:xfrm>
              <a:off x="-575886" y="3191678"/>
              <a:ext cx="1832781" cy="1433586"/>
              <a:chOff x="-1695676" y="2550599"/>
              <a:chExt cx="4081926" cy="1433586"/>
            </a:xfrm>
          </p:grpSpPr>
          <p:sp>
            <p:nvSpPr>
              <p:cNvPr id="26" name="1 Rectángulo">
                <a:extLst>
                  <a:ext uri="{FF2B5EF4-FFF2-40B4-BE49-F238E27FC236}">
                    <a16:creationId xmlns:a16="http://schemas.microsoft.com/office/drawing/2014/main" xmlns="" id="{2E8B5EF1-CA95-4A9F-8A58-5D280EA8DBAF}"/>
                  </a:ext>
                </a:extLst>
              </p:cNvPr>
              <p:cNvSpPr/>
              <p:nvPr/>
            </p:nvSpPr>
            <p:spPr>
              <a:xfrm>
                <a:off x="-1502397" y="2550599"/>
                <a:ext cx="3888647" cy="1433586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100" dirty="0"/>
              </a:p>
            </p:txBody>
          </p:sp>
          <p:sp>
            <p:nvSpPr>
              <p:cNvPr id="31" name="3 CuadroTexto">
                <a:extLst>
                  <a:ext uri="{FF2B5EF4-FFF2-40B4-BE49-F238E27FC236}">
                    <a16:creationId xmlns:a16="http://schemas.microsoft.com/office/drawing/2014/main" xmlns="" id="{271083A4-AAFE-44B9-BFF0-BF7B10C010AB}"/>
                  </a:ext>
                </a:extLst>
              </p:cNvPr>
              <p:cNvSpPr txBox="1"/>
              <p:nvPr/>
            </p:nvSpPr>
            <p:spPr>
              <a:xfrm>
                <a:off x="-1695676" y="2672895"/>
                <a:ext cx="4008906" cy="877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CL" sz="14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s-CL" sz="1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CL" sz="1400" b="1" dirty="0" smtClean="0">
                    <a:solidFill>
                      <a:schemeClr val="bg1"/>
                    </a:solidFill>
                  </a:rPr>
                  <a:t>INDUCCIÓN </a:t>
                </a:r>
                <a:r>
                  <a:rPr lang="es-CL" sz="1400" b="1" dirty="0">
                    <a:solidFill>
                      <a:schemeClr val="bg1"/>
                    </a:solidFill>
                  </a:rPr>
                  <a:t>USO</a:t>
                </a:r>
              </a:p>
              <a:p>
                <a:pPr algn="ctr"/>
                <a:r>
                  <a:rPr lang="es-CL" sz="1400" b="1" dirty="0">
                    <a:solidFill>
                      <a:schemeClr val="bg1"/>
                    </a:solidFill>
                  </a:rPr>
                  <a:t> DE PLATAFORMA</a:t>
                </a:r>
              </a:p>
              <a:p>
                <a:pPr algn="ctr"/>
                <a:r>
                  <a:rPr lang="es-CL" sz="1400" b="1" dirty="0" smtClean="0">
                    <a:solidFill>
                      <a:schemeClr val="bg1"/>
                    </a:solidFill>
                  </a:rPr>
                  <a:t>)</a:t>
                </a:r>
                <a:endParaRPr lang="es-CL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xmlns="" id="{9A40FDAA-B3C7-4765-999F-B0E1C693A282}"/>
                </a:ext>
              </a:extLst>
            </p:cNvPr>
            <p:cNvGrpSpPr/>
            <p:nvPr/>
          </p:nvGrpSpPr>
          <p:grpSpPr>
            <a:xfrm>
              <a:off x="1265219" y="3210606"/>
              <a:ext cx="1764115" cy="1444683"/>
              <a:chOff x="1360819" y="2452587"/>
              <a:chExt cx="1764115" cy="1444683"/>
            </a:xfrm>
          </p:grpSpPr>
          <p:sp>
            <p:nvSpPr>
              <p:cNvPr id="28" name="18 Rectángulo">
                <a:extLst>
                  <a:ext uri="{FF2B5EF4-FFF2-40B4-BE49-F238E27FC236}">
                    <a16:creationId xmlns:a16="http://schemas.microsoft.com/office/drawing/2014/main" xmlns="" id="{3473CB22-61D7-47E5-9B8B-46333AF59A40}"/>
                  </a:ext>
                </a:extLst>
              </p:cNvPr>
              <p:cNvSpPr/>
              <p:nvPr/>
            </p:nvSpPr>
            <p:spPr>
              <a:xfrm>
                <a:off x="1360819" y="2452587"/>
                <a:ext cx="1731329" cy="144468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100" dirty="0"/>
              </a:p>
            </p:txBody>
          </p:sp>
          <p:sp>
            <p:nvSpPr>
              <p:cNvPr id="32" name="22 CuadroTexto">
                <a:extLst>
                  <a:ext uri="{FF2B5EF4-FFF2-40B4-BE49-F238E27FC236}">
                    <a16:creationId xmlns:a16="http://schemas.microsoft.com/office/drawing/2014/main" xmlns="" id="{50E880B9-9E76-4C3C-AE28-CA462924F0B8}"/>
                  </a:ext>
                </a:extLst>
              </p:cNvPr>
              <p:cNvSpPr txBox="1"/>
              <p:nvPr/>
            </p:nvSpPr>
            <p:spPr>
              <a:xfrm>
                <a:off x="1360819" y="2467669"/>
                <a:ext cx="1764115" cy="113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CL" sz="16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ctr"/>
                <a:endParaRPr lang="es-CL" sz="16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s-CL" sz="1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MODULO 1</a:t>
                </a:r>
              </a:p>
              <a:p>
                <a:pPr algn="ctr"/>
                <a:r>
                  <a:rPr lang="es-CL" sz="1400" dirty="0" smtClean="0"/>
                  <a:t>5 ramos </a:t>
                </a:r>
              </a:p>
              <a:p>
                <a:pPr algn="ctr"/>
                <a:r>
                  <a:rPr lang="es-CL" sz="1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Actividades/Ensayos</a:t>
                </a:r>
              </a:p>
              <a:p>
                <a:pPr algn="ctr"/>
                <a:endParaRPr lang="es-CL" sz="16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81BAADC7-7263-415F-AB29-3B5863290462}"/>
                </a:ext>
              </a:extLst>
            </p:cNvPr>
            <p:cNvGrpSpPr/>
            <p:nvPr/>
          </p:nvGrpSpPr>
          <p:grpSpPr>
            <a:xfrm>
              <a:off x="3029335" y="3225688"/>
              <a:ext cx="1687346" cy="1543146"/>
              <a:chOff x="751072" y="3200456"/>
              <a:chExt cx="1687346" cy="1543146"/>
            </a:xfrm>
          </p:grpSpPr>
          <p:sp>
            <p:nvSpPr>
              <p:cNvPr id="27" name="17 Rectángulo">
                <a:extLst>
                  <a:ext uri="{FF2B5EF4-FFF2-40B4-BE49-F238E27FC236}">
                    <a16:creationId xmlns:a16="http://schemas.microsoft.com/office/drawing/2014/main" xmlns="" id="{99928FA7-F870-46A3-812A-39425284769F}"/>
                  </a:ext>
                </a:extLst>
              </p:cNvPr>
              <p:cNvSpPr/>
              <p:nvPr/>
            </p:nvSpPr>
            <p:spPr>
              <a:xfrm>
                <a:off x="751072" y="3200456"/>
                <a:ext cx="1679461" cy="14296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100"/>
              </a:p>
            </p:txBody>
          </p:sp>
          <p:sp>
            <p:nvSpPr>
              <p:cNvPr id="33" name="23 CuadroTexto">
                <a:extLst>
                  <a:ext uri="{FF2B5EF4-FFF2-40B4-BE49-F238E27FC236}">
                    <a16:creationId xmlns:a16="http://schemas.microsoft.com/office/drawing/2014/main" xmlns="" id="{2FB8785B-64B4-4B1A-BADE-F4883BE49C5E}"/>
                  </a:ext>
                </a:extLst>
              </p:cNvPr>
              <p:cNvSpPr txBox="1"/>
              <p:nvPr/>
            </p:nvSpPr>
            <p:spPr>
              <a:xfrm>
                <a:off x="772063" y="3220105"/>
                <a:ext cx="1666355" cy="1523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CL" sz="14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ctr"/>
                <a:endParaRPr lang="es-CL" sz="14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s-CL" sz="1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MODULO 2</a:t>
                </a:r>
              </a:p>
              <a:p>
                <a:pPr algn="ctr"/>
                <a:r>
                  <a:rPr lang="es-CL" sz="1400" dirty="0"/>
                  <a:t>5 ramos </a:t>
                </a:r>
              </a:p>
              <a:p>
                <a:pPr algn="ctr"/>
                <a:r>
                  <a:rPr lang="es-CL" sz="1400" b="1" dirty="0">
                    <a:solidFill>
                      <a:schemeClr val="accent3">
                        <a:lumMod val="50000"/>
                      </a:schemeClr>
                    </a:solidFill>
                  </a:rPr>
                  <a:t>Actividades/Ensayos</a:t>
                </a:r>
              </a:p>
              <a:p>
                <a:pPr algn="ctr"/>
                <a:endParaRPr lang="es-CL" sz="14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ctr"/>
                <a:endParaRPr lang="es-CL" sz="1400" dirty="0" smtClean="0"/>
              </a:p>
              <a:p>
                <a:pPr algn="ctr"/>
                <a:endParaRPr lang="es-CL" sz="1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xmlns="" id="{6AAEB4B2-721A-4457-9659-8831813F7A59}"/>
                </a:ext>
              </a:extLst>
            </p:cNvPr>
            <p:cNvGrpSpPr/>
            <p:nvPr/>
          </p:nvGrpSpPr>
          <p:grpSpPr>
            <a:xfrm>
              <a:off x="4738400" y="3191678"/>
              <a:ext cx="1657280" cy="1458167"/>
              <a:chOff x="3093840" y="2906203"/>
              <a:chExt cx="2325519" cy="1458167"/>
            </a:xfrm>
          </p:grpSpPr>
          <p:sp>
            <p:nvSpPr>
              <p:cNvPr id="29" name="20 Rectángulo">
                <a:extLst>
                  <a:ext uri="{FF2B5EF4-FFF2-40B4-BE49-F238E27FC236}">
                    <a16:creationId xmlns:a16="http://schemas.microsoft.com/office/drawing/2014/main" xmlns="" id="{A237D052-BAA8-491C-8DE4-2EC5FF5127E7}"/>
                  </a:ext>
                </a:extLst>
              </p:cNvPr>
              <p:cNvSpPr/>
              <p:nvPr/>
            </p:nvSpPr>
            <p:spPr>
              <a:xfrm>
                <a:off x="3093840" y="2950323"/>
                <a:ext cx="2325519" cy="141404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100"/>
              </a:p>
            </p:txBody>
          </p:sp>
          <p:sp>
            <p:nvSpPr>
              <p:cNvPr id="34" name="25 CuadroTexto">
                <a:extLst>
                  <a:ext uri="{FF2B5EF4-FFF2-40B4-BE49-F238E27FC236}">
                    <a16:creationId xmlns:a16="http://schemas.microsoft.com/office/drawing/2014/main" xmlns="" id="{63F6BE16-2284-406E-848A-70F9F306BA52}"/>
                  </a:ext>
                </a:extLst>
              </p:cNvPr>
              <p:cNvSpPr txBox="1"/>
              <p:nvPr/>
            </p:nvSpPr>
            <p:spPr>
              <a:xfrm>
                <a:off x="3216776" y="2906203"/>
                <a:ext cx="2202583" cy="946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CL" sz="16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ctr"/>
                <a:endParaRPr lang="es-CL" sz="16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s-CL" sz="1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CLASES</a:t>
                </a:r>
              </a:p>
              <a:p>
                <a:pPr algn="ctr"/>
                <a:r>
                  <a:rPr lang="es-CL" sz="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s-CL" sz="1400" b="1" dirty="0">
                    <a:solidFill>
                      <a:schemeClr val="accent3">
                        <a:lumMod val="50000"/>
                      </a:schemeClr>
                    </a:solidFill>
                  </a:rPr>
                  <a:t>DE </a:t>
                </a:r>
                <a:endParaRPr lang="es-CL" sz="14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s-CL" sz="1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REFORZAMIENTO</a:t>
                </a:r>
                <a:endParaRPr lang="es-CL" sz="1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xmlns="" id="{785CE0CC-BAEF-4891-B1B5-8E07603CAA8E}"/>
                </a:ext>
              </a:extLst>
            </p:cNvPr>
            <p:cNvGrpSpPr/>
            <p:nvPr/>
          </p:nvGrpSpPr>
          <p:grpSpPr>
            <a:xfrm>
              <a:off x="6391786" y="3255837"/>
              <a:ext cx="1702379" cy="1394008"/>
              <a:chOff x="5336001" y="2974839"/>
              <a:chExt cx="2400524" cy="1394008"/>
            </a:xfrm>
          </p:grpSpPr>
          <p:sp>
            <p:nvSpPr>
              <p:cNvPr id="30" name="21 Rectángulo">
                <a:extLst>
                  <a:ext uri="{FF2B5EF4-FFF2-40B4-BE49-F238E27FC236}">
                    <a16:creationId xmlns:a16="http://schemas.microsoft.com/office/drawing/2014/main" xmlns="" id="{FD18853C-F4ED-48D1-8BE9-EF4D668E41FA}"/>
                  </a:ext>
                </a:extLst>
              </p:cNvPr>
              <p:cNvSpPr/>
              <p:nvPr/>
            </p:nvSpPr>
            <p:spPr>
              <a:xfrm>
                <a:off x="5336001" y="2974839"/>
                <a:ext cx="2400524" cy="139400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100" dirty="0"/>
              </a:p>
            </p:txBody>
          </p:sp>
          <p:sp>
            <p:nvSpPr>
              <p:cNvPr id="35" name="26 CuadroTexto">
                <a:extLst>
                  <a:ext uri="{FF2B5EF4-FFF2-40B4-BE49-F238E27FC236}">
                    <a16:creationId xmlns:a16="http://schemas.microsoft.com/office/drawing/2014/main" xmlns="" id="{A9B168BA-BB85-439B-A1CE-0363D8E8C00D}"/>
                  </a:ext>
                </a:extLst>
              </p:cNvPr>
              <p:cNvSpPr txBox="1"/>
              <p:nvPr/>
            </p:nvSpPr>
            <p:spPr>
              <a:xfrm>
                <a:off x="5574463" y="3390767"/>
                <a:ext cx="192359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L" sz="1400" b="1" dirty="0">
                    <a:solidFill>
                      <a:schemeClr val="accent3">
                        <a:lumMod val="50000"/>
                      </a:schemeClr>
                    </a:solidFill>
                  </a:rPr>
                  <a:t>PRESENTACIÓN </a:t>
                </a:r>
                <a:endParaRPr lang="es-CL" sz="14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s-CL" sz="1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EXAMEN</a:t>
                </a:r>
                <a:endParaRPr lang="es-CL" sz="1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23A91948-7140-4102-AA35-C9213A819533}"/>
              </a:ext>
            </a:extLst>
          </p:cNvPr>
          <p:cNvGrpSpPr/>
          <p:nvPr/>
        </p:nvGrpSpPr>
        <p:grpSpPr>
          <a:xfrm>
            <a:off x="220890" y="1506271"/>
            <a:ext cx="6691139" cy="2380280"/>
            <a:chOff x="220889" y="1129702"/>
            <a:chExt cx="6691139" cy="1785209"/>
          </a:xfrm>
        </p:grpSpPr>
        <p:sp>
          <p:nvSpPr>
            <p:cNvPr id="48" name="59 CuadroTexto">
              <a:extLst>
                <a:ext uri="{FF2B5EF4-FFF2-40B4-BE49-F238E27FC236}">
                  <a16:creationId xmlns:a16="http://schemas.microsoft.com/office/drawing/2014/main" xmlns="" id="{E6CDFBE6-EA0E-4F9B-A569-F662E1CD0B53}"/>
                </a:ext>
              </a:extLst>
            </p:cNvPr>
            <p:cNvSpPr txBox="1"/>
            <p:nvPr/>
          </p:nvSpPr>
          <p:spPr>
            <a:xfrm>
              <a:off x="1269065" y="1587626"/>
              <a:ext cx="5642963" cy="1327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>
                <a:buClr>
                  <a:schemeClr val="bg1">
                    <a:lumMod val="85000"/>
                  </a:schemeClr>
                </a:buClr>
              </a:pPr>
              <a:endParaRPr lang="es-ES" sz="1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  <a:p>
              <a:pPr fontAlgn="ctr">
                <a:buClr>
                  <a:schemeClr val="bg1">
                    <a:lumMod val="85000"/>
                  </a:schemeClr>
                </a:buClr>
              </a:pPr>
              <a:r>
                <a:rPr lang="es-MX" b="1" dirty="0">
                  <a:solidFill>
                    <a:srgbClr val="92D050"/>
                  </a:solidFill>
                  <a:latin typeface="Calibri" pitchFamily="34" charset="0"/>
                </a:rPr>
                <a:t>Modalidad E-Learning </a:t>
              </a:r>
              <a:r>
                <a:rPr lang="es-MX" dirty="0">
                  <a:solidFill>
                    <a:srgbClr val="92D050"/>
                  </a:solidFill>
                  <a:latin typeface="Calibri" pitchFamily="34" charset="0"/>
                </a:rPr>
                <a:t>(Plataforma Zoom)</a:t>
              </a:r>
              <a:r>
                <a:rPr lang="es-MX" b="1" dirty="0">
                  <a:solidFill>
                    <a:srgbClr val="92D050"/>
                  </a:solidFill>
                  <a:latin typeface="Calibri" pitchFamily="34" charset="0"/>
                </a:rPr>
                <a:t>:</a:t>
              </a:r>
            </a:p>
            <a:p>
              <a:pPr marL="285750" indent="-285750" fontAlgn="ctr">
                <a:buClr>
                  <a:schemeClr val="tx1"/>
                </a:buClr>
                <a:buFont typeface="Wingdings" panose="05000000000000000000" pitchFamily="2" charset="2"/>
                <a:buChar char="ü"/>
              </a:pPr>
              <a:r>
                <a:rPr lang="es-MX" sz="16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30 horas de clases + actividades de reforzamiento y ensayos</a:t>
              </a:r>
              <a:r>
                <a:rPr lang="es-MX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.</a:t>
              </a:r>
            </a:p>
            <a:p>
              <a:pPr marL="171450" indent="-171450" fontAlgn="ctr">
                <a:buClr>
                  <a:schemeClr val="bg1">
                    <a:lumMod val="85000"/>
                  </a:schemeClr>
                </a:buClr>
                <a:buFont typeface="Arial" panose="020B0604020202020204" pitchFamily="34" charset="0"/>
                <a:buChar char="•"/>
              </a:pPr>
              <a:endParaRPr lang="es-MX" sz="11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  <a:p>
              <a:pPr fontAlgn="ctr">
                <a:buClr>
                  <a:schemeClr val="bg1">
                    <a:lumMod val="85000"/>
                  </a:schemeClr>
                </a:buClr>
              </a:pPr>
              <a:r>
                <a:rPr lang="es-MX" b="1" dirty="0" smtClean="0">
                  <a:solidFill>
                    <a:srgbClr val="92D050"/>
                  </a:solidFill>
                  <a:latin typeface="Calibri" pitchFamily="34" charset="0"/>
                </a:rPr>
                <a:t>Modalidad Presencial:</a:t>
              </a:r>
            </a:p>
            <a:p>
              <a:pPr marL="285750" indent="-285750" fontAlgn="ctr">
                <a:buClr>
                  <a:schemeClr val="tx1"/>
                </a:buClr>
                <a:buFont typeface="Wingdings" panose="05000000000000000000" pitchFamily="2" charset="2"/>
                <a:buChar char="ü"/>
              </a:pPr>
              <a:r>
                <a:rPr lang="es-MX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50 horas de clases incluyendo las actividades de reforzamiento y ensayos.</a:t>
              </a:r>
              <a:endParaRPr lang="es-MX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9" name="22 CuadroTexto">
              <a:extLst>
                <a:ext uri="{FF2B5EF4-FFF2-40B4-BE49-F238E27FC236}">
                  <a16:creationId xmlns:a16="http://schemas.microsoft.com/office/drawing/2014/main" xmlns="" id="{55E8074A-3A81-45F1-88DC-540A0CFC914E}"/>
                </a:ext>
              </a:extLst>
            </p:cNvPr>
            <p:cNvSpPr txBox="1"/>
            <p:nvPr/>
          </p:nvSpPr>
          <p:spPr>
            <a:xfrm>
              <a:off x="220889" y="1129702"/>
              <a:ext cx="28156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2000" b="1" dirty="0" smtClean="0">
                <a:solidFill>
                  <a:srgbClr val="92D050"/>
                </a:solidFill>
              </a:endParaRPr>
            </a:p>
            <a:p>
              <a:r>
                <a:rPr lang="es-MX" b="1" dirty="0" smtClean="0">
                  <a:solidFill>
                    <a:srgbClr val="92D050"/>
                  </a:solidFill>
                </a:rPr>
                <a:t>Estructura </a:t>
              </a:r>
              <a:r>
                <a:rPr lang="es-MX" b="1" dirty="0">
                  <a:solidFill>
                    <a:srgbClr val="92D050"/>
                  </a:solidFill>
                </a:rPr>
                <a:t>del Programa:</a:t>
              </a:r>
              <a:endParaRPr lang="es-CL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539551" y="293024"/>
            <a:ext cx="453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Nivelación de </a:t>
            </a:r>
            <a:r>
              <a:rPr lang="es-CL" sz="2800" b="1" dirty="0" smtClean="0">
                <a:solidFill>
                  <a:schemeClr val="bg1"/>
                </a:solidFill>
              </a:rPr>
              <a:t>Estudios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45" name="Picture 2" descr="C:\Users\Gabriel Travieso\Desktop\BANCO DE IMAGENES ETC\2019  MARCELA TOLEDO\ETC -7457.jpg">
            <a:extLst>
              <a:ext uri="{FF2B5EF4-FFF2-40B4-BE49-F238E27FC236}">
                <a16:creationId xmlns:a16="http://schemas.microsoft.com/office/drawing/2014/main" xmlns="" id="{748E5670-BAAC-48B7-81A8-259E1F49F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11465" r="29385" b="7778"/>
          <a:stretch/>
        </p:blipFill>
        <p:spPr bwMode="auto">
          <a:xfrm>
            <a:off x="7904926" y="1"/>
            <a:ext cx="1239074" cy="170778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22 Elipse">
            <a:extLst>
              <a:ext uri="{FF2B5EF4-FFF2-40B4-BE49-F238E27FC236}">
                <a16:creationId xmlns:a16="http://schemas.microsoft.com/office/drawing/2014/main" xmlns="" id="{839B4507-7A1D-4BEA-981C-8D28E9993713}"/>
              </a:ext>
            </a:extLst>
          </p:cNvPr>
          <p:cNvSpPr/>
          <p:nvPr/>
        </p:nvSpPr>
        <p:spPr>
          <a:xfrm>
            <a:off x="1578412" y="6405331"/>
            <a:ext cx="144016" cy="1920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7249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67FA343-ECCC-4436-82F6-C440E8206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00776"/>
            <a:ext cx="1011864" cy="523503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2634617" y="4516023"/>
            <a:ext cx="1974398" cy="30777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Clases con horario libre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93537" y="2561458"/>
            <a:ext cx="1366336" cy="901763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SEMANA PREVIA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691680" y="2548088"/>
            <a:ext cx="942937" cy="18865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</a:rPr>
              <a:t>80 HORAS</a:t>
            </a:r>
          </a:p>
          <a:p>
            <a:pPr algn="ctr"/>
            <a:r>
              <a:rPr lang="es-CL" sz="1400" b="1" dirty="0">
                <a:solidFill>
                  <a:schemeClr val="bg1"/>
                </a:solidFill>
              </a:rPr>
              <a:t>TOTALES</a:t>
            </a: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xmlns="" id="{066D6C11-B87A-4278-8B9E-34E289B023B5}"/>
              </a:ext>
            </a:extLst>
          </p:cNvPr>
          <p:cNvGrpSpPr/>
          <p:nvPr/>
        </p:nvGrpSpPr>
        <p:grpSpPr>
          <a:xfrm>
            <a:off x="2634617" y="2542160"/>
            <a:ext cx="2014850" cy="1908979"/>
            <a:chOff x="2189050" y="2664566"/>
            <a:chExt cx="2014850" cy="1431734"/>
          </a:xfrm>
        </p:grpSpPr>
        <p:sp>
          <p:nvSpPr>
            <p:cNvPr id="22" name="21 Rectángulo"/>
            <p:cNvSpPr/>
            <p:nvPr/>
          </p:nvSpPr>
          <p:spPr>
            <a:xfrm>
              <a:off x="2189050" y="2664566"/>
              <a:ext cx="2014850" cy="1431734"/>
            </a:xfrm>
            <a:prstGeom prst="rect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385080" y="3213651"/>
              <a:ext cx="1521821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unito Sans" charset="0"/>
                </a:rPr>
                <a:t>CLASES ONLINE</a:t>
              </a:r>
            </a:p>
            <a:p>
              <a:pPr algn="ctr"/>
              <a:r>
                <a:rPr lang="es-CL" sz="1400" dirty="0">
                  <a:solidFill>
                    <a:schemeClr val="accent1"/>
                  </a:solidFill>
                  <a:latin typeface="Nunito Sans" charset="0"/>
                </a:rPr>
                <a:t>52 HORAS</a:t>
              </a:r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362846" y="3603632"/>
            <a:ext cx="1369089" cy="93871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1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Inscripción de alumnos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Postulación  con uso </a:t>
            </a:r>
            <a:r>
              <a:rPr lang="es-CL" sz="11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CL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plataforma</a:t>
            </a:r>
            <a:endParaRPr lang="es-CL" sz="11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801248" y="3688085"/>
            <a:ext cx="1008112" cy="6771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Resultados</a:t>
            </a:r>
          </a:p>
          <a:p>
            <a:endParaRPr lang="es-CL" sz="8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s-CL" sz="9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s-CL" sz="7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458918" y="2102273"/>
            <a:ext cx="1273322" cy="3660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Viernes/Sábado 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5461491" y="2542160"/>
            <a:ext cx="1270749" cy="190897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Proceso de Certificación </a:t>
            </a:r>
            <a:endParaRPr lang="es-CL" sz="105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CL" sz="105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C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 </a:t>
            </a:r>
            <a:r>
              <a:rPr lang="es-C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centro evaluador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6732240" y="2536030"/>
            <a:ext cx="1008112" cy="1125933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meses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7740352" y="2536029"/>
            <a:ext cx="1152128" cy="1898600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CEREMONIA CERTIFICACIÓN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2634618" y="2102273"/>
            <a:ext cx="2812889" cy="368551"/>
            <a:chOff x="2038426" y="1600336"/>
            <a:chExt cx="3210827" cy="315517"/>
          </a:xfrm>
        </p:grpSpPr>
        <p:sp>
          <p:nvSpPr>
            <p:cNvPr id="33" name="32 Rectángulo"/>
            <p:cNvSpPr/>
            <p:nvPr/>
          </p:nvSpPr>
          <p:spPr>
            <a:xfrm>
              <a:off x="2038426" y="1600336"/>
              <a:ext cx="447522" cy="315517"/>
            </a:xfrm>
            <a:prstGeom prst="rect">
              <a:avLst/>
            </a:prstGeom>
            <a:noFill/>
            <a:ln w="31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b="1" dirty="0">
                  <a:solidFill>
                    <a:schemeClr val="accent1"/>
                  </a:solidFill>
                </a:rPr>
                <a:t>S1</a:t>
              </a: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2498977" y="1600336"/>
              <a:ext cx="447522" cy="315517"/>
            </a:xfrm>
            <a:prstGeom prst="rect">
              <a:avLst/>
            </a:prstGeom>
            <a:noFill/>
            <a:ln w="31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b="1" dirty="0">
                  <a:solidFill>
                    <a:schemeClr val="accent1"/>
                  </a:solidFill>
                </a:rPr>
                <a:t>S2</a:t>
              </a: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2959528" y="1600336"/>
              <a:ext cx="447522" cy="315517"/>
            </a:xfrm>
            <a:prstGeom prst="rect">
              <a:avLst/>
            </a:prstGeom>
            <a:noFill/>
            <a:ln w="31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b="1" dirty="0">
                  <a:solidFill>
                    <a:schemeClr val="accent1"/>
                  </a:solidFill>
                </a:rPr>
                <a:t>S3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3420079" y="1600336"/>
              <a:ext cx="447522" cy="315517"/>
            </a:xfrm>
            <a:prstGeom prst="rect">
              <a:avLst/>
            </a:prstGeom>
            <a:noFill/>
            <a:ln w="31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b="1" dirty="0">
                  <a:solidFill>
                    <a:schemeClr val="accent1"/>
                  </a:solidFill>
                </a:rPr>
                <a:t>S4</a:t>
              </a: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3880630" y="1601391"/>
              <a:ext cx="447522" cy="313407"/>
            </a:xfrm>
            <a:prstGeom prst="rect">
              <a:avLst/>
            </a:prstGeom>
            <a:noFill/>
            <a:ln w="31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b="1" dirty="0">
                  <a:solidFill>
                    <a:schemeClr val="accent1"/>
                  </a:solidFill>
                </a:rPr>
                <a:t>S5</a:t>
              </a:r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4341181" y="1601391"/>
              <a:ext cx="447522" cy="313407"/>
            </a:xfrm>
            <a:prstGeom prst="rect">
              <a:avLst/>
            </a:prstGeom>
            <a:noFill/>
            <a:ln w="31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b="1" dirty="0">
                  <a:solidFill>
                    <a:schemeClr val="accent1"/>
                  </a:solidFill>
                </a:rPr>
                <a:t>S6</a:t>
              </a:r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4801731" y="1601391"/>
              <a:ext cx="447522" cy="313407"/>
            </a:xfrm>
            <a:prstGeom prst="rect">
              <a:avLst/>
            </a:prstGeom>
            <a:noFill/>
            <a:ln w="31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b="1" dirty="0">
                  <a:solidFill>
                    <a:schemeClr val="accent1"/>
                  </a:solidFill>
                </a:rPr>
                <a:t>S7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C848363F-D9E7-4210-88D6-F695DFBE531B}"/>
              </a:ext>
            </a:extLst>
          </p:cNvPr>
          <p:cNvGrpSpPr/>
          <p:nvPr/>
        </p:nvGrpSpPr>
        <p:grpSpPr>
          <a:xfrm>
            <a:off x="4597603" y="2541499"/>
            <a:ext cx="865813" cy="1910991"/>
            <a:chOff x="4607104" y="2648296"/>
            <a:chExt cx="865813" cy="1433243"/>
          </a:xfrm>
        </p:grpSpPr>
        <p:sp>
          <p:nvSpPr>
            <p:cNvPr id="46" name="21 Rectángulo">
              <a:extLst>
                <a:ext uri="{FF2B5EF4-FFF2-40B4-BE49-F238E27FC236}">
                  <a16:creationId xmlns:a16="http://schemas.microsoft.com/office/drawing/2014/main" xmlns="" id="{DEB68D4A-E3BD-44B6-A5A3-BFB64969080E}"/>
                </a:ext>
              </a:extLst>
            </p:cNvPr>
            <p:cNvSpPr/>
            <p:nvPr/>
          </p:nvSpPr>
          <p:spPr>
            <a:xfrm>
              <a:off x="4665973" y="2648296"/>
              <a:ext cx="806944" cy="1433243"/>
            </a:xfrm>
            <a:prstGeom prst="rect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/>
            </a:p>
          </p:txBody>
        </p:sp>
        <p:sp>
          <p:nvSpPr>
            <p:cNvPr id="47" name="23 CuadroTexto">
              <a:extLst>
                <a:ext uri="{FF2B5EF4-FFF2-40B4-BE49-F238E27FC236}">
                  <a16:creationId xmlns:a16="http://schemas.microsoft.com/office/drawing/2014/main" xmlns="" id="{CC27974F-2873-4664-BF53-A233CDB247AD}"/>
                </a:ext>
              </a:extLst>
            </p:cNvPr>
            <p:cNvSpPr txBox="1"/>
            <p:nvPr/>
          </p:nvSpPr>
          <p:spPr>
            <a:xfrm>
              <a:off x="4607104" y="3168122"/>
              <a:ext cx="849904" cy="559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unito Sans" charset="0"/>
                </a:rPr>
                <a:t>CLASES </a:t>
              </a:r>
              <a:r>
                <a:rPr lang="es-CL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unito Sans" charset="0"/>
                </a:rPr>
                <a:t>PRACTICAS</a:t>
              </a:r>
            </a:p>
            <a:p>
              <a:pPr algn="ctr"/>
              <a:endParaRPr lang="es-C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charset="0"/>
              </a:endParaRPr>
            </a:p>
            <a:p>
              <a:pPr algn="ctr"/>
              <a:r>
                <a:rPr lang="es-CL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unito Sans" charset="0"/>
                </a:rPr>
                <a:t>PRESENCIALES</a:t>
              </a:r>
            </a:p>
            <a:p>
              <a:pPr algn="ctr"/>
              <a:r>
                <a:rPr lang="es-CL" sz="800" dirty="0">
                  <a:solidFill>
                    <a:schemeClr val="accent1"/>
                  </a:solidFill>
                  <a:latin typeface="Nunito Sans" charset="0"/>
                </a:rPr>
                <a:t>28 HORAS</a:t>
              </a:r>
            </a:p>
          </p:txBody>
        </p:sp>
      </p:grpSp>
      <p:sp>
        <p:nvSpPr>
          <p:cNvPr id="50" name="25 CuadroTexto">
            <a:extLst>
              <a:ext uri="{FF2B5EF4-FFF2-40B4-BE49-F238E27FC236}">
                <a16:creationId xmlns:a16="http://schemas.microsoft.com/office/drawing/2014/main" xmlns="" id="{AFEBD607-BE9D-4FE9-BE6A-07DD3D0CB8EC}"/>
              </a:ext>
            </a:extLst>
          </p:cNvPr>
          <p:cNvSpPr txBox="1"/>
          <p:nvPr/>
        </p:nvSpPr>
        <p:spPr>
          <a:xfrm>
            <a:off x="4668342" y="4524279"/>
            <a:ext cx="1814757" cy="5232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Clases con horario definido</a:t>
            </a:r>
          </a:p>
        </p:txBody>
      </p:sp>
      <p:sp>
        <p:nvSpPr>
          <p:cNvPr id="67" name="6 Rectángulo">
            <a:extLst>
              <a:ext uri="{FF2B5EF4-FFF2-40B4-BE49-F238E27FC236}">
                <a16:creationId xmlns:a16="http://schemas.microsoft.com/office/drawing/2014/main" xmlns="" id="{AA53EE69-21C9-4D85-8C32-4C8DF844ED36}"/>
              </a:ext>
            </a:extLst>
          </p:cNvPr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7 CuadroTexto">
            <a:extLst>
              <a:ext uri="{FF2B5EF4-FFF2-40B4-BE49-F238E27FC236}">
                <a16:creationId xmlns:a16="http://schemas.microsoft.com/office/drawing/2014/main" xmlns="" id="{764B9C60-3969-4BA6-9C86-244463F3E13E}"/>
              </a:ext>
            </a:extLst>
          </p:cNvPr>
          <p:cNvSpPr txBox="1"/>
          <p:nvPr/>
        </p:nvSpPr>
        <p:spPr>
          <a:xfrm>
            <a:off x="420945" y="311519"/>
            <a:ext cx="4861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Programa de Oficios B-</a:t>
            </a:r>
            <a:r>
              <a:rPr lang="es-CL" sz="2800" b="1" dirty="0" err="1">
                <a:solidFill>
                  <a:schemeClr val="bg1"/>
                </a:solidFill>
              </a:rPr>
              <a:t>Learning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70" name="Picture 2" descr="C:\Users\Gabriel Travieso\Desktop\BANCO DE IMAGENES ETC\2019  MARCELA TOLEDO\ETC -7571.jpg">
            <a:extLst>
              <a:ext uri="{FF2B5EF4-FFF2-40B4-BE49-F238E27FC236}">
                <a16:creationId xmlns:a16="http://schemas.microsoft.com/office/drawing/2014/main" xmlns="" id="{2112B7DA-A0E4-4109-B91B-C62162691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27009" r="38697" b="3908"/>
          <a:stretch/>
        </p:blipFill>
        <p:spPr bwMode="auto">
          <a:xfrm>
            <a:off x="7907194" y="1"/>
            <a:ext cx="1236807" cy="1695273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xmlns="" id="{1228ED9B-A0DB-4C20-AC84-F42AD930CCF6}"/>
              </a:ext>
            </a:extLst>
          </p:cNvPr>
          <p:cNvSpPr txBox="1"/>
          <p:nvPr/>
        </p:nvSpPr>
        <p:spPr>
          <a:xfrm>
            <a:off x="93931" y="960047"/>
            <a:ext cx="25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s-CL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Estructura </a:t>
            </a:r>
            <a: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del programa</a:t>
            </a:r>
            <a:r>
              <a:rPr lang="es-CL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72" name="19 CuadroTexto">
            <a:extLst>
              <a:ext uri="{FF2B5EF4-FFF2-40B4-BE49-F238E27FC236}">
                <a16:creationId xmlns:a16="http://schemas.microsoft.com/office/drawing/2014/main" xmlns="" id="{695C294F-6194-48AB-8F08-3A59143E5AFB}"/>
              </a:ext>
            </a:extLst>
          </p:cNvPr>
          <p:cNvSpPr txBox="1"/>
          <p:nvPr/>
        </p:nvSpPr>
        <p:spPr>
          <a:xfrm>
            <a:off x="316821" y="5047499"/>
            <a:ext cx="102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Oficios:</a:t>
            </a:r>
            <a:endParaRPr lang="es-CL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3" name="17 CuadroTexto">
            <a:extLst>
              <a:ext uri="{FF2B5EF4-FFF2-40B4-BE49-F238E27FC236}">
                <a16:creationId xmlns:a16="http://schemas.microsoft.com/office/drawing/2014/main" xmlns="" id="{D7AFC55A-A15E-4644-88C3-F320CB4850EE}"/>
              </a:ext>
            </a:extLst>
          </p:cNvPr>
          <p:cNvSpPr txBox="1"/>
          <p:nvPr/>
        </p:nvSpPr>
        <p:spPr>
          <a:xfrm>
            <a:off x="316820" y="5416831"/>
            <a:ext cx="605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Clr>
                <a:schemeClr val="bg1">
                  <a:lumMod val="85000"/>
                </a:schemeClr>
              </a:buClr>
            </a:pPr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Ceramista / Albañil / Carpintero Obra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Gruesa</a:t>
            </a:r>
            <a:endParaRPr lang="es-CL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030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9">
            <a:extLst>
              <a:ext uri="{FF2B5EF4-FFF2-40B4-BE49-F238E27FC236}">
                <a16:creationId xmlns="" xmlns:a16="http://schemas.microsoft.com/office/drawing/2014/main" id="{420B87C9-63E3-4F9D-BCF5-A07563322174}"/>
              </a:ext>
            </a:extLst>
          </p:cNvPr>
          <p:cNvSpPr/>
          <p:nvPr/>
        </p:nvSpPr>
        <p:spPr>
          <a:xfrm>
            <a:off x="425983" y="1642084"/>
            <a:ext cx="2384340" cy="643493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Técnica De Labores Iniciales En Obras De Construcción</a:t>
            </a:r>
            <a:endParaRPr lang="es-CL" sz="1200" dirty="0"/>
          </a:p>
        </p:txBody>
      </p:sp>
      <p:sp>
        <p:nvSpPr>
          <p:cNvPr id="9" name="Rectángulo: esquinas redondeadas 1">
            <a:extLst>
              <a:ext uri="{FF2B5EF4-FFF2-40B4-BE49-F238E27FC236}">
                <a16:creationId xmlns="" xmlns:a16="http://schemas.microsoft.com/office/drawing/2014/main" id="{07BA6DB3-E983-4D7D-BEF2-B649CE68E392}"/>
              </a:ext>
            </a:extLst>
          </p:cNvPr>
          <p:cNvSpPr/>
          <p:nvPr/>
        </p:nvSpPr>
        <p:spPr>
          <a:xfrm>
            <a:off x="425983" y="2708920"/>
            <a:ext cx="2371872" cy="744173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Técnicas De Manejo De Excel</a:t>
            </a:r>
          </a:p>
        </p:txBody>
      </p:sp>
      <p:sp>
        <p:nvSpPr>
          <p:cNvPr id="10" name="Rectángulo: esquinas redondeadas 39">
            <a:extLst>
              <a:ext uri="{FF2B5EF4-FFF2-40B4-BE49-F238E27FC236}">
                <a16:creationId xmlns="" xmlns:a16="http://schemas.microsoft.com/office/drawing/2014/main" id="{8A6B18A7-57DC-4D0A-9374-73EAA36A0B9A}"/>
              </a:ext>
            </a:extLst>
          </p:cNvPr>
          <p:cNvSpPr/>
          <p:nvPr/>
        </p:nvSpPr>
        <p:spPr>
          <a:xfrm>
            <a:off x="425983" y="3954896"/>
            <a:ext cx="2434243" cy="68418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Técnicas De Manejo</a:t>
            </a:r>
          </a:p>
          <a:p>
            <a:pPr algn="ctr"/>
            <a:r>
              <a:rPr lang="es-CL" sz="1200" b="1" dirty="0"/>
              <a:t>Microsoft Project</a:t>
            </a:r>
          </a:p>
        </p:txBody>
      </p:sp>
      <p:sp>
        <p:nvSpPr>
          <p:cNvPr id="11" name="Rectángulo: esquinas redondeadas 38">
            <a:extLst>
              <a:ext uri="{FF2B5EF4-FFF2-40B4-BE49-F238E27FC236}">
                <a16:creationId xmlns="" xmlns:a16="http://schemas.microsoft.com/office/drawing/2014/main" id="{CFCFE581-3229-4678-BC39-4986E3C74A0D}"/>
              </a:ext>
            </a:extLst>
          </p:cNvPr>
          <p:cNvSpPr/>
          <p:nvPr/>
        </p:nvSpPr>
        <p:spPr>
          <a:xfrm>
            <a:off x="347978" y="4997812"/>
            <a:ext cx="2449877" cy="6808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Técnicas De Manejo De Revit</a:t>
            </a:r>
          </a:p>
        </p:txBody>
      </p:sp>
      <p:sp>
        <p:nvSpPr>
          <p:cNvPr id="17" name="Rectángulo: esquinas redondeadas 56">
            <a:extLst>
              <a:ext uri="{FF2B5EF4-FFF2-40B4-BE49-F238E27FC236}">
                <a16:creationId xmlns="" xmlns:a16="http://schemas.microsoft.com/office/drawing/2014/main" id="{29E9E5B6-CFDE-404C-BE37-3E251EAE41DE}"/>
              </a:ext>
            </a:extLst>
          </p:cNvPr>
          <p:cNvSpPr/>
          <p:nvPr/>
        </p:nvSpPr>
        <p:spPr>
          <a:xfrm>
            <a:off x="3120477" y="1590993"/>
            <a:ext cx="2448272" cy="8869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 smtClean="0"/>
          </a:p>
          <a:p>
            <a:pPr algn="ctr"/>
            <a:r>
              <a:rPr lang="es-MX" sz="1200" b="1" dirty="0" smtClean="0"/>
              <a:t>Herramientas </a:t>
            </a:r>
            <a:r>
              <a:rPr lang="es-MX" sz="1200" b="1" dirty="0"/>
              <a:t>Para La Implementación Del</a:t>
            </a:r>
          </a:p>
          <a:p>
            <a:pPr algn="ctr"/>
            <a:r>
              <a:rPr lang="es-MX" sz="1200" b="1" dirty="0" err="1"/>
              <a:t>Last</a:t>
            </a:r>
            <a:r>
              <a:rPr lang="es-MX" sz="1200" b="1" dirty="0"/>
              <a:t> </a:t>
            </a:r>
            <a:r>
              <a:rPr lang="es-MX" sz="1200" b="1" dirty="0" err="1" smtClean="0"/>
              <a:t>Planner</a:t>
            </a:r>
            <a:endParaRPr lang="es-MX" sz="1200" b="1" dirty="0">
              <a:solidFill>
                <a:schemeClr val="tx2"/>
              </a:solidFill>
            </a:endParaRPr>
          </a:p>
          <a:p>
            <a:r>
              <a:rPr lang="es-MX" sz="1200" b="1" dirty="0" smtClean="0">
                <a:solidFill>
                  <a:schemeClr val="tx2"/>
                </a:solidFill>
              </a:rPr>
              <a:t> </a:t>
            </a:r>
            <a:endParaRPr lang="es-CL" sz="1200" b="1" dirty="0"/>
          </a:p>
        </p:txBody>
      </p:sp>
      <p:sp>
        <p:nvSpPr>
          <p:cNvPr id="18" name="Rectángulo: esquinas redondeadas 57">
            <a:extLst>
              <a:ext uri="{FF2B5EF4-FFF2-40B4-BE49-F238E27FC236}">
                <a16:creationId xmlns="" xmlns:a16="http://schemas.microsoft.com/office/drawing/2014/main" id="{2D420E03-ABF4-494D-95BF-ABC619E6642E}"/>
              </a:ext>
            </a:extLst>
          </p:cNvPr>
          <p:cNvSpPr/>
          <p:nvPr/>
        </p:nvSpPr>
        <p:spPr>
          <a:xfrm>
            <a:off x="3120477" y="2780423"/>
            <a:ext cx="2466195" cy="7345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Técnicas De Planificación</a:t>
            </a:r>
          </a:p>
          <a:p>
            <a:pPr algn="ctr"/>
            <a:r>
              <a:rPr lang="es-CL" sz="1200" b="1" dirty="0"/>
              <a:t> De Obras Con Primavera </a:t>
            </a:r>
            <a:endParaRPr lang="es-CL" sz="1200" b="1" dirty="0" smtClean="0"/>
          </a:p>
          <a:p>
            <a:pPr algn="ctr"/>
            <a:r>
              <a:rPr lang="es-CL" sz="1200" b="1" dirty="0" err="1" smtClean="0"/>
              <a:t>Planner</a:t>
            </a:r>
            <a:r>
              <a:rPr lang="es-CL" sz="1200" b="1" dirty="0" smtClean="0"/>
              <a:t> </a:t>
            </a:r>
            <a:r>
              <a:rPr lang="es-CL" sz="1200" b="1" dirty="0"/>
              <a:t>P6</a:t>
            </a:r>
          </a:p>
        </p:txBody>
      </p:sp>
      <p:sp>
        <p:nvSpPr>
          <p:cNvPr id="20" name="Rectángulo: esquinas redondeadas 53">
            <a:extLst>
              <a:ext uri="{FF2B5EF4-FFF2-40B4-BE49-F238E27FC236}">
                <a16:creationId xmlns="" xmlns:a16="http://schemas.microsoft.com/office/drawing/2014/main" id="{EF60CDB2-C48E-40FB-9899-4758D0CF1DDC}"/>
              </a:ext>
            </a:extLst>
          </p:cNvPr>
          <p:cNvSpPr/>
          <p:nvPr/>
        </p:nvSpPr>
        <p:spPr>
          <a:xfrm>
            <a:off x="5920111" y="1612807"/>
            <a:ext cx="2384340" cy="62423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Técnicas De Seguridad Eléctricas En Lugares De Trabajo NFPA70e</a:t>
            </a:r>
          </a:p>
        </p:txBody>
      </p:sp>
      <p:sp>
        <p:nvSpPr>
          <p:cNvPr id="21" name="Rectángulo: esquinas redondeadas 54">
            <a:extLst>
              <a:ext uri="{FF2B5EF4-FFF2-40B4-BE49-F238E27FC236}">
                <a16:creationId xmlns="" xmlns:a16="http://schemas.microsoft.com/office/drawing/2014/main" id="{3DCE7120-2D23-4980-A01D-3016C815CEC7}"/>
              </a:ext>
            </a:extLst>
          </p:cNvPr>
          <p:cNvSpPr/>
          <p:nvPr/>
        </p:nvSpPr>
        <p:spPr>
          <a:xfrm>
            <a:off x="5963596" y="2780423"/>
            <a:ext cx="2384340" cy="8209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Técnicas De Control Y Aseguramiento De La Calidad En Obras De Construcción</a:t>
            </a:r>
            <a:endParaRPr lang="es-CL" sz="1200" b="1" dirty="0"/>
          </a:p>
        </p:txBody>
      </p:sp>
      <p:sp>
        <p:nvSpPr>
          <p:cNvPr id="23" name="Rectángulo: esquinas redondeadas 54">
            <a:extLst>
              <a:ext uri="{FF2B5EF4-FFF2-40B4-BE49-F238E27FC236}">
                <a16:creationId xmlns="" xmlns:a16="http://schemas.microsoft.com/office/drawing/2014/main" id="{BE01EB40-8EBE-4E46-9899-03C865EE8DD4}"/>
              </a:ext>
            </a:extLst>
          </p:cNvPr>
          <p:cNvSpPr/>
          <p:nvPr/>
        </p:nvSpPr>
        <p:spPr>
          <a:xfrm>
            <a:off x="5963596" y="4077072"/>
            <a:ext cx="2384340" cy="66111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Técnicas Iniciales Para La Implementación De La Metodología BIM</a:t>
            </a:r>
          </a:p>
        </p:txBody>
      </p:sp>
      <p:sp>
        <p:nvSpPr>
          <p:cNvPr id="24" name="Rectángulo: esquinas redondeadas 22">
            <a:extLst>
              <a:ext uri="{FF2B5EF4-FFF2-40B4-BE49-F238E27FC236}">
                <a16:creationId xmlns="" xmlns:a16="http://schemas.microsoft.com/office/drawing/2014/main" id="{59695D5E-54FD-42BE-B040-6F5E1C2E13A4}"/>
              </a:ext>
            </a:extLst>
          </p:cNvPr>
          <p:cNvSpPr/>
          <p:nvPr/>
        </p:nvSpPr>
        <p:spPr>
          <a:xfrm>
            <a:off x="5963596" y="5107140"/>
            <a:ext cx="2384340" cy="555229"/>
          </a:xfrm>
          <a:prstGeom prst="roundRect">
            <a:avLst>
              <a:gd name="adj" fmla="val 3387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Técnicas Para La Administración De Contratos</a:t>
            </a:r>
            <a:endParaRPr lang="es-CL" sz="1200" b="1" dirty="0"/>
          </a:p>
        </p:txBody>
      </p:sp>
      <p:sp>
        <p:nvSpPr>
          <p:cNvPr id="25" name="Rectángulo: esquinas redondeadas 35">
            <a:extLst>
              <a:ext uri="{FF2B5EF4-FFF2-40B4-BE49-F238E27FC236}">
                <a16:creationId xmlns="" xmlns:a16="http://schemas.microsoft.com/office/drawing/2014/main" id="{CED6CF48-759B-4037-9EC8-205F801C4902}"/>
              </a:ext>
            </a:extLst>
          </p:cNvPr>
          <p:cNvSpPr/>
          <p:nvPr/>
        </p:nvSpPr>
        <p:spPr>
          <a:xfrm>
            <a:off x="3120477" y="5012659"/>
            <a:ext cx="2384340" cy="698203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Técnicas </a:t>
            </a:r>
            <a:r>
              <a:rPr lang="es-CL" sz="1200" u="sng" dirty="0"/>
              <a:t>avanzadas</a:t>
            </a:r>
            <a:r>
              <a:rPr lang="es-CL" sz="1200" b="1" dirty="0"/>
              <a:t> de AUTOCAD</a:t>
            </a:r>
          </a:p>
        </p:txBody>
      </p:sp>
      <p:sp>
        <p:nvSpPr>
          <p:cNvPr id="26" name="Rectángulo: esquinas redondeadas 58">
            <a:extLst>
              <a:ext uri="{FF2B5EF4-FFF2-40B4-BE49-F238E27FC236}">
                <a16:creationId xmlns="" xmlns:a16="http://schemas.microsoft.com/office/drawing/2014/main" id="{5A286F9E-0233-4476-B7B7-B1448865CCFE}"/>
              </a:ext>
            </a:extLst>
          </p:cNvPr>
          <p:cNvSpPr/>
          <p:nvPr/>
        </p:nvSpPr>
        <p:spPr>
          <a:xfrm>
            <a:off x="3152579" y="3991776"/>
            <a:ext cx="2384340" cy="661109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Técnicas Para La Tasación De Bienes Raíces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123728" y="79577"/>
            <a:ext cx="443772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solidFill>
                <a:schemeClr val="tx2"/>
              </a:solidFill>
            </a:endParaRPr>
          </a:p>
          <a:p>
            <a:pPr algn="ctr"/>
            <a:r>
              <a:rPr lang="es-MX" sz="2000" b="1" i="1" dirty="0" smtClean="0">
                <a:solidFill>
                  <a:schemeClr val="tx2"/>
                </a:solidFill>
              </a:rPr>
              <a:t>CURSOS DE  CAPACITACIÓN E-LEARNING </a:t>
            </a:r>
          </a:p>
          <a:p>
            <a:pPr algn="ctr"/>
            <a:r>
              <a:rPr lang="es-MX" sz="2000" b="1" i="1" dirty="0" smtClean="0">
                <a:solidFill>
                  <a:schemeClr val="tx2"/>
                </a:solidFill>
              </a:rPr>
              <a:t>ETC   2021</a:t>
            </a:r>
            <a:endParaRPr lang="es-MX" sz="2000" b="1" i="1" dirty="0">
              <a:solidFill>
                <a:schemeClr val="tx2"/>
              </a:solidFill>
            </a:endParaRPr>
          </a:p>
          <a:p>
            <a:endParaRPr lang="es-MX" b="1" dirty="0">
              <a:solidFill>
                <a:schemeClr val="tx2"/>
              </a:solidFill>
            </a:endParaRPr>
          </a:p>
          <a:p>
            <a:pPr algn="just"/>
            <a:endParaRPr lang="es-MX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6876257" y="230093"/>
            <a:ext cx="2090679" cy="559331"/>
            <a:chOff x="86868" y="3601343"/>
            <a:chExt cx="2090679" cy="419498"/>
          </a:xfrm>
        </p:grpSpPr>
        <p:sp>
          <p:nvSpPr>
            <p:cNvPr id="34" name="33 Rectángulo"/>
            <p:cNvSpPr/>
            <p:nvPr/>
          </p:nvSpPr>
          <p:spPr>
            <a:xfrm>
              <a:off x="925863" y="3601343"/>
              <a:ext cx="419497" cy="41949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b="1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1345360" y="3601343"/>
              <a:ext cx="419497" cy="4194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b="1" dirty="0"/>
            </a:p>
          </p:txBody>
        </p:sp>
        <p:pic>
          <p:nvPicPr>
            <p:cNvPr id="36" name="Picture 2" descr="C:\Users\ETC - Capacita\Desktop\BANCO DE IMAGENES ETC\2019  MARCELA TOLEDO\ETC 1-474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0" t="1279" r="20160" b="7715"/>
            <a:stretch/>
          </p:blipFill>
          <p:spPr bwMode="auto">
            <a:xfrm>
              <a:off x="1764857" y="3601344"/>
              <a:ext cx="412690" cy="41949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ETC - Capacita\Desktop\BANCO DE IMAGENES ETC\2019  MARCELA TOLEDO\ETC 1-473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1" t="16150" r="32184" b="12521"/>
            <a:stretch/>
          </p:blipFill>
          <p:spPr bwMode="auto">
            <a:xfrm>
              <a:off x="506366" y="3601343"/>
              <a:ext cx="419497" cy="419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37 Grupo"/>
            <p:cNvGrpSpPr/>
            <p:nvPr/>
          </p:nvGrpSpPr>
          <p:grpSpPr>
            <a:xfrm>
              <a:off x="86868" y="3601343"/>
              <a:ext cx="419498" cy="419498"/>
              <a:chOff x="3624138" y="-2418283"/>
              <a:chExt cx="1518667" cy="1518667"/>
            </a:xfrm>
          </p:grpSpPr>
          <p:sp>
            <p:nvSpPr>
              <p:cNvPr id="39" name="38 Rectángulo"/>
              <p:cNvSpPr/>
              <p:nvPr/>
            </p:nvSpPr>
            <p:spPr>
              <a:xfrm>
                <a:off x="3624138" y="-2418283"/>
                <a:ext cx="1518667" cy="15186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40" name="Picture 3" descr="C:\Users\ETC - Capacita\Desktop\DISEÑOS 2019\LOGOS\ETC-01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40" t="23453" r="20878" b="21589"/>
              <a:stretch/>
            </p:blipFill>
            <p:spPr bwMode="auto">
              <a:xfrm>
                <a:off x="3715258" y="-2180778"/>
                <a:ext cx="1336427" cy="1043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1 Rectángulo"/>
          <p:cNvSpPr/>
          <p:nvPr/>
        </p:nvSpPr>
        <p:spPr>
          <a:xfrm>
            <a:off x="347978" y="60619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buClr>
                <a:schemeClr val="bg1">
                  <a:lumMod val="85000"/>
                </a:schemeClr>
              </a:buClr>
            </a:pPr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Activo todo el año</a:t>
            </a:r>
            <a:endParaRPr lang="es-CL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4139954" y="260650"/>
            <a:ext cx="4683337" cy="6249359"/>
            <a:chOff x="39178" y="188987"/>
            <a:chExt cx="4683337" cy="4687019"/>
          </a:xfrm>
        </p:grpSpPr>
        <p:grpSp>
          <p:nvGrpSpPr>
            <p:cNvPr id="6" name="5 Grupo"/>
            <p:cNvGrpSpPr/>
            <p:nvPr/>
          </p:nvGrpSpPr>
          <p:grpSpPr>
            <a:xfrm>
              <a:off x="39178" y="188987"/>
              <a:ext cx="1518667" cy="1518667"/>
              <a:chOff x="6660232" y="5049999"/>
              <a:chExt cx="1800200" cy="1800200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6660232" y="5049999"/>
                <a:ext cx="1800200" cy="18002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21" name="Picture 3" descr="C:\Users\ETC - Capacita\Desktop\DISEÑOS 2019\LOGOS\ETC-01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40" t="23453" r="20878" b="21589"/>
              <a:stretch/>
            </p:blipFill>
            <p:spPr bwMode="auto">
              <a:xfrm>
                <a:off x="6768244" y="5331533"/>
                <a:ext cx="1584176" cy="1237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6 Rectángulo"/>
            <p:cNvSpPr/>
            <p:nvPr/>
          </p:nvSpPr>
          <p:spPr>
            <a:xfrm>
              <a:off x="42427" y="1779662"/>
              <a:ext cx="1512168" cy="151216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grpSp>
          <p:nvGrpSpPr>
            <p:cNvPr id="8" name="7 Grupo"/>
            <p:cNvGrpSpPr/>
            <p:nvPr/>
          </p:nvGrpSpPr>
          <p:grpSpPr>
            <a:xfrm>
              <a:off x="39178" y="3357339"/>
              <a:ext cx="1518667" cy="1518667"/>
              <a:chOff x="6660232" y="5049999"/>
              <a:chExt cx="1800200" cy="1800200"/>
            </a:xfrm>
            <a:solidFill>
              <a:schemeClr val="tx2"/>
            </a:solidFill>
          </p:grpSpPr>
          <p:sp>
            <p:nvSpPr>
              <p:cNvPr id="18" name="17 Rectángulo"/>
              <p:cNvSpPr/>
              <p:nvPr/>
            </p:nvSpPr>
            <p:spPr>
              <a:xfrm>
                <a:off x="6660232" y="5049999"/>
                <a:ext cx="1800200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19" name="Picture 3" descr="C:\Users\ETC - Capacita\Desktop\DISEÑOS 2019\LOGOS\ETC-01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40" t="23453" r="20878" b="21589"/>
              <a:stretch/>
            </p:blipFill>
            <p:spPr bwMode="auto">
              <a:xfrm>
                <a:off x="6768244" y="5331533"/>
                <a:ext cx="1584176" cy="1237133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9" name="8 Rectángulo"/>
            <p:cNvSpPr/>
            <p:nvPr/>
          </p:nvSpPr>
          <p:spPr>
            <a:xfrm>
              <a:off x="1619672" y="3363838"/>
              <a:ext cx="1512168" cy="15121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00" dirty="0"/>
            </a:p>
            <a:p>
              <a:pPr algn="ctr"/>
              <a:endParaRPr lang="es-CL" sz="1200" dirty="0"/>
            </a:p>
            <a:p>
              <a:pPr algn="ctr"/>
              <a:endParaRPr lang="es-CL" sz="1200" dirty="0"/>
            </a:p>
            <a:p>
              <a:pPr algn="ctr"/>
              <a:endParaRPr lang="es-CL" sz="1200" dirty="0"/>
            </a:p>
            <a:p>
              <a:pPr algn="ctr"/>
              <a:endParaRPr lang="es-CL" sz="1200" dirty="0"/>
            </a:p>
            <a:p>
              <a:pPr algn="ctr"/>
              <a:endParaRPr lang="es-CL" sz="1200" dirty="0"/>
            </a:p>
            <a:p>
              <a:pPr algn="ctr"/>
              <a:endParaRPr lang="es-CL" sz="1200" dirty="0"/>
            </a:p>
            <a:p>
              <a:pPr algn="ctr"/>
              <a:r>
                <a:rPr lang="es-CL" sz="1200" dirty="0"/>
                <a:t>www.</a:t>
              </a:r>
              <a:r>
                <a:rPr lang="es-CL" sz="1200" b="1" dirty="0"/>
                <a:t>escuelacchc</a:t>
              </a:r>
              <a:r>
                <a:rPr lang="es-CL" sz="1200" dirty="0"/>
                <a:t>.cl</a:t>
              </a:r>
            </a:p>
            <a:p>
              <a:pPr algn="ctr"/>
              <a:endParaRPr lang="es-CL" dirty="0"/>
            </a:p>
          </p:txBody>
        </p:sp>
        <p:pic>
          <p:nvPicPr>
            <p:cNvPr id="10" name="Picture 2" descr="C:\Users\ETC - Capacita\Desktop\BANCO DE IMAGENES ETC\2019  MARCELA TOLEDO\ETC 1-456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00" t="6736" r="4230"/>
            <a:stretch/>
          </p:blipFill>
          <p:spPr bwMode="auto">
            <a:xfrm>
              <a:off x="1619672" y="1779662"/>
              <a:ext cx="1512168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TC - Capacita\Desktop\BANCO DE IMAGENES ETC\2019  MARCELA TOLEDO\ETC 1-485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48" r="9079"/>
            <a:stretch/>
          </p:blipFill>
          <p:spPr bwMode="auto">
            <a:xfrm>
              <a:off x="1619672" y="188987"/>
              <a:ext cx="1512168" cy="1518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11 Grupo"/>
            <p:cNvGrpSpPr/>
            <p:nvPr/>
          </p:nvGrpSpPr>
          <p:grpSpPr>
            <a:xfrm>
              <a:off x="3203848" y="1776412"/>
              <a:ext cx="1518667" cy="1518667"/>
              <a:chOff x="6660232" y="5049999"/>
              <a:chExt cx="1800200" cy="1800200"/>
            </a:xfrm>
            <a:solidFill>
              <a:schemeClr val="tx2"/>
            </a:solidFill>
          </p:grpSpPr>
          <p:sp>
            <p:nvSpPr>
              <p:cNvPr id="16" name="15 Rectángulo"/>
              <p:cNvSpPr/>
              <p:nvPr/>
            </p:nvSpPr>
            <p:spPr>
              <a:xfrm>
                <a:off x="6660232" y="5049999"/>
                <a:ext cx="1800200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17" name="Picture 3" descr="C:\Users\ETC - Capacita\Desktop\DISEÑOS 2019\LOGOS\ETC-01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40" t="23453" r="20878" b="21589"/>
              <a:stretch/>
            </p:blipFill>
            <p:spPr bwMode="auto">
              <a:xfrm>
                <a:off x="6768244" y="5331533"/>
                <a:ext cx="1584176" cy="1237133"/>
              </a:xfrm>
              <a:prstGeom prst="rect">
                <a:avLst/>
              </a:prstGeom>
              <a:grpFill/>
              <a:extLst/>
            </p:spPr>
          </p:pic>
        </p:grpSp>
        <p:pic>
          <p:nvPicPr>
            <p:cNvPr id="13" name="Picture 4" descr="C:\Users\ETC - Capacita\Desktop\BANCO DE IMAGENES ETC\2019  MARCELA TOLEDO\ETC -744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1" t="13817" r="26600" b="22788"/>
            <a:stretch/>
          </p:blipFill>
          <p:spPr bwMode="auto">
            <a:xfrm>
              <a:off x="3203848" y="188987"/>
              <a:ext cx="1518667" cy="1515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13 Rectángulo"/>
            <p:cNvSpPr/>
            <p:nvPr/>
          </p:nvSpPr>
          <p:spPr>
            <a:xfrm>
              <a:off x="3210347" y="3363838"/>
              <a:ext cx="1512168" cy="1512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5" name="Picture 7" descr="C:\Users\ETC - Capacita\Desktop\DISEÑOS 2019\LOGOS\LOGO CAMARA CHILENA BLANC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130" y="4343535"/>
              <a:ext cx="1004102" cy="29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28 Grupo"/>
          <p:cNvGrpSpPr/>
          <p:nvPr/>
        </p:nvGrpSpPr>
        <p:grpSpPr>
          <a:xfrm>
            <a:off x="179512" y="1968867"/>
            <a:ext cx="3883866" cy="1766731"/>
            <a:chOff x="904527" y="1278647"/>
            <a:chExt cx="7197854" cy="2160181"/>
          </a:xfrm>
        </p:grpSpPr>
        <p:sp>
          <p:nvSpPr>
            <p:cNvPr id="30" name="29 Rectángulo"/>
            <p:cNvSpPr/>
            <p:nvPr/>
          </p:nvSpPr>
          <p:spPr>
            <a:xfrm>
              <a:off x="1090488" y="1679695"/>
              <a:ext cx="2208049" cy="17012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b="1" dirty="0" smtClean="0"/>
                <a:t>DATOS DE CONTACTO</a:t>
              </a:r>
              <a:endParaRPr lang="es-CL" sz="1400" b="1" dirty="0"/>
            </a:p>
          </p:txBody>
        </p:sp>
        <p:grpSp>
          <p:nvGrpSpPr>
            <p:cNvPr id="31" name="30 Grupo"/>
            <p:cNvGrpSpPr/>
            <p:nvPr/>
          </p:nvGrpSpPr>
          <p:grpSpPr>
            <a:xfrm>
              <a:off x="904527" y="1278647"/>
              <a:ext cx="1480855" cy="748705"/>
              <a:chOff x="78879" y="1997592"/>
              <a:chExt cx="2514158" cy="1271132"/>
            </a:xfrm>
          </p:grpSpPr>
          <p:sp>
            <p:nvSpPr>
              <p:cNvPr id="34" name="33 Rectángulo"/>
              <p:cNvSpPr/>
              <p:nvPr/>
            </p:nvSpPr>
            <p:spPr>
              <a:xfrm>
                <a:off x="78879" y="1997592"/>
                <a:ext cx="2514158" cy="127113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5" name="Picture 3" descr="C:\Users\ETC - Capacita\Desktop\DISEÑOS 2019\LOGOS\ETC-01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40" t="23453" r="20878" b="21589"/>
              <a:stretch/>
            </p:blipFill>
            <p:spPr bwMode="auto">
              <a:xfrm>
                <a:off x="394600" y="2283714"/>
                <a:ext cx="1882714" cy="789531"/>
              </a:xfrm>
              <a:prstGeom prst="rect">
                <a:avLst/>
              </a:prstGeom>
              <a:solidFill>
                <a:schemeClr val="tx2"/>
              </a:solidFill>
              <a:extLst/>
            </p:spPr>
          </p:pic>
        </p:grpSp>
        <p:sp>
          <p:nvSpPr>
            <p:cNvPr id="32" name="31 Rectángulo"/>
            <p:cNvSpPr/>
            <p:nvPr/>
          </p:nvSpPr>
          <p:spPr>
            <a:xfrm>
              <a:off x="2992758" y="1679694"/>
              <a:ext cx="5059996" cy="1701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298537" y="1769344"/>
              <a:ext cx="4803844" cy="1669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400" b="1" dirty="0" smtClean="0">
                  <a:solidFill>
                    <a:schemeClr val="tx2"/>
                  </a:solidFill>
                </a:rPr>
                <a:t>MARCELA RIADI</a:t>
              </a:r>
            </a:p>
            <a:p>
              <a:r>
                <a:rPr lang="es-CL" sz="2000" i="1" dirty="0" smtClean="0">
                  <a:solidFill>
                    <a:schemeClr val="tx2"/>
                  </a:solidFill>
                </a:rPr>
                <a:t>Consultor Zona Sur </a:t>
              </a:r>
            </a:p>
            <a:p>
              <a:r>
                <a:rPr lang="es-CL" dirty="0" smtClean="0">
                  <a:solidFill>
                    <a:schemeClr val="tx2"/>
                  </a:solidFill>
                </a:rPr>
                <a:t>+56 9  34363044</a:t>
              </a:r>
              <a:endParaRPr lang="es-CL" b="1" dirty="0" smtClean="0">
                <a:solidFill>
                  <a:schemeClr val="tx2"/>
                </a:solidFill>
              </a:endParaRPr>
            </a:p>
            <a:p>
              <a:r>
                <a:rPr lang="es-CL" b="1" dirty="0" smtClean="0">
                  <a:solidFill>
                    <a:schemeClr val="tx2"/>
                  </a:solidFill>
                </a:rPr>
                <a:t>mriadi@escuelacchc.cl</a:t>
              </a:r>
              <a:endParaRPr lang="es-CL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6719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251</Words>
  <Application>Microsoft Office PowerPoint</Application>
  <PresentationFormat>Presentación en pantalla (4:3)</PresentationFormat>
  <Paragraphs>104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ETC</dc:creator>
  <cp:lastModifiedBy>ETC</cp:lastModifiedBy>
  <cp:revision>37</cp:revision>
  <dcterms:created xsi:type="dcterms:W3CDTF">2021-04-05T18:29:13Z</dcterms:created>
  <dcterms:modified xsi:type="dcterms:W3CDTF">2021-04-22T13:22:09Z</dcterms:modified>
</cp:coreProperties>
</file>