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5216" r:id="rId2"/>
  </p:sldMasterIdLst>
  <p:notesMasterIdLst>
    <p:notesMasterId r:id="rId23"/>
  </p:notesMasterIdLst>
  <p:handoutMasterIdLst>
    <p:handoutMasterId r:id="rId24"/>
  </p:handoutMasterIdLst>
  <p:sldIdLst>
    <p:sldId id="674" r:id="rId3"/>
    <p:sldId id="794" r:id="rId4"/>
    <p:sldId id="855" r:id="rId5"/>
    <p:sldId id="842" r:id="rId6"/>
    <p:sldId id="844" r:id="rId7"/>
    <p:sldId id="845" r:id="rId8"/>
    <p:sldId id="651" r:id="rId9"/>
    <p:sldId id="652" r:id="rId10"/>
    <p:sldId id="866" r:id="rId11"/>
    <p:sldId id="857" r:id="rId12"/>
    <p:sldId id="811" r:id="rId13"/>
    <p:sldId id="867" r:id="rId14"/>
    <p:sldId id="868" r:id="rId15"/>
    <p:sldId id="869" r:id="rId16"/>
    <p:sldId id="871" r:id="rId17"/>
    <p:sldId id="870" r:id="rId18"/>
    <p:sldId id="740" r:id="rId19"/>
    <p:sldId id="861" r:id="rId20"/>
    <p:sldId id="873" r:id="rId21"/>
    <p:sldId id="872" r:id="rId22"/>
  </p:sldIdLst>
  <p:sldSz cx="12192000" cy="6858000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0">
          <p15:clr>
            <a:srgbClr val="A4A3A4"/>
          </p15:clr>
        </p15:guide>
        <p15:guide id="2" pos="3830">
          <p15:clr>
            <a:srgbClr val="A4A3A4"/>
          </p15:clr>
        </p15:guide>
        <p15:guide id="3" pos="383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de Microsoft Office" initials="Office" lastIdx="4" clrIdx="0"/>
  <p:cmAuthor id="2" name="Usuario de Microsoft Office" initials="Office [2]" lastIdx="1" clrIdx="1"/>
  <p:cmAuthor id="3" name="Usuario de Microsoft Office" initials="Office [3]" lastIdx="1" clrIdx="2"/>
  <p:cmAuthor id="4" name="Usuario de Microsoft Office" initials="Office [4]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C93"/>
    <a:srgbClr val="E6503D"/>
    <a:srgbClr val="5D92D7"/>
    <a:srgbClr val="CA242A"/>
    <a:srgbClr val="3F618E"/>
    <a:srgbClr val="4E4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64"/>
    <p:restoredTop sz="86413" autoAdjust="0"/>
  </p:normalViewPr>
  <p:slideViewPr>
    <p:cSldViewPr snapToGrid="0" snapToObjects="1">
      <p:cViewPr varScale="1">
        <p:scale>
          <a:sx n="72" d="100"/>
          <a:sy n="72" d="100"/>
        </p:scale>
        <p:origin x="582" y="78"/>
      </p:cViewPr>
      <p:guideLst>
        <p:guide orient="horz" pos="2130"/>
        <p:guide pos="3830"/>
        <p:guide pos="3831"/>
      </p:guideLst>
    </p:cSldViewPr>
  </p:slideViewPr>
  <p:outlineViewPr>
    <p:cViewPr>
      <p:scale>
        <a:sx n="33" d="100"/>
        <a:sy n="33" d="100"/>
      </p:scale>
      <p:origin x="0" y="-8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80ACDE1-AD03-5246-B27E-4609412238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1E648B-062D-ED49-85D1-BABA929B37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236649D-A89C-5749-AC7A-18F1AE7E7409}" type="datetimeFigureOut">
              <a:rPr lang="es-ES_tradnl" altLang="es-CL"/>
              <a:pPr>
                <a:defRPr/>
              </a:pPr>
              <a:t>25/09/2019</a:t>
            </a:fld>
            <a:endParaRPr lang="es-ES_tradnl" alt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BAA63B7-91BF-614C-9BF3-8EBD289B59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C25F9FD-66D2-1C4A-B8A9-6FF4A29FDB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68D6D5C-0B2C-FC40-87E3-9333395749CD}" type="slidenum">
              <a:rPr lang="es-ES_tradnl" altLang="es-CL"/>
              <a:pPr>
                <a:defRPr/>
              </a:pPr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2833371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21024E24-E906-3941-9F4E-E93FDAE7DC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101C13E-3BFA-5A40-8D56-4404328619B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E2296C5-E07D-E44A-BAD5-4E9572E3ABC0}" type="datetimeFigureOut">
              <a:rPr lang="es-ES" altLang="es-CL"/>
              <a:pPr>
                <a:defRPr/>
              </a:pPr>
              <a:t>25/09/2019</a:t>
            </a:fld>
            <a:endParaRPr lang="es-ES" altLang="es-CL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6A4DD58D-5367-1C4D-BB6C-5946302DFA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01D7600C-AC9E-CB4C-8C63-1B0BD2B2F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L" noProof="0"/>
              <a:t>Haga clic para modificar el estilo de texto del patrón</a:t>
            </a:r>
          </a:p>
          <a:p>
            <a:pPr lvl="1"/>
            <a:r>
              <a:rPr lang="es-ES_tradnl" altLang="es-CL" noProof="0"/>
              <a:t>Segundo nivel</a:t>
            </a:r>
          </a:p>
          <a:p>
            <a:pPr lvl="2"/>
            <a:r>
              <a:rPr lang="es-ES_tradnl" altLang="es-CL" noProof="0"/>
              <a:t>Tercer nivel</a:t>
            </a:r>
          </a:p>
          <a:p>
            <a:pPr lvl="3"/>
            <a:r>
              <a:rPr lang="es-ES_tradnl" altLang="es-CL" noProof="0"/>
              <a:t>Cuarto nivel</a:t>
            </a:r>
          </a:p>
          <a:p>
            <a:pPr lvl="4"/>
            <a:r>
              <a:rPr lang="es-ES_tradnl" altLang="es-CL" noProof="0"/>
              <a:t>Quinto nivel</a:t>
            </a:r>
            <a:endParaRPr lang="es-ES" altLang="es-CL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F29228-74C5-D04F-A2DE-7CC31016168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764B0D-CEA4-B749-A74C-B782FDAEBA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FA7FCFAB-CD06-8045-8D4C-7487CA18A300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592820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panose="020B0600070205080204" pitchFamily="3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ＭＳ Ｐゴシック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ＭＳ Ｐゴシック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ＭＳ Ｐゴシック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ＭＳ Ｐゴシック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46343E-C46D-6542-925B-5A5A3D9561B8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85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46343E-C46D-6542-925B-5A5A3D9561B8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pPr marL="0" marR="0" lvl="0" indent="0" algn="r" defTabSz="914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022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46343E-C46D-6542-925B-5A5A3D9561B8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pPr marL="0" marR="0" lvl="0" indent="0" algn="r" defTabSz="914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333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46343E-C46D-6542-925B-5A5A3D9561B8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pPr marL="0" marR="0" lvl="0" indent="0" algn="r" defTabSz="914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37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46343E-C46D-6542-925B-5A5A3D9561B8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pPr marL="0" marR="0" lvl="0" indent="0" algn="r" defTabSz="914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717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46343E-C46D-6542-925B-5A5A3D9561B8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pPr marL="0" marR="0" lvl="0" indent="0" algn="r" defTabSz="914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779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4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271AC1-5A49-7A4E-9C9E-D93B44BF9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C50A224-64B3-9A43-BCA6-8490D00E7318}" type="datetimeFigureOut">
              <a:rPr lang="es-ES" altLang="es-CL"/>
              <a:pPr>
                <a:defRPr/>
              </a:pPr>
              <a:t>25/09/2019</a:t>
            </a:fld>
            <a:endParaRPr lang="es-ES" alt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0322E6-34C6-0741-A680-EC63E436F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0D3B7F-E1F7-BC4A-A732-BE7DA3773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488146A-E958-3C43-AB2F-FD84647FACE4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164597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AA7B43-0455-2646-9B09-112425571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F7D085-160B-984F-B364-1928996CAB4A}" type="datetimeFigureOut">
              <a:rPr lang="es-ES" altLang="es-CL"/>
              <a:pPr>
                <a:defRPr/>
              </a:pPr>
              <a:t>25/09/2019</a:t>
            </a:fld>
            <a:endParaRPr lang="es-ES" alt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371390-8F34-904F-8FCB-F9BECCB1C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F0CA9D-1681-104D-BB3C-FDDC1575C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8FC0687-B375-7A4D-9263-D11095BD4A5E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210780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59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59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350829-24F8-4F49-AC6B-9EE5E65C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0D105EB-250E-A444-BA43-C8F27807F6CE}" type="datetimeFigureOut">
              <a:rPr lang="es-ES" altLang="es-CL"/>
              <a:pPr>
                <a:defRPr/>
              </a:pPr>
              <a:t>25/09/2019</a:t>
            </a:fld>
            <a:endParaRPr lang="es-ES" alt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EBDB2C-B1FF-0F42-98F3-D057A551D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A8DACE-B3F3-5547-8205-C25171CE0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0D1CF5D-A946-4647-9D5C-2AF0E6E10A75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422943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95" indent="0" algn="ctr">
              <a:buNone/>
              <a:defRPr sz="2000"/>
            </a:lvl2pPr>
            <a:lvl3pPr marL="914196" indent="0" algn="ctr">
              <a:buNone/>
              <a:defRPr sz="1900"/>
            </a:lvl3pPr>
            <a:lvl4pPr marL="1371294" indent="0" algn="ctr">
              <a:buNone/>
              <a:defRPr sz="1600"/>
            </a:lvl4pPr>
            <a:lvl5pPr marL="1828392" indent="0" algn="ctr">
              <a:buNone/>
              <a:defRPr sz="1600"/>
            </a:lvl5pPr>
            <a:lvl6pPr marL="2285494" indent="0" algn="ctr">
              <a:buNone/>
              <a:defRPr sz="1600"/>
            </a:lvl6pPr>
            <a:lvl7pPr marL="2742586" indent="0" algn="ctr">
              <a:buNone/>
              <a:defRPr sz="1600"/>
            </a:lvl7pPr>
            <a:lvl8pPr marL="3199680" indent="0" algn="ctr">
              <a:buNone/>
              <a:defRPr sz="1600"/>
            </a:lvl8pPr>
            <a:lvl9pPr marL="3656775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C1D1-FCA6-7544-BD92-0AB2ED55A09D}" type="datetimeFigureOut">
              <a:rPr lang="es-C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25-09-2019</a:t>
            </a:fld>
            <a:endParaRPr lang="es-C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26D7-5C45-9443-8AE0-A62ACBF78831}" type="slidenum">
              <a:rPr lang="es-C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9656227"/>
      </p:ext>
    </p:extLst>
  </p:cSld>
  <p:clrMapOvr>
    <a:masterClrMapping/>
  </p:clrMapOvr>
  <p:transition spd="slow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C1D1-FCA6-7544-BD92-0AB2ED55A09D}" type="datetimeFigureOut">
              <a:rPr lang="es-C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25-09-2019</a:t>
            </a:fld>
            <a:endParaRPr lang="es-C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26D7-5C45-9443-8AE0-A62ACBF78831}" type="slidenum">
              <a:rPr lang="es-C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6340741"/>
      </p:ext>
    </p:extLst>
  </p:cSld>
  <p:clrMapOvr>
    <a:masterClrMapping/>
  </p:clrMapOvr>
  <p:transition spd="slow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2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7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C1D1-FCA6-7544-BD92-0AB2ED55A09D}" type="datetimeFigureOut">
              <a:rPr lang="es-C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25-09-2019</a:t>
            </a:fld>
            <a:endParaRPr lang="es-C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26D7-5C45-9443-8AE0-A62ACBF78831}" type="slidenum">
              <a:rPr lang="es-C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4331235"/>
      </p:ext>
    </p:extLst>
  </p:cSld>
  <p:clrMapOvr>
    <a:masterClrMapping/>
  </p:clrMapOvr>
  <p:transition spd="slow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C1D1-FCA6-7544-BD92-0AB2ED55A09D}" type="datetimeFigureOut">
              <a:rPr lang="es-C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25-09-2019</a:t>
            </a:fld>
            <a:endParaRPr lang="es-C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26D7-5C45-9443-8AE0-A62ACBF78831}" type="slidenum">
              <a:rPr lang="es-C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6717056"/>
      </p:ext>
    </p:extLst>
  </p:cSld>
  <p:clrMapOvr>
    <a:masterClrMapping/>
  </p:clrMapOvr>
  <p:transition spd="slow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5" indent="0">
              <a:buNone/>
              <a:defRPr sz="2000" b="1"/>
            </a:lvl2pPr>
            <a:lvl3pPr marL="914196" indent="0">
              <a:buNone/>
              <a:defRPr sz="1900" b="1"/>
            </a:lvl3pPr>
            <a:lvl4pPr marL="1371294" indent="0">
              <a:buNone/>
              <a:defRPr sz="1600" b="1"/>
            </a:lvl4pPr>
            <a:lvl5pPr marL="1828392" indent="0">
              <a:buNone/>
              <a:defRPr sz="1600" b="1"/>
            </a:lvl5pPr>
            <a:lvl6pPr marL="2285494" indent="0">
              <a:buNone/>
              <a:defRPr sz="1600" b="1"/>
            </a:lvl6pPr>
            <a:lvl7pPr marL="2742586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5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5" indent="0">
              <a:buNone/>
              <a:defRPr sz="2000" b="1"/>
            </a:lvl2pPr>
            <a:lvl3pPr marL="914196" indent="0">
              <a:buNone/>
              <a:defRPr sz="1900" b="1"/>
            </a:lvl3pPr>
            <a:lvl4pPr marL="1371294" indent="0">
              <a:buNone/>
              <a:defRPr sz="1600" b="1"/>
            </a:lvl4pPr>
            <a:lvl5pPr marL="1828392" indent="0">
              <a:buNone/>
              <a:defRPr sz="1600" b="1"/>
            </a:lvl5pPr>
            <a:lvl6pPr marL="2285494" indent="0">
              <a:buNone/>
              <a:defRPr sz="1600" b="1"/>
            </a:lvl6pPr>
            <a:lvl7pPr marL="2742586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5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C1D1-FCA6-7544-BD92-0AB2ED55A09D}" type="datetimeFigureOut">
              <a:rPr lang="es-C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25-09-2019</a:t>
            </a:fld>
            <a:endParaRPr lang="es-C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26D7-5C45-9443-8AE0-A62ACBF78831}" type="slidenum">
              <a:rPr lang="es-C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6195747"/>
      </p:ext>
    </p:extLst>
  </p:cSld>
  <p:clrMapOvr>
    <a:masterClrMapping/>
  </p:clrMapOvr>
  <p:transition spd="slow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C1D1-FCA6-7544-BD92-0AB2ED55A09D}" type="datetimeFigureOut">
              <a:rPr lang="es-C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25-09-2019</a:t>
            </a:fld>
            <a:endParaRPr lang="es-C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26D7-5C45-9443-8AE0-A62ACBF78831}" type="slidenum">
              <a:rPr lang="es-C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8905964"/>
      </p:ext>
    </p:extLst>
  </p:cSld>
  <p:clrMapOvr>
    <a:masterClrMapping/>
  </p:clrMapOvr>
  <p:transition spd="slow"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C1D1-FCA6-7544-BD92-0AB2ED55A09D}" type="datetimeFigureOut">
              <a:rPr lang="es-C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25-09-2019</a:t>
            </a:fld>
            <a:endParaRPr lang="es-C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26D7-5C45-9443-8AE0-A62ACBF78831}" type="slidenum">
              <a:rPr lang="es-C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312435"/>
      </p:ext>
    </p:extLst>
  </p:cSld>
  <p:clrMapOvr>
    <a:masterClrMapping/>
  </p:clrMapOvr>
  <p:transition spd="slow"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95" indent="0">
              <a:buNone/>
              <a:defRPr sz="1500"/>
            </a:lvl2pPr>
            <a:lvl3pPr marL="914196" indent="0">
              <a:buNone/>
              <a:defRPr sz="1200"/>
            </a:lvl3pPr>
            <a:lvl4pPr marL="1371294" indent="0">
              <a:buNone/>
              <a:defRPr sz="1100"/>
            </a:lvl4pPr>
            <a:lvl5pPr marL="1828392" indent="0">
              <a:buNone/>
              <a:defRPr sz="1100"/>
            </a:lvl5pPr>
            <a:lvl6pPr marL="2285494" indent="0">
              <a:buNone/>
              <a:defRPr sz="1100"/>
            </a:lvl6pPr>
            <a:lvl7pPr marL="2742586" indent="0">
              <a:buNone/>
              <a:defRPr sz="1100"/>
            </a:lvl7pPr>
            <a:lvl8pPr marL="3199680" indent="0">
              <a:buNone/>
              <a:defRPr sz="1100"/>
            </a:lvl8pPr>
            <a:lvl9pPr marL="3656775" indent="0">
              <a:buNone/>
              <a:defRPr sz="11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C1D1-FCA6-7544-BD92-0AB2ED55A09D}" type="datetimeFigureOut">
              <a:rPr lang="es-C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25-09-2019</a:t>
            </a:fld>
            <a:endParaRPr lang="es-C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26D7-5C45-9443-8AE0-A62ACBF78831}" type="slidenum">
              <a:rPr lang="es-C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2972744"/>
      </p:ext>
    </p:extLst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E509C8-E895-5845-AE5A-F2BF8FAC3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CA72387-8C2C-5F42-950F-40E7663B0287}" type="datetimeFigureOut">
              <a:rPr lang="es-ES" altLang="es-CL"/>
              <a:pPr>
                <a:defRPr/>
              </a:pPr>
              <a:t>25/09/2019</a:t>
            </a:fld>
            <a:endParaRPr lang="es-ES" alt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49C5D1-B0F3-BA4C-AA8A-C7A3B6896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AD618E-0FC7-CE4F-A670-E800B8369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00E9636-4544-794F-8AA3-83F12247F40B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582981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095" indent="0">
              <a:buNone/>
              <a:defRPr sz="2800"/>
            </a:lvl2pPr>
            <a:lvl3pPr marL="914196" indent="0">
              <a:buNone/>
              <a:defRPr sz="2400"/>
            </a:lvl3pPr>
            <a:lvl4pPr marL="1371294" indent="0">
              <a:buNone/>
              <a:defRPr sz="2000"/>
            </a:lvl4pPr>
            <a:lvl5pPr marL="1828392" indent="0">
              <a:buNone/>
              <a:defRPr sz="2000"/>
            </a:lvl5pPr>
            <a:lvl6pPr marL="2285494" indent="0">
              <a:buNone/>
              <a:defRPr sz="2000"/>
            </a:lvl6pPr>
            <a:lvl7pPr marL="2742586" indent="0">
              <a:buNone/>
              <a:defRPr sz="2000"/>
            </a:lvl7pPr>
            <a:lvl8pPr marL="3199680" indent="0">
              <a:buNone/>
              <a:defRPr sz="2000"/>
            </a:lvl8pPr>
            <a:lvl9pPr marL="3656775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95" indent="0">
              <a:buNone/>
              <a:defRPr sz="1500"/>
            </a:lvl2pPr>
            <a:lvl3pPr marL="914196" indent="0">
              <a:buNone/>
              <a:defRPr sz="1200"/>
            </a:lvl3pPr>
            <a:lvl4pPr marL="1371294" indent="0">
              <a:buNone/>
              <a:defRPr sz="1100"/>
            </a:lvl4pPr>
            <a:lvl5pPr marL="1828392" indent="0">
              <a:buNone/>
              <a:defRPr sz="1100"/>
            </a:lvl5pPr>
            <a:lvl6pPr marL="2285494" indent="0">
              <a:buNone/>
              <a:defRPr sz="1100"/>
            </a:lvl6pPr>
            <a:lvl7pPr marL="2742586" indent="0">
              <a:buNone/>
              <a:defRPr sz="1100"/>
            </a:lvl7pPr>
            <a:lvl8pPr marL="3199680" indent="0">
              <a:buNone/>
              <a:defRPr sz="1100"/>
            </a:lvl8pPr>
            <a:lvl9pPr marL="3656775" indent="0">
              <a:buNone/>
              <a:defRPr sz="11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C1D1-FCA6-7544-BD92-0AB2ED55A09D}" type="datetimeFigureOut">
              <a:rPr lang="es-C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25-09-2019</a:t>
            </a:fld>
            <a:endParaRPr lang="es-C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26D7-5C45-9443-8AE0-A62ACBF78831}" type="slidenum">
              <a:rPr lang="es-C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173603"/>
      </p:ext>
    </p:extLst>
  </p:cSld>
  <p:clrMapOvr>
    <a:masterClrMapping/>
  </p:clrMapOvr>
  <p:transition spd="slow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C1D1-FCA6-7544-BD92-0AB2ED55A09D}" type="datetimeFigureOut">
              <a:rPr lang="es-C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25-09-2019</a:t>
            </a:fld>
            <a:endParaRPr lang="es-C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26D7-5C45-9443-8AE0-A62ACBF78831}" type="slidenum">
              <a:rPr lang="es-C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2990162"/>
      </p:ext>
    </p:extLst>
  </p:cSld>
  <p:clrMapOvr>
    <a:masterClrMapping/>
  </p:clrMapOvr>
  <p:transition spd="slow"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7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7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C1D1-FCA6-7544-BD92-0AB2ED55A09D}" type="datetimeFigureOut">
              <a:rPr lang="es-C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25-09-2019</a:t>
            </a:fld>
            <a:endParaRPr lang="es-C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26D7-5C45-9443-8AE0-A62ACBF78831}" type="slidenum">
              <a:rPr lang="es-C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9865575"/>
      </p:ext>
    </p:extLst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CD3F0B-BA2D-1F46-A8DB-628DCC1CF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DFCFE4B-7099-FC40-A25B-FF8475112602}" type="datetimeFigureOut">
              <a:rPr lang="es-ES" altLang="es-CL"/>
              <a:pPr>
                <a:defRPr/>
              </a:pPr>
              <a:t>25/09/2019</a:t>
            </a:fld>
            <a:endParaRPr lang="es-ES" alt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255E44-C801-2D4A-939D-2D8EE6150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D6654D-BAF9-9948-87DD-9DCED876D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A592BF6-14F5-4A49-A23A-155B04603E0F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025686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06797CC0-EB6C-9D43-A873-B15AEB5EA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95A1184-3694-A949-8FA7-5B9ED89095E4}" type="datetimeFigureOut">
              <a:rPr lang="es-ES" altLang="es-CL"/>
              <a:pPr>
                <a:defRPr/>
              </a:pPr>
              <a:t>25/09/2019</a:t>
            </a:fld>
            <a:endParaRPr lang="es-ES" alt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68958B64-F681-CC47-9AF0-C684EDCC9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BAE9A71A-D092-4D4C-9650-888A5705A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3A0F17F-4C5A-2F41-8E7B-FF5ABA71BE27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000829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8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73EAB46D-C314-E045-B177-62E96E3C8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EBEBC68-9B18-1F4B-AD86-DEF9341E31F7}" type="datetimeFigureOut">
              <a:rPr lang="es-ES" altLang="es-CL"/>
              <a:pPr>
                <a:defRPr/>
              </a:pPr>
              <a:t>25/09/2019</a:t>
            </a:fld>
            <a:endParaRPr lang="es-ES" altLang="es-CL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748B7EBC-4CC7-714C-8292-C88699391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EC857E6F-9D26-B841-A885-DE683B6AD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90FCB18-FA2E-6E44-80CF-4E32E8D9C919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87129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D91B7E8A-9C89-2A4B-A299-9738ADB2D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FE47C1A-CF72-A241-9C53-7CDBE7F76374}" type="datetimeFigureOut">
              <a:rPr lang="es-ES" altLang="es-CL"/>
              <a:pPr>
                <a:defRPr/>
              </a:pPr>
              <a:t>25/09/2019</a:t>
            </a:fld>
            <a:endParaRPr lang="es-ES" altLang="es-CL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0C65FE18-5A91-0E4A-BB1B-4486EDA76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38DC99D9-51F1-7547-8614-E0C86A5A4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A03D28E-DF1A-3949-970D-38F7E1086DE5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663351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63D9373C-5F58-9C4F-A162-3D613D577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95197A7-0FEC-AC42-A478-86565331F7C7}" type="datetimeFigureOut">
              <a:rPr lang="es-ES" altLang="es-CL"/>
              <a:pPr>
                <a:defRPr/>
              </a:pPr>
              <a:t>25/09/2019</a:t>
            </a:fld>
            <a:endParaRPr lang="es-ES" altLang="es-CL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06C34C7A-0709-6147-84AF-766C2E2CD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9E751350-A1DC-2046-845D-518FD5C5E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003A7F4-0396-2941-AB92-4A3A5D83C0AD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637146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5A9BB1F8-00E8-F242-8AE1-7C15F9746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0800189-7869-6040-8491-A10884E37AEB}" type="datetimeFigureOut">
              <a:rPr lang="es-ES" altLang="es-CL"/>
              <a:pPr>
                <a:defRPr/>
              </a:pPr>
              <a:t>25/09/2019</a:t>
            </a:fld>
            <a:endParaRPr lang="es-ES" alt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479E7AC3-7227-7848-AB5A-69C5EC3CF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BD61348E-962F-4246-AE9F-704789570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88B69E-465D-804B-98D5-196A00DD8CCC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209203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76BC7524-D57D-1A46-A74E-203417CB3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5E354A3-658A-654F-A308-27A24ACD81BC}" type="datetimeFigureOut">
              <a:rPr lang="es-ES" altLang="es-CL"/>
              <a:pPr>
                <a:defRPr/>
              </a:pPr>
              <a:t>25/09/2019</a:t>
            </a:fld>
            <a:endParaRPr lang="es-ES" alt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6A45EA34-2D9B-E048-9C0B-416FB6063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1094D26E-2371-7F49-A199-C4B76F7C7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E60F74B-013A-294B-94F1-28D9D72F4C1F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563952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6191CDFE-AC7A-D740-8108-63FBE90B9FB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L"/>
              <a:t>Clic para editar título</a:t>
            </a:r>
            <a:endParaRPr lang="es-ES" altLang="es-CL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9A194B85-D85D-2641-B24E-F9CFC74D08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L"/>
              <a:t>Haga clic para modificar el estilo de texto del patrón</a:t>
            </a:r>
          </a:p>
          <a:p>
            <a:pPr lvl="1"/>
            <a:r>
              <a:rPr lang="es-ES_tradnl" altLang="es-CL"/>
              <a:t>Segundo nivel</a:t>
            </a:r>
          </a:p>
          <a:p>
            <a:pPr lvl="2"/>
            <a:r>
              <a:rPr lang="es-ES_tradnl" altLang="es-CL"/>
              <a:t>Tercer nivel</a:t>
            </a:r>
          </a:p>
          <a:p>
            <a:pPr lvl="3"/>
            <a:r>
              <a:rPr lang="es-ES_tradnl" altLang="es-CL"/>
              <a:t>Cuarto nivel</a:t>
            </a:r>
          </a:p>
          <a:p>
            <a:pPr lvl="4"/>
            <a:r>
              <a:rPr lang="es-ES_tradnl" altLang="es-CL"/>
              <a:t>Quinto nivel</a:t>
            </a:r>
            <a:endParaRPr lang="es-ES" alt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55F057-6FFE-1647-858D-056B19F5B3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D81F940-00E5-724C-8D5C-A81AD03F6116}" type="datetimeFigureOut">
              <a:rPr lang="es-ES" altLang="es-CL"/>
              <a:pPr>
                <a:defRPr/>
              </a:pPr>
              <a:t>25/09/2019</a:t>
            </a:fld>
            <a:endParaRPr lang="es-ES" alt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B601DA-3791-F843-88D4-11EADAFC5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14945A-673C-C145-B40D-E4F0B32E5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1E0C4290-C8D5-F049-B301-28FD278AD3CF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5" r:id="rId1"/>
    <p:sldLayoutId id="2147485206" r:id="rId2"/>
    <p:sldLayoutId id="2147485207" r:id="rId3"/>
    <p:sldLayoutId id="2147485208" r:id="rId4"/>
    <p:sldLayoutId id="2147485209" r:id="rId5"/>
    <p:sldLayoutId id="2147485210" r:id="rId6"/>
    <p:sldLayoutId id="2147485211" r:id="rId7"/>
    <p:sldLayoutId id="2147485212" r:id="rId8"/>
    <p:sldLayoutId id="2147485213" r:id="rId9"/>
    <p:sldLayoutId id="2147485214" r:id="rId10"/>
    <p:sldLayoutId id="214748521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panose="020B0600070205080204" pitchFamily="3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panose="020B0600070205080204" pitchFamily="3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896" tIns="60948" rIns="121896" bIns="60948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896" tIns="60948" rIns="121896" bIns="60948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21896" tIns="60948" rIns="121896" bIns="6094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6"/>
            <a:fld id="{74E3C1D1-FCA6-7544-BD92-0AB2ED55A09D}" type="datetimeFigureOut">
              <a:rPr lang="es-C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196"/>
              <a:t>25-09-2019</a:t>
            </a:fld>
            <a:endParaRPr lang="es-C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21896" tIns="60948" rIns="121896" bIns="6094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6"/>
            <a:endParaRPr lang="es-C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1896" tIns="60948" rIns="121896" bIns="6094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6"/>
            <a:fld id="{997D26D7-5C45-9443-8AE0-A62ACBF78831}" type="slidenum">
              <a:rPr lang="es-C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196"/>
              <a:t>‹Nº›</a:t>
            </a:fld>
            <a:endParaRPr lang="es-C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2362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7" r:id="rId1"/>
    <p:sldLayoutId id="2147485218" r:id="rId2"/>
    <p:sldLayoutId id="2147485219" r:id="rId3"/>
    <p:sldLayoutId id="2147485220" r:id="rId4"/>
    <p:sldLayoutId id="2147485221" r:id="rId5"/>
    <p:sldLayoutId id="2147485222" r:id="rId6"/>
    <p:sldLayoutId id="2147485223" r:id="rId7"/>
    <p:sldLayoutId id="2147485224" r:id="rId8"/>
    <p:sldLayoutId id="2147485225" r:id="rId9"/>
    <p:sldLayoutId id="2147485226" r:id="rId10"/>
    <p:sldLayoutId id="2147485227" r:id="rId11"/>
  </p:sldLayoutIdLst>
  <p:transition spd="slow">
    <p:push dir="r"/>
  </p:transition>
  <p:txStyles>
    <p:titleStyle>
      <a:lvl1pPr algn="l" defTabSz="91419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2" indent="-228552" algn="l" defTabSz="91419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54" indent="-228552" algn="l" defTabSz="9141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46" indent="-228552" algn="l" defTabSz="9141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40" indent="-228552" algn="l" defTabSz="9141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35" indent="-228552" algn="l" defTabSz="9141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36" indent="-228552" algn="l" defTabSz="9141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4" indent="-228552" algn="l" defTabSz="9141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32" indent="-228552" algn="l" defTabSz="9141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34" indent="-228552" algn="l" defTabSz="9141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5" algn="l" defTabSz="914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6" algn="l" defTabSz="914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4" algn="l" defTabSz="914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2" algn="l" defTabSz="914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94" algn="l" defTabSz="914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6" algn="l" defTabSz="914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5" algn="l" defTabSz="914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85AE8C7-4EB8-EB4A-84A2-E15B7736E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273" y="1944313"/>
            <a:ext cx="4543353" cy="250878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028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5">
            <a:extLst>
              <a:ext uri="{FF2B5EF4-FFF2-40B4-BE49-F238E27FC236}">
                <a16:creationId xmlns:a16="http://schemas.microsoft.com/office/drawing/2014/main" id="{410F8D14-1B42-9449-9222-22279C407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777" y="563046"/>
            <a:ext cx="84644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L" sz="4000" b="1" i="0" u="none" strike="noStrike" kern="0" cap="none" spc="0" normalizeH="0" baseline="0" noProof="0" dirty="0">
                <a:ln>
                  <a:noFill/>
                </a:ln>
                <a:solidFill>
                  <a:srgbClr val="2C5C93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Lanzamiento público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30CB7D0-EF83-384D-9528-1AD92AC70C74}"/>
              </a:ext>
            </a:extLst>
          </p:cNvPr>
          <p:cNvSpPr/>
          <p:nvPr/>
        </p:nvSpPr>
        <p:spPr>
          <a:xfrm>
            <a:off x="471777" y="1188610"/>
            <a:ext cx="69661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200" b="0" i="0" u="none" strike="noStrike" kern="1200" cap="none" spc="0" normalizeH="0" baseline="0" noProof="0" dirty="0">
                <a:ln>
                  <a:noFill/>
                </a:ln>
                <a:solidFill>
                  <a:srgbClr val="2C5C9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Hito público liderado por el CU donde se da a conocer la conformación así como también el alcance y objetivos de la </a:t>
            </a:r>
            <a:r>
              <a:rPr lang="es-CL" sz="2200" dirty="0">
                <a:solidFill>
                  <a:srgbClr val="2C5C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primera iniciativa que realizará. </a:t>
            </a:r>
            <a:endParaRPr kumimoji="0" lang="es-CL" sz="2200" b="0" i="0" u="none" strike="noStrike" kern="1200" cap="none" spc="0" normalizeH="0" baseline="0" noProof="0" dirty="0">
              <a:ln>
                <a:noFill/>
              </a:ln>
              <a:solidFill>
                <a:srgbClr val="2C5C93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2026780-6EB3-D64B-A05B-73FBA0301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613" y="3361664"/>
            <a:ext cx="4187537" cy="2791691"/>
          </a:xfrm>
          <a:prstGeom prst="rect">
            <a:avLst/>
          </a:prstGeom>
        </p:spPr>
      </p:pic>
      <p:pic>
        <p:nvPicPr>
          <p:cNvPr id="6" name="Imagen 5" descr="Captura de pantalla 2018-10-26 a la(s) 16.14.31.png">
            <a:extLst>
              <a:ext uri="{FF2B5EF4-FFF2-40B4-BE49-F238E27FC236}">
                <a16:creationId xmlns:a16="http://schemas.microsoft.com/office/drawing/2014/main" id="{BF972E9C-2D69-444E-BFCC-4A622EF00A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88" y="3361664"/>
            <a:ext cx="6732050" cy="279169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2A97E13-38B8-6F4A-94F3-59A09C87853E}"/>
              </a:ext>
            </a:extLst>
          </p:cNvPr>
          <p:cNvSpPr txBox="1"/>
          <p:nvPr/>
        </p:nvSpPr>
        <p:spPr>
          <a:xfrm>
            <a:off x="10472774" y="5663984"/>
            <a:ext cx="1468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2C5C93"/>
                </a:highlight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ARICA 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B97A2EC-FD74-CC4E-8255-732B757AE66A}"/>
              </a:ext>
            </a:extLst>
          </p:cNvPr>
          <p:cNvSpPr txBox="1"/>
          <p:nvPr/>
        </p:nvSpPr>
        <p:spPr>
          <a:xfrm>
            <a:off x="940845" y="5663984"/>
            <a:ext cx="266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2C5C93"/>
                </a:highlight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LOS ÁNGELES 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4510840-F59D-B54B-966C-33561A9EBA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0610"/>
          <a:stretch/>
        </p:blipFill>
        <p:spPr>
          <a:xfrm>
            <a:off x="7535613" y="148713"/>
            <a:ext cx="4184610" cy="311727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3775E01-78F1-0D49-962B-56C453983769}"/>
              </a:ext>
            </a:extLst>
          </p:cNvPr>
          <p:cNvSpPr txBox="1"/>
          <p:nvPr/>
        </p:nvSpPr>
        <p:spPr>
          <a:xfrm>
            <a:off x="10072255" y="2717482"/>
            <a:ext cx="1745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2C5C93"/>
                </a:highlight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CALAMA  </a:t>
            </a:r>
          </a:p>
        </p:txBody>
      </p:sp>
    </p:spTree>
    <p:extLst>
      <p:ext uri="{BB962C8B-B14F-4D97-AF65-F5344CB8AC3E}">
        <p14:creationId xmlns:p14="http://schemas.microsoft.com/office/powerpoint/2010/main" val="344899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60676" y="2260363"/>
            <a:ext cx="9764424" cy="2800767"/>
          </a:xfrm>
          <a:prstGeom prst="rect">
            <a:avLst/>
          </a:prstGeom>
          <a:solidFill>
            <a:srgbClr val="2C5C93"/>
          </a:solidFill>
        </p:spPr>
        <p:txBody>
          <a:bodyPr wrap="square">
            <a:spAutoFit/>
          </a:bodyPr>
          <a:lstStyle/>
          <a:p>
            <a:pPr lvl="0"/>
            <a:r>
              <a:rPr lang="es-ES" sz="3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1. La necesidad de incorporar distintos puntos de vista para desarrollar la ciudad.</a:t>
            </a:r>
          </a:p>
          <a:p>
            <a:pPr lvl="0"/>
            <a:endParaRPr lang="es-ES" dirty="0">
              <a:solidFill>
                <a:schemeClr val="bg1"/>
              </a:solidFill>
              <a:latin typeface="Arial"/>
              <a:cs typeface="Arial"/>
            </a:endParaRPr>
          </a:p>
          <a:p>
            <a:pPr lvl="0"/>
            <a:r>
              <a:rPr lang="es-ES" sz="2200" dirty="0">
                <a:solidFill>
                  <a:schemeClr val="bg1"/>
                </a:solidFill>
                <a:latin typeface="Arial"/>
                <a:cs typeface="Arial"/>
              </a:rPr>
              <a:t>En los procesos de desarrollo urbano es imprescindible planificar las ciudades con una visión de largo plazo, </a:t>
            </a:r>
            <a:r>
              <a:rPr lang="es-ES" sz="2200" b="1" dirty="0">
                <a:solidFill>
                  <a:schemeClr val="bg1"/>
                </a:solidFill>
                <a:latin typeface="Arial"/>
                <a:cs typeface="Arial"/>
              </a:rPr>
              <a:t>incorporando las distintas necesidades y puntos de vista que conviven y forman parte de la ciudad.</a:t>
            </a:r>
            <a:endParaRPr lang="es-ES" sz="2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5AC6F14-9A50-EF4D-B0F8-740AC04F3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777" y="1375846"/>
            <a:ext cx="84644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CL" sz="4000" b="1" kern="0" dirty="0">
                <a:solidFill>
                  <a:srgbClr val="2C5C9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Mensajes clave</a:t>
            </a:r>
            <a:endParaRPr kumimoji="0" lang="es-ES" altLang="es-CL" sz="4000" b="1" i="0" u="none" strike="noStrike" kern="0" cap="none" spc="0" normalizeH="0" baseline="0" noProof="0" dirty="0">
              <a:ln>
                <a:noFill/>
              </a:ln>
              <a:solidFill>
                <a:srgbClr val="2C5C93"/>
              </a:solidFill>
              <a:effectLst/>
              <a:uLnTx/>
              <a:uFillTx/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71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60676" y="1231663"/>
            <a:ext cx="9764424" cy="4647426"/>
          </a:xfrm>
          <a:prstGeom prst="rect">
            <a:avLst/>
          </a:prstGeom>
          <a:solidFill>
            <a:srgbClr val="2C5C93"/>
          </a:solidFill>
        </p:spPr>
        <p:txBody>
          <a:bodyPr wrap="square">
            <a:spAutoFit/>
          </a:bodyPr>
          <a:lstStyle/>
          <a:p>
            <a:pPr lvl="0"/>
            <a:r>
              <a:rPr lang="es-ES" sz="3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2. Consejo Urbano como articulador de estas diferentes visiones </a:t>
            </a:r>
          </a:p>
          <a:p>
            <a:pPr lvl="0"/>
            <a:endParaRPr lang="es-ES" sz="3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bg1"/>
                </a:solidFill>
                <a:latin typeface="Arial"/>
                <a:cs typeface="Arial"/>
              </a:rPr>
              <a:t>Generar </a:t>
            </a:r>
            <a:r>
              <a:rPr lang="es-ES" sz="2200" b="1" dirty="0">
                <a:solidFill>
                  <a:schemeClr val="bg1"/>
                </a:solidFill>
                <a:latin typeface="Arial"/>
                <a:cs typeface="Arial"/>
              </a:rPr>
              <a:t>instancias de cohesión y articulación </a:t>
            </a:r>
            <a:r>
              <a:rPr lang="es-ES" sz="2200" dirty="0">
                <a:solidFill>
                  <a:schemeClr val="bg1"/>
                </a:solidFill>
                <a:latin typeface="Arial"/>
                <a:cs typeface="Arial"/>
              </a:rPr>
              <a:t>entre diferentes actores locales resulta fundamental para promover iniciativas y proyectos que representen una </a:t>
            </a:r>
            <a:r>
              <a:rPr lang="es-ES" sz="2200" b="1" dirty="0">
                <a:solidFill>
                  <a:schemeClr val="bg1"/>
                </a:solidFill>
                <a:latin typeface="Arial"/>
                <a:cs typeface="Arial"/>
              </a:rPr>
              <a:t>visión consensuada de ciudad </a:t>
            </a:r>
            <a:r>
              <a:rPr lang="es-ES" sz="2200" dirty="0">
                <a:solidFill>
                  <a:schemeClr val="bg1"/>
                </a:solidFill>
                <a:latin typeface="Arial"/>
                <a:cs typeface="Arial"/>
              </a:rPr>
              <a:t>a la cual poder darle visibilidad.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ES" sz="2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bg1"/>
                </a:solidFill>
                <a:latin typeface="Arial"/>
                <a:cs typeface="Arial"/>
              </a:rPr>
              <a:t>Por eso hemos creado el </a:t>
            </a:r>
            <a:r>
              <a:rPr lang="es-ES" sz="2200" b="1" dirty="0">
                <a:solidFill>
                  <a:schemeClr val="bg1"/>
                </a:solidFill>
                <a:latin typeface="Arial"/>
                <a:cs typeface="Arial"/>
              </a:rPr>
              <a:t>Consejo Urbano</a:t>
            </a:r>
            <a:r>
              <a:rPr lang="es-ES" sz="2200" dirty="0">
                <a:solidFill>
                  <a:schemeClr val="bg1"/>
                </a:solidFill>
                <a:latin typeface="Arial"/>
                <a:cs typeface="Arial"/>
              </a:rPr>
              <a:t>, el que busca aportar a la discusión de la planificación urbana a través del desarrollo de proyectos que promuevan instancias de participación y diálogo permanente. </a:t>
            </a:r>
          </a:p>
          <a:p>
            <a:endParaRPr lang="es-E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5AC6F14-9A50-EF4D-B0F8-740AC04F3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777" y="347146"/>
            <a:ext cx="84644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CL" sz="4000" b="1" kern="0" dirty="0">
                <a:solidFill>
                  <a:srgbClr val="2C5C9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Mensajes clave</a:t>
            </a:r>
            <a:endParaRPr kumimoji="0" lang="es-ES" altLang="es-CL" sz="4000" b="1" i="0" u="none" strike="noStrike" kern="0" cap="none" spc="0" normalizeH="0" baseline="0" noProof="0" dirty="0">
              <a:ln>
                <a:noFill/>
              </a:ln>
              <a:solidFill>
                <a:srgbClr val="2C5C93"/>
              </a:solidFill>
              <a:effectLst/>
              <a:uLnTx/>
              <a:uFillTx/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18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60676" y="1231662"/>
            <a:ext cx="9766800" cy="4983607"/>
          </a:xfrm>
          <a:prstGeom prst="rect">
            <a:avLst/>
          </a:prstGeom>
          <a:solidFill>
            <a:srgbClr val="2C5C93"/>
          </a:solidFill>
        </p:spPr>
        <p:txBody>
          <a:bodyPr wrap="square">
            <a:noAutofit/>
          </a:bodyPr>
          <a:lstStyle/>
          <a:p>
            <a:pPr lvl="0"/>
            <a:r>
              <a:rPr lang="es-ES" sz="3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3. Primer proyecto del Consejo Urbano: </a:t>
            </a:r>
          </a:p>
          <a:p>
            <a:pPr lvl="0"/>
            <a:r>
              <a:rPr lang="es-ES" sz="3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Construir una visión de ciudad</a:t>
            </a:r>
          </a:p>
          <a:p>
            <a:pPr lvl="0"/>
            <a:endParaRPr lang="es-ES" sz="2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bg1"/>
                </a:solidFill>
                <a:latin typeface="Arial"/>
                <a:cs typeface="Arial"/>
              </a:rPr>
              <a:t>Buscamos generar convergencia entre distintos actores locales para construir una visión consensuada sobre el futuro del territorio, sus principales desafíos y la trayectoria que se debe recorrer para poder alcanzarlos.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ES" sz="2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bg1"/>
                </a:solidFill>
                <a:latin typeface="Arial"/>
                <a:cs typeface="Arial"/>
              </a:rPr>
              <a:t>Los principales hitos del proyecto son la </a:t>
            </a:r>
            <a:r>
              <a:rPr lang="es-ES" sz="2200" b="1" dirty="0">
                <a:solidFill>
                  <a:schemeClr val="bg1"/>
                </a:solidFill>
                <a:latin typeface="Arial"/>
                <a:cs typeface="Arial"/>
              </a:rPr>
              <a:t>Consulta Abierta</a:t>
            </a:r>
            <a:r>
              <a:rPr lang="es-ES" sz="2200" dirty="0">
                <a:solidFill>
                  <a:schemeClr val="bg1"/>
                </a:solidFill>
                <a:latin typeface="Arial"/>
                <a:cs typeface="Arial"/>
              </a:rPr>
              <a:t>, que recoge la opinión de los habitantes sobre el futuro de la ciudad; y los </a:t>
            </a:r>
            <a:r>
              <a:rPr lang="es-ES" sz="2200" b="1" dirty="0">
                <a:solidFill>
                  <a:schemeClr val="bg1"/>
                </a:solidFill>
                <a:latin typeface="Arial"/>
                <a:cs typeface="Arial"/>
              </a:rPr>
              <a:t>Diálogos Ciudad </a:t>
            </a:r>
            <a:r>
              <a:rPr lang="es-ES" sz="2200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lang="es-ES" sz="22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2200" dirty="0">
                <a:solidFill>
                  <a:schemeClr val="bg1"/>
                </a:solidFill>
                <a:latin typeface="Arial"/>
                <a:cs typeface="Arial"/>
              </a:rPr>
              <a:t>conversaciones con representantes de los diferentes sectores de la comunidad para definir lineamientos estratégicos de desarrollo urbano. </a:t>
            </a:r>
          </a:p>
          <a:p>
            <a:endParaRPr lang="es-E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5AC6F14-9A50-EF4D-B0F8-740AC04F3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777" y="347146"/>
            <a:ext cx="84644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CL" sz="4000" b="1" kern="0" dirty="0">
                <a:solidFill>
                  <a:srgbClr val="2C5C9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Mensajes clave</a:t>
            </a:r>
            <a:endParaRPr kumimoji="0" lang="es-ES" altLang="es-CL" sz="4000" b="1" i="0" u="none" strike="noStrike" kern="0" cap="none" spc="0" normalizeH="0" baseline="0" noProof="0" dirty="0">
              <a:ln>
                <a:noFill/>
              </a:ln>
              <a:solidFill>
                <a:srgbClr val="2C5C93"/>
              </a:solidFill>
              <a:effectLst/>
              <a:uLnTx/>
              <a:uFillTx/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49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50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8">
            <a:extLst>
              <a:ext uri="{FF2B5EF4-FFF2-40B4-BE49-F238E27FC236}">
                <a16:creationId xmlns:a16="http://schemas.microsoft.com/office/drawing/2014/main" id="{214AA445-EF55-4047-84F3-3F7CD4E48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476" y="2929172"/>
            <a:ext cx="7725224" cy="67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12176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1217613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CL" sz="36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</a:t>
            </a:r>
            <a:r>
              <a:rPr kumimoji="0" lang="es-ES" altLang="es-CL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. </a:t>
            </a:r>
            <a:r>
              <a:rPr kumimoji="0" lang="es-ES" altLang="es-C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NOMBRE DEL PROYECTO</a:t>
            </a:r>
          </a:p>
        </p:txBody>
      </p:sp>
    </p:spTree>
    <p:extLst>
      <p:ext uri="{BB962C8B-B14F-4D97-AF65-F5344CB8AC3E}">
        <p14:creationId xmlns:p14="http://schemas.microsoft.com/office/powerpoint/2010/main" val="17446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E3CCC20-AA67-7643-AD9E-1E14C03A63A6}"/>
              </a:ext>
            </a:extLst>
          </p:cNvPr>
          <p:cNvSpPr txBox="1"/>
          <p:nvPr/>
        </p:nvSpPr>
        <p:spPr>
          <a:xfrm>
            <a:off x="3683543" y="1425245"/>
            <a:ext cx="4390946" cy="646331"/>
          </a:xfrm>
          <a:prstGeom prst="rect">
            <a:avLst/>
          </a:prstGeom>
          <a:solidFill>
            <a:srgbClr val="E6503D"/>
          </a:solidFill>
        </p:spPr>
        <p:txBody>
          <a:bodyPr wrap="none" rtlCol="0">
            <a:spAutoFit/>
          </a:bodyPr>
          <a:lstStyle/>
          <a:p>
            <a:r>
              <a:rPr lang="es-CL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VISIÓN OSORNO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DF55D7-84DE-7446-A0EB-64FA740077D1}"/>
              </a:ext>
            </a:extLst>
          </p:cNvPr>
          <p:cNvSpPr txBox="1"/>
          <p:nvPr/>
        </p:nvSpPr>
        <p:spPr>
          <a:xfrm>
            <a:off x="2616231" y="2276696"/>
            <a:ext cx="6525569" cy="646331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s-CL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VISIÓN CIUDAD OSORNO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28F50AC-18F9-F74E-8ECD-1E1B26566FEB}"/>
              </a:ext>
            </a:extLst>
          </p:cNvPr>
          <p:cNvSpPr txBox="1"/>
          <p:nvPr/>
        </p:nvSpPr>
        <p:spPr>
          <a:xfrm>
            <a:off x="3978494" y="3201059"/>
            <a:ext cx="3801041" cy="646331"/>
          </a:xfrm>
          <a:prstGeom prst="rect">
            <a:avLst/>
          </a:prstGeom>
          <a:solidFill>
            <a:srgbClr val="E6503D"/>
          </a:solidFill>
        </p:spPr>
        <p:txBody>
          <a:bodyPr wrap="none" rtlCol="0">
            <a:spAutoFit/>
          </a:bodyPr>
          <a:lstStyle/>
          <a:p>
            <a:r>
              <a:rPr lang="es-CL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OSORNO 2030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3D372B-3A6E-5045-ACC9-DFA520665AE1}"/>
              </a:ext>
            </a:extLst>
          </p:cNvPr>
          <p:cNvSpPr txBox="1"/>
          <p:nvPr/>
        </p:nvSpPr>
        <p:spPr>
          <a:xfrm>
            <a:off x="3157756" y="4062450"/>
            <a:ext cx="5442516" cy="646331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s-CL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PENSEMOS OSORNO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9D7230B-DD4D-E047-A107-98CC74D9CFE2}"/>
              </a:ext>
            </a:extLst>
          </p:cNvPr>
          <p:cNvSpPr txBox="1"/>
          <p:nvPr/>
        </p:nvSpPr>
        <p:spPr>
          <a:xfrm>
            <a:off x="5185982" y="630626"/>
            <a:ext cx="1744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800" dirty="0">
                <a:solidFill>
                  <a:srgbClr val="2C5C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67A6C2D-10BC-4F57-B377-CEB10E1D2753}"/>
              </a:ext>
            </a:extLst>
          </p:cNvPr>
          <p:cNvSpPr txBox="1"/>
          <p:nvPr/>
        </p:nvSpPr>
        <p:spPr>
          <a:xfrm>
            <a:off x="3683541" y="4986813"/>
            <a:ext cx="4824911" cy="646331"/>
          </a:xfrm>
          <a:prstGeom prst="rect">
            <a:avLst/>
          </a:prstGeom>
          <a:solidFill>
            <a:srgbClr val="E6503D"/>
          </a:solidFill>
        </p:spPr>
        <p:txBody>
          <a:bodyPr wrap="none" rtlCol="0">
            <a:spAutoFit/>
          </a:bodyPr>
          <a:lstStyle/>
          <a:p>
            <a:r>
              <a:rPr lang="es-CL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OSORNO ES TUYO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2C587D-6E92-4E72-AB74-55255969C541}"/>
              </a:ext>
            </a:extLst>
          </p:cNvPr>
          <p:cNvSpPr txBox="1"/>
          <p:nvPr/>
        </p:nvSpPr>
        <p:spPr>
          <a:xfrm>
            <a:off x="3270138" y="5845836"/>
            <a:ext cx="5576591" cy="646331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s-CL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OSORNO, TU CIUDAD</a:t>
            </a:r>
          </a:p>
        </p:txBody>
      </p:sp>
    </p:spTree>
    <p:extLst>
      <p:ext uri="{BB962C8B-B14F-4D97-AF65-F5344CB8AC3E}">
        <p14:creationId xmlns:p14="http://schemas.microsoft.com/office/powerpoint/2010/main" val="3338474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50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8">
            <a:extLst>
              <a:ext uri="{FF2B5EF4-FFF2-40B4-BE49-F238E27FC236}">
                <a16:creationId xmlns:a16="http://schemas.microsoft.com/office/drawing/2014/main" id="{214AA445-EF55-4047-84F3-3F7CD4E48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476" y="2929172"/>
            <a:ext cx="7725224" cy="115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12176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1217613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CL" sz="36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4</a:t>
            </a:r>
            <a:r>
              <a:rPr kumimoji="0" lang="es-ES" altLang="es-CL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. </a:t>
            </a:r>
            <a:r>
              <a:rPr kumimoji="0" lang="es-ES" altLang="es-C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PRÓXIMA ETAPA: CARACTERIZACIÓN URBANA</a:t>
            </a:r>
          </a:p>
        </p:txBody>
      </p:sp>
    </p:spTree>
    <p:extLst>
      <p:ext uri="{BB962C8B-B14F-4D97-AF65-F5344CB8AC3E}">
        <p14:creationId xmlns:p14="http://schemas.microsoft.com/office/powerpoint/2010/main" val="212486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C570B545-5AAC-5E4D-871E-290474EF9CB6}"/>
              </a:ext>
            </a:extLst>
          </p:cNvPr>
          <p:cNvCxnSpPr>
            <a:cxnSpLocks/>
          </p:cNvCxnSpPr>
          <p:nvPr/>
        </p:nvCxnSpPr>
        <p:spPr>
          <a:xfrm flipV="1">
            <a:off x="358259" y="3684230"/>
            <a:ext cx="10965078" cy="55856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Elipse 12">
            <a:extLst>
              <a:ext uri="{FF2B5EF4-FFF2-40B4-BE49-F238E27FC236}">
                <a16:creationId xmlns:a16="http://schemas.microsoft.com/office/drawing/2014/main" id="{BB53CDAB-8A06-2B4A-8F08-56E746B217FD}"/>
              </a:ext>
            </a:extLst>
          </p:cNvPr>
          <p:cNvSpPr/>
          <p:nvPr/>
        </p:nvSpPr>
        <p:spPr>
          <a:xfrm>
            <a:off x="336731" y="3619099"/>
            <a:ext cx="215267" cy="215267"/>
          </a:xfrm>
          <a:prstGeom prst="ellipse">
            <a:avLst/>
          </a:prstGeom>
          <a:solidFill>
            <a:srgbClr val="C0504D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4E4E4E"/>
              </a:solidFill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1CF1D15-A83C-ED4C-A76A-358455551DFA}"/>
              </a:ext>
            </a:extLst>
          </p:cNvPr>
          <p:cNvSpPr/>
          <p:nvPr/>
        </p:nvSpPr>
        <p:spPr>
          <a:xfrm>
            <a:off x="1623481" y="3619099"/>
            <a:ext cx="215267" cy="215267"/>
          </a:xfrm>
          <a:prstGeom prst="ellipse">
            <a:avLst/>
          </a:prstGeom>
          <a:solidFill>
            <a:srgbClr val="C0504D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4E4E4E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90D49B7F-EBA7-6F47-90C8-B06F77756D48}"/>
              </a:ext>
            </a:extLst>
          </p:cNvPr>
          <p:cNvSpPr/>
          <p:nvPr/>
        </p:nvSpPr>
        <p:spPr>
          <a:xfrm>
            <a:off x="2910231" y="3619099"/>
            <a:ext cx="215267" cy="215267"/>
          </a:xfrm>
          <a:prstGeom prst="ellipse">
            <a:avLst/>
          </a:prstGeom>
          <a:solidFill>
            <a:srgbClr val="C0504D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4E4E4E"/>
              </a:solidFill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BBC75E68-78DB-8F4C-9DC1-A17839AD186C}"/>
              </a:ext>
            </a:extLst>
          </p:cNvPr>
          <p:cNvSpPr/>
          <p:nvPr/>
        </p:nvSpPr>
        <p:spPr>
          <a:xfrm>
            <a:off x="4196981" y="3619099"/>
            <a:ext cx="215267" cy="215267"/>
          </a:xfrm>
          <a:prstGeom prst="ellipse">
            <a:avLst/>
          </a:prstGeom>
          <a:solidFill>
            <a:srgbClr val="C0504D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4E4E4E"/>
              </a:solidFill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C56D1442-8140-734B-B1B4-2F6C9C985AFF}"/>
              </a:ext>
            </a:extLst>
          </p:cNvPr>
          <p:cNvSpPr/>
          <p:nvPr/>
        </p:nvSpPr>
        <p:spPr>
          <a:xfrm>
            <a:off x="5483731" y="3619099"/>
            <a:ext cx="215267" cy="215267"/>
          </a:xfrm>
          <a:prstGeom prst="ellipse">
            <a:avLst/>
          </a:prstGeom>
          <a:solidFill>
            <a:srgbClr val="C0504D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4E4E4E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34DDE93-4054-7947-9DA4-2D43EFCDAFA1}"/>
              </a:ext>
            </a:extLst>
          </p:cNvPr>
          <p:cNvSpPr txBox="1"/>
          <p:nvPr/>
        </p:nvSpPr>
        <p:spPr>
          <a:xfrm>
            <a:off x="514419" y="3970452"/>
            <a:ext cx="11047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b="1" dirty="0">
                <a:solidFill>
                  <a:srgbClr val="3F618E"/>
                </a:solidFill>
                <a:latin typeface="Arial"/>
                <a:cs typeface="Arial"/>
              </a:rPr>
              <a:t>SEPTIEMBRE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709631" y="2815918"/>
            <a:ext cx="914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00" dirty="0">
                <a:latin typeface="Arial"/>
                <a:cs typeface="Arial"/>
              </a:rPr>
              <a:t>Lanzamiento</a:t>
            </a:r>
          </a:p>
          <a:p>
            <a:pPr algn="ctr"/>
            <a:r>
              <a:rPr lang="es-ES" sz="1000" dirty="0">
                <a:latin typeface="Arial"/>
                <a:cs typeface="Arial"/>
              </a:rPr>
              <a:t>CU Osorno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534DDE93-4054-7947-9DA4-2D43EFCDAFA1}"/>
              </a:ext>
            </a:extLst>
          </p:cNvPr>
          <p:cNvSpPr txBox="1"/>
          <p:nvPr/>
        </p:nvSpPr>
        <p:spPr>
          <a:xfrm>
            <a:off x="1980016" y="3970452"/>
            <a:ext cx="8851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b="1" dirty="0">
                <a:solidFill>
                  <a:srgbClr val="3F618E"/>
                </a:solidFill>
                <a:latin typeface="Arial"/>
                <a:cs typeface="Arial"/>
              </a:rPr>
              <a:t>OCTUBRE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534DDE93-4054-7947-9DA4-2D43EFCDAFA1}"/>
              </a:ext>
            </a:extLst>
          </p:cNvPr>
          <p:cNvSpPr txBox="1"/>
          <p:nvPr/>
        </p:nvSpPr>
        <p:spPr>
          <a:xfrm>
            <a:off x="3161192" y="3970452"/>
            <a:ext cx="10406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b="1" dirty="0">
                <a:solidFill>
                  <a:srgbClr val="3F618E"/>
                </a:solidFill>
                <a:latin typeface="Arial"/>
                <a:cs typeface="Arial"/>
              </a:rPr>
              <a:t>NOVIEMBRE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534DDE93-4054-7947-9DA4-2D43EFCDAFA1}"/>
              </a:ext>
            </a:extLst>
          </p:cNvPr>
          <p:cNvSpPr txBox="1"/>
          <p:nvPr/>
        </p:nvSpPr>
        <p:spPr>
          <a:xfrm>
            <a:off x="4507317" y="3970452"/>
            <a:ext cx="9781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b="1" dirty="0">
                <a:solidFill>
                  <a:srgbClr val="3F618E"/>
                </a:solidFill>
                <a:latin typeface="Arial"/>
                <a:cs typeface="Arial"/>
              </a:rPr>
              <a:t>DICIEMBRE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534DDE93-4054-7947-9DA4-2D43EFCDAFA1}"/>
              </a:ext>
            </a:extLst>
          </p:cNvPr>
          <p:cNvSpPr txBox="1"/>
          <p:nvPr/>
        </p:nvSpPr>
        <p:spPr>
          <a:xfrm>
            <a:off x="5970270" y="3970452"/>
            <a:ext cx="6880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b="1" dirty="0">
                <a:solidFill>
                  <a:srgbClr val="3F618E"/>
                </a:solidFill>
                <a:latin typeface="Arial"/>
                <a:cs typeface="Arial"/>
              </a:rPr>
              <a:t>ENERO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511533" y="578245"/>
            <a:ext cx="7281076" cy="57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>
                <a:solidFill>
                  <a:srgbClr val="2C5C9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Próximas etapas del proceso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1806759" y="2666304"/>
            <a:ext cx="129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latin typeface="Arial"/>
                <a:cs typeface="Arial"/>
              </a:rPr>
              <a:t>Presentación Caracterización Urbana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34DDE93-4054-7947-9DA4-2D43EFCDAFA1}"/>
              </a:ext>
            </a:extLst>
          </p:cNvPr>
          <p:cNvSpPr txBox="1"/>
          <p:nvPr/>
        </p:nvSpPr>
        <p:spPr>
          <a:xfrm>
            <a:off x="7159884" y="3970452"/>
            <a:ext cx="8771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b="1" dirty="0">
                <a:solidFill>
                  <a:srgbClr val="3F618E"/>
                </a:solidFill>
                <a:latin typeface="Arial"/>
                <a:cs typeface="Arial"/>
              </a:rPr>
              <a:t>FEBRERO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6D73586-1345-EC45-975E-3F581632051D}"/>
              </a:ext>
            </a:extLst>
          </p:cNvPr>
          <p:cNvCxnSpPr>
            <a:cxnSpLocks/>
          </p:cNvCxnSpPr>
          <p:nvPr/>
        </p:nvCxnSpPr>
        <p:spPr>
          <a:xfrm flipV="1">
            <a:off x="1164771" y="3241384"/>
            <a:ext cx="0" cy="49345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78A1F426-2DF8-5744-99A4-E95E1D0981C2}"/>
              </a:ext>
            </a:extLst>
          </p:cNvPr>
          <p:cNvCxnSpPr>
            <a:cxnSpLocks/>
          </p:cNvCxnSpPr>
          <p:nvPr/>
        </p:nvCxnSpPr>
        <p:spPr>
          <a:xfrm flipV="1">
            <a:off x="2438400" y="3228188"/>
            <a:ext cx="0" cy="49345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3B9B8E52-E7E4-5F4B-91FB-A2AA5E1AE661}"/>
              </a:ext>
            </a:extLst>
          </p:cNvPr>
          <p:cNvCxnSpPr>
            <a:cxnSpLocks/>
          </p:cNvCxnSpPr>
          <p:nvPr/>
        </p:nvCxnSpPr>
        <p:spPr>
          <a:xfrm flipV="1">
            <a:off x="3804558" y="2699657"/>
            <a:ext cx="0" cy="100982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9F479718-8AD3-3141-B104-258109AA53AE}"/>
              </a:ext>
            </a:extLst>
          </p:cNvPr>
          <p:cNvSpPr txBox="1"/>
          <p:nvPr/>
        </p:nvSpPr>
        <p:spPr>
          <a:xfrm>
            <a:off x="3154895" y="2110150"/>
            <a:ext cx="1299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latin typeface="Arial"/>
                <a:cs typeface="Arial"/>
              </a:rPr>
              <a:t>Lanzamiento Consulta Abierta</a:t>
            </a:r>
          </a:p>
        </p:txBody>
      </p:sp>
      <p:sp>
        <p:nvSpPr>
          <p:cNvPr id="8" name="Cerrar corchete 7">
            <a:extLst>
              <a:ext uri="{FF2B5EF4-FFF2-40B4-BE49-F238E27FC236}">
                <a16:creationId xmlns:a16="http://schemas.microsoft.com/office/drawing/2014/main" id="{199C98C6-4133-4844-A8D2-CAC843CF7CC0}"/>
              </a:ext>
            </a:extLst>
          </p:cNvPr>
          <p:cNvSpPr/>
          <p:nvPr/>
        </p:nvSpPr>
        <p:spPr>
          <a:xfrm rot="5400000">
            <a:off x="4308014" y="3748960"/>
            <a:ext cx="55858" cy="1176052"/>
          </a:xfrm>
          <a:prstGeom prst="rightBracket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E6EAD88-52C1-6F4F-A8A1-D888B0D71922}"/>
              </a:ext>
            </a:extLst>
          </p:cNvPr>
          <p:cNvSpPr txBox="1"/>
          <p:nvPr/>
        </p:nvSpPr>
        <p:spPr>
          <a:xfrm>
            <a:off x="3682999" y="4472283"/>
            <a:ext cx="1299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latin typeface="Arial"/>
                <a:cs typeface="Arial"/>
              </a:rPr>
              <a:t>Desarrollo</a:t>
            </a:r>
          </a:p>
          <a:p>
            <a:pPr algn="ctr"/>
            <a:r>
              <a:rPr lang="es-ES" sz="1000" dirty="0">
                <a:latin typeface="Arial"/>
                <a:cs typeface="Arial"/>
              </a:rPr>
              <a:t>Consulta Abierta</a:t>
            </a:r>
          </a:p>
        </p:txBody>
      </p:sp>
      <p:sp>
        <p:nvSpPr>
          <p:cNvPr id="33" name="Cerrar corchete 32">
            <a:extLst>
              <a:ext uri="{FF2B5EF4-FFF2-40B4-BE49-F238E27FC236}">
                <a16:creationId xmlns:a16="http://schemas.microsoft.com/office/drawing/2014/main" id="{1853F9CC-EC97-DE4C-A732-6C58033CC015}"/>
              </a:ext>
            </a:extLst>
          </p:cNvPr>
          <p:cNvSpPr/>
          <p:nvPr/>
        </p:nvSpPr>
        <p:spPr>
          <a:xfrm rot="5400000">
            <a:off x="5701386" y="3745288"/>
            <a:ext cx="55858" cy="1176052"/>
          </a:xfrm>
          <a:prstGeom prst="rightBracket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ADA98E44-2E6E-F646-9E42-08D8A7FF10EA}"/>
              </a:ext>
            </a:extLst>
          </p:cNvPr>
          <p:cNvSpPr txBox="1"/>
          <p:nvPr/>
        </p:nvSpPr>
        <p:spPr>
          <a:xfrm>
            <a:off x="5087257" y="4468611"/>
            <a:ext cx="1299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latin typeface="Arial"/>
                <a:cs typeface="Arial"/>
              </a:rPr>
              <a:t>Sistematización</a:t>
            </a:r>
          </a:p>
          <a:p>
            <a:pPr algn="ctr"/>
            <a:r>
              <a:rPr lang="es-ES" sz="1000" dirty="0">
                <a:latin typeface="Arial"/>
                <a:cs typeface="Arial"/>
              </a:rPr>
              <a:t>Consulta Abierta</a:t>
            </a: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94F97694-BE27-0C46-91C4-5CA4BBC6E907}"/>
              </a:ext>
            </a:extLst>
          </p:cNvPr>
          <p:cNvCxnSpPr>
            <a:cxnSpLocks/>
          </p:cNvCxnSpPr>
          <p:nvPr/>
        </p:nvCxnSpPr>
        <p:spPr>
          <a:xfrm flipV="1">
            <a:off x="6254140" y="3216028"/>
            <a:ext cx="0" cy="49345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CuadroTexto 44">
            <a:extLst>
              <a:ext uri="{FF2B5EF4-FFF2-40B4-BE49-F238E27FC236}">
                <a16:creationId xmlns:a16="http://schemas.microsoft.com/office/drawing/2014/main" id="{67F93B9B-0790-964A-A50D-27E2F14F7CAE}"/>
              </a:ext>
            </a:extLst>
          </p:cNvPr>
          <p:cNvSpPr txBox="1"/>
          <p:nvPr/>
        </p:nvSpPr>
        <p:spPr>
          <a:xfrm>
            <a:off x="5604477" y="2643002"/>
            <a:ext cx="129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latin typeface="Arial"/>
                <a:cs typeface="Arial"/>
              </a:rPr>
              <a:t>Presentación Resultados Consulta Abierta</a:t>
            </a:r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DC3BADDF-B4A6-BF4D-9B7B-7827EB9BB2B1}"/>
              </a:ext>
            </a:extLst>
          </p:cNvPr>
          <p:cNvSpPr/>
          <p:nvPr/>
        </p:nvSpPr>
        <p:spPr>
          <a:xfrm>
            <a:off x="6770481" y="3619099"/>
            <a:ext cx="215267" cy="215267"/>
          </a:xfrm>
          <a:prstGeom prst="ellipse">
            <a:avLst/>
          </a:prstGeom>
          <a:solidFill>
            <a:srgbClr val="C0504D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4E4E4E"/>
              </a:solidFill>
            </a:endParaRP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7B4EFB82-B793-1245-AA40-FA0EC98DDFAC}"/>
              </a:ext>
            </a:extLst>
          </p:cNvPr>
          <p:cNvSpPr/>
          <p:nvPr/>
        </p:nvSpPr>
        <p:spPr>
          <a:xfrm>
            <a:off x="8057231" y="3619099"/>
            <a:ext cx="215267" cy="215267"/>
          </a:xfrm>
          <a:prstGeom prst="ellipse">
            <a:avLst/>
          </a:prstGeom>
          <a:solidFill>
            <a:srgbClr val="C0504D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4E4E4E"/>
              </a:solidFill>
            </a:endParaRPr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id="{7B281921-2013-564D-9C85-8BFF94B21D24}"/>
              </a:ext>
            </a:extLst>
          </p:cNvPr>
          <p:cNvSpPr/>
          <p:nvPr/>
        </p:nvSpPr>
        <p:spPr>
          <a:xfrm>
            <a:off x="9343981" y="3619099"/>
            <a:ext cx="215267" cy="215267"/>
          </a:xfrm>
          <a:prstGeom prst="ellipse">
            <a:avLst/>
          </a:prstGeom>
          <a:solidFill>
            <a:srgbClr val="C0504D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4E4E4E"/>
              </a:solidFill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CA286420-7C1D-E24D-A171-06809062E466}"/>
              </a:ext>
            </a:extLst>
          </p:cNvPr>
          <p:cNvSpPr txBox="1"/>
          <p:nvPr/>
        </p:nvSpPr>
        <p:spPr>
          <a:xfrm>
            <a:off x="8531761" y="3970452"/>
            <a:ext cx="7024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b="1" dirty="0">
                <a:solidFill>
                  <a:srgbClr val="3F618E"/>
                </a:solidFill>
                <a:latin typeface="Arial"/>
                <a:cs typeface="Arial"/>
              </a:rPr>
              <a:t>MARZO</a:t>
            </a:r>
          </a:p>
        </p:txBody>
      </p: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ED3D2091-3BB9-9942-984E-E4D0BD67A4B2}"/>
              </a:ext>
            </a:extLst>
          </p:cNvPr>
          <p:cNvCxnSpPr>
            <a:cxnSpLocks/>
          </p:cNvCxnSpPr>
          <p:nvPr/>
        </p:nvCxnSpPr>
        <p:spPr>
          <a:xfrm flipV="1">
            <a:off x="8813090" y="3204883"/>
            <a:ext cx="0" cy="49345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3" name="CuadroTexto 52">
            <a:extLst>
              <a:ext uri="{FF2B5EF4-FFF2-40B4-BE49-F238E27FC236}">
                <a16:creationId xmlns:a16="http://schemas.microsoft.com/office/drawing/2014/main" id="{3F03EA4C-20F2-EC4B-99A7-D13F0EEEAAB7}"/>
              </a:ext>
            </a:extLst>
          </p:cNvPr>
          <p:cNvSpPr txBox="1"/>
          <p:nvPr/>
        </p:nvSpPr>
        <p:spPr>
          <a:xfrm>
            <a:off x="8162566" y="2783764"/>
            <a:ext cx="12993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latin typeface="Arial"/>
                <a:cs typeface="Arial"/>
              </a:rPr>
              <a:t>Diálogos Ciudad</a:t>
            </a:r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BBA4F899-98CB-1047-9B64-3F3FBFF71FE4}"/>
              </a:ext>
            </a:extLst>
          </p:cNvPr>
          <p:cNvSpPr/>
          <p:nvPr/>
        </p:nvSpPr>
        <p:spPr>
          <a:xfrm>
            <a:off x="10630732" y="3619099"/>
            <a:ext cx="215267" cy="215267"/>
          </a:xfrm>
          <a:prstGeom prst="ellipse">
            <a:avLst/>
          </a:prstGeom>
          <a:solidFill>
            <a:srgbClr val="C0504D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4E4E4E"/>
              </a:solidFill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8E140E47-7952-AD4C-9109-D269A1A22FFC}"/>
              </a:ext>
            </a:extLst>
          </p:cNvPr>
          <p:cNvSpPr txBox="1"/>
          <p:nvPr/>
        </p:nvSpPr>
        <p:spPr>
          <a:xfrm>
            <a:off x="9839818" y="3970452"/>
            <a:ext cx="6174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b="1" dirty="0">
                <a:solidFill>
                  <a:srgbClr val="3F618E"/>
                </a:solidFill>
                <a:latin typeface="Arial"/>
                <a:cs typeface="Arial"/>
              </a:rPr>
              <a:t>ABRIL</a:t>
            </a:r>
          </a:p>
        </p:txBody>
      </p:sp>
      <p:sp>
        <p:nvSpPr>
          <p:cNvPr id="56" name="Cerrar corchete 55">
            <a:extLst>
              <a:ext uri="{FF2B5EF4-FFF2-40B4-BE49-F238E27FC236}">
                <a16:creationId xmlns:a16="http://schemas.microsoft.com/office/drawing/2014/main" id="{4D5208C1-C46D-8249-94D2-5232B16A39EC}"/>
              </a:ext>
            </a:extLst>
          </p:cNvPr>
          <p:cNvSpPr/>
          <p:nvPr/>
        </p:nvSpPr>
        <p:spPr>
          <a:xfrm rot="5400000">
            <a:off x="9699050" y="3431719"/>
            <a:ext cx="45719" cy="1817643"/>
          </a:xfrm>
          <a:prstGeom prst="rightBracket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EB4F34F9-5D65-5149-8E66-EF331316BFDE}"/>
              </a:ext>
            </a:extLst>
          </p:cNvPr>
          <p:cNvSpPr txBox="1"/>
          <p:nvPr/>
        </p:nvSpPr>
        <p:spPr>
          <a:xfrm>
            <a:off x="9109086" y="4444817"/>
            <a:ext cx="1299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latin typeface="Arial"/>
                <a:cs typeface="Arial"/>
              </a:rPr>
              <a:t>Sistematización</a:t>
            </a:r>
          </a:p>
          <a:p>
            <a:pPr algn="ctr"/>
            <a:r>
              <a:rPr lang="es-ES" sz="1000" dirty="0">
                <a:latin typeface="Arial"/>
                <a:cs typeface="Arial"/>
              </a:rPr>
              <a:t>de los Resultados</a:t>
            </a:r>
          </a:p>
        </p:txBody>
      </p:sp>
    </p:spTree>
    <p:extLst>
      <p:ext uri="{BB962C8B-B14F-4D97-AF65-F5344CB8AC3E}">
        <p14:creationId xmlns:p14="http://schemas.microsoft.com/office/powerpoint/2010/main" val="150619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5">
            <a:extLst>
              <a:ext uri="{FF2B5EF4-FFF2-40B4-BE49-F238E27FC236}">
                <a16:creationId xmlns:a16="http://schemas.microsoft.com/office/drawing/2014/main" id="{410F8D14-1B42-9449-9222-22279C407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777" y="563046"/>
            <a:ext cx="84644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CL" sz="4000" b="1" kern="0" dirty="0">
                <a:solidFill>
                  <a:srgbClr val="2C5C9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-</a:t>
            </a:r>
            <a:r>
              <a:rPr kumimoji="0" lang="es-ES" altLang="es-CL" sz="4000" b="1" i="0" u="none" strike="noStrike" kern="0" cap="none" spc="0" normalizeH="0" baseline="0" noProof="0" dirty="0">
                <a:ln>
                  <a:noFill/>
                </a:ln>
                <a:solidFill>
                  <a:srgbClr val="2C5C93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 Caracterización urbana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5AEAA25-5F79-0047-A118-4B2594EC4216}"/>
              </a:ext>
            </a:extLst>
          </p:cNvPr>
          <p:cNvSpPr/>
          <p:nvPr/>
        </p:nvSpPr>
        <p:spPr>
          <a:xfrm>
            <a:off x="1177635" y="1270932"/>
            <a:ext cx="660861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200" b="0" i="0" u="none" strike="noStrike" kern="1200" cap="none" spc="0" normalizeH="0" baseline="0" noProof="0" dirty="0">
                <a:ln>
                  <a:noFill/>
                </a:ln>
                <a:solidFill>
                  <a:srgbClr val="2C5C9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Documento con información de carácter público, que constituye una línea de base y un insumo clave para las conversaciones sobre el estado actual y futuro de la ciudad</a:t>
            </a:r>
            <a:r>
              <a:rPr kumimoji="0" lang="es-C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.    </a:t>
            </a:r>
          </a:p>
        </p:txBody>
      </p:sp>
      <p:grpSp>
        <p:nvGrpSpPr>
          <p:cNvPr id="39" name="Agrupar 7">
            <a:extLst>
              <a:ext uri="{FF2B5EF4-FFF2-40B4-BE49-F238E27FC236}">
                <a16:creationId xmlns:a16="http://schemas.microsoft.com/office/drawing/2014/main" id="{5DA370B2-C212-9A48-BEAD-587590BD810A}"/>
              </a:ext>
            </a:extLst>
          </p:cNvPr>
          <p:cNvGrpSpPr/>
          <p:nvPr/>
        </p:nvGrpSpPr>
        <p:grpSpPr>
          <a:xfrm>
            <a:off x="1005399" y="2978256"/>
            <a:ext cx="2927839" cy="1406236"/>
            <a:chOff x="958362" y="2356196"/>
            <a:chExt cx="2927838" cy="1406236"/>
          </a:xfrm>
        </p:grpSpPr>
        <p:sp>
          <p:nvSpPr>
            <p:cNvPr id="40" name="Google Shape;107;p15">
              <a:extLst>
                <a:ext uri="{FF2B5EF4-FFF2-40B4-BE49-F238E27FC236}">
                  <a16:creationId xmlns:a16="http://schemas.microsoft.com/office/drawing/2014/main" id="{E4535714-1688-1F43-9D14-D60BA1697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6514" y="2487107"/>
              <a:ext cx="2221211" cy="400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9pPr>
            </a:lstStyle>
            <a:p>
              <a:pPr marL="0" marR="0" lvl="0" indent="0" algn="l" defTabSz="9141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es-ES" altLang="es-C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C5C93"/>
                  </a:solidFill>
                  <a:effectLst/>
                  <a:uLnTx/>
                  <a:uFillTx/>
                  <a:latin typeface="Arial"/>
                  <a:ea typeface="Arial" charset="0"/>
                  <a:cs typeface="Arial"/>
                  <a:sym typeface="Avenir" charset="0"/>
                </a:rPr>
                <a:t>LOCALIZACIÓN Y CONECTIVIDAD</a:t>
              </a:r>
              <a:endParaRPr kumimoji="0" lang="es-CL" alt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2C5C93"/>
                </a:solidFill>
                <a:effectLst/>
                <a:uLnTx/>
                <a:uFillTx/>
                <a:latin typeface="Arial"/>
                <a:ea typeface="Arial" charset="0"/>
                <a:cs typeface="Arial"/>
                <a:sym typeface="Avenir" charset="0"/>
              </a:endParaRPr>
            </a:p>
          </p:txBody>
        </p:sp>
        <p:sp>
          <p:nvSpPr>
            <p:cNvPr id="41" name="Google Shape;109;p15">
              <a:extLst>
                <a:ext uri="{FF2B5EF4-FFF2-40B4-BE49-F238E27FC236}">
                  <a16:creationId xmlns:a16="http://schemas.microsoft.com/office/drawing/2014/main" id="{EF8FCB56-E5FC-6644-A6D0-30E21349F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6514" y="3042130"/>
              <a:ext cx="1779531" cy="720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9pPr>
            </a:lstStyle>
            <a:p>
              <a:pPr marL="0" marR="0" lvl="0" indent="0" algn="l" defTabSz="9141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es-ES" altLang="es-C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C5C93"/>
                  </a:solidFill>
                  <a:effectLst/>
                  <a:uLnTx/>
                  <a:uFillTx/>
                  <a:latin typeface="Arial"/>
                  <a:ea typeface="Arial" charset="0"/>
                  <a:cs typeface="Arial"/>
                  <a:sym typeface="Avenir" charset="0"/>
                </a:rPr>
                <a:t>Cualidades geográficas y territoriales</a:t>
              </a:r>
              <a:endParaRPr kumimoji="0" lang="es-CL" alt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2C5C93"/>
                </a:solidFill>
                <a:effectLst/>
                <a:uLnTx/>
                <a:uFillTx/>
                <a:latin typeface="Arial"/>
                <a:ea typeface="Arial" charset="0"/>
                <a:cs typeface="Arial"/>
                <a:sym typeface="Avenir" charset="0"/>
              </a:endParaRPr>
            </a:p>
          </p:txBody>
        </p:sp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8C06936D-FBB1-B745-BED2-BC44FBCF4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352" y="2487107"/>
              <a:ext cx="646766" cy="670528"/>
            </a:xfrm>
            <a:prstGeom prst="rect">
              <a:avLst/>
            </a:prstGeom>
          </p:spPr>
        </p:pic>
        <p:cxnSp>
          <p:nvCxnSpPr>
            <p:cNvPr id="43" name="Conector recto 42">
              <a:extLst>
                <a:ext uri="{FF2B5EF4-FFF2-40B4-BE49-F238E27FC236}">
                  <a16:creationId xmlns:a16="http://schemas.microsoft.com/office/drawing/2014/main" id="{13BFC4C3-BAE2-7345-886F-59CF1BBCEC83}"/>
                </a:ext>
              </a:extLst>
            </p:cNvPr>
            <p:cNvCxnSpPr/>
            <p:nvPr/>
          </p:nvCxnSpPr>
          <p:spPr>
            <a:xfrm>
              <a:off x="958362" y="2356196"/>
              <a:ext cx="2927838" cy="0"/>
            </a:xfrm>
            <a:prstGeom prst="line">
              <a:avLst/>
            </a:prstGeom>
            <a:ln w="38100">
              <a:solidFill>
                <a:srgbClr val="E650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Agrupar 12">
            <a:extLst>
              <a:ext uri="{FF2B5EF4-FFF2-40B4-BE49-F238E27FC236}">
                <a16:creationId xmlns:a16="http://schemas.microsoft.com/office/drawing/2014/main" id="{55E66071-07A9-E342-898B-AB5A4ACCBC3E}"/>
              </a:ext>
            </a:extLst>
          </p:cNvPr>
          <p:cNvGrpSpPr/>
          <p:nvPr/>
        </p:nvGrpSpPr>
        <p:grpSpPr>
          <a:xfrm>
            <a:off x="4198483" y="2978258"/>
            <a:ext cx="3482153" cy="1187873"/>
            <a:chOff x="4151445" y="2356196"/>
            <a:chExt cx="3482153" cy="1187873"/>
          </a:xfrm>
        </p:grpSpPr>
        <p:sp>
          <p:nvSpPr>
            <p:cNvPr id="45" name="Google Shape;112;p15">
              <a:extLst>
                <a:ext uri="{FF2B5EF4-FFF2-40B4-BE49-F238E27FC236}">
                  <a16:creationId xmlns:a16="http://schemas.microsoft.com/office/drawing/2014/main" id="{16D5CE2F-726D-BB4F-AA36-758DD5898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4798" y="2487107"/>
              <a:ext cx="2858800" cy="589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9pPr>
            </a:lstStyle>
            <a:p>
              <a:pPr marL="0" marR="0" lvl="0" indent="0" algn="l" defTabSz="9141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es-ES" altLang="es-C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C5C93"/>
                  </a:solidFill>
                  <a:effectLst/>
                  <a:uLnTx/>
                  <a:uFillTx/>
                  <a:latin typeface="Arial"/>
                  <a:ea typeface="Arial" charset="0"/>
                  <a:cs typeface="Arial"/>
                  <a:sym typeface="Avenir" charset="0"/>
                </a:rPr>
                <a:t>ANTECEDENTES SOCIO DEMOGRÁFICOS</a:t>
              </a:r>
              <a:endParaRPr kumimoji="0" lang="es-CL" alt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2C5C93"/>
                </a:solidFill>
                <a:effectLst/>
                <a:uLnTx/>
                <a:uFillTx/>
                <a:latin typeface="Arial"/>
                <a:ea typeface="Arial" charset="0"/>
                <a:cs typeface="Arial"/>
                <a:sym typeface="Avenir" charset="0"/>
              </a:endParaRPr>
            </a:p>
          </p:txBody>
        </p:sp>
        <p:sp>
          <p:nvSpPr>
            <p:cNvPr id="46" name="Google Shape;113;p15">
              <a:extLst>
                <a:ext uri="{FF2B5EF4-FFF2-40B4-BE49-F238E27FC236}">
                  <a16:creationId xmlns:a16="http://schemas.microsoft.com/office/drawing/2014/main" id="{7D402AC3-1206-A84A-ABD2-717D1F2F8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4798" y="3041530"/>
              <a:ext cx="2173000" cy="502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9pPr>
            </a:lstStyle>
            <a:p>
              <a:pPr marL="0" marR="0" lvl="0" indent="0" algn="l" defTabSz="9141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es-ES" altLang="es-C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C5C93"/>
                  </a:solidFill>
                  <a:effectLst/>
                  <a:uLnTx/>
                  <a:uFillTx/>
                  <a:latin typeface="Arial"/>
                  <a:ea typeface="Arial" charset="0"/>
                  <a:cs typeface="Arial"/>
                  <a:sym typeface="Avenir" charset="0"/>
                </a:rPr>
                <a:t>Evolución según Censo 2002-2017</a:t>
              </a:r>
              <a:endParaRPr kumimoji="0" lang="es-CL" alt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2C5C93"/>
                </a:solidFill>
                <a:effectLst/>
                <a:uLnTx/>
                <a:uFillTx/>
                <a:latin typeface="Arial"/>
                <a:ea typeface="Arial" charset="0"/>
                <a:cs typeface="Arial"/>
                <a:sym typeface="Avenir" charset="0"/>
              </a:endParaRPr>
            </a:p>
          </p:txBody>
        </p:sp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B34EBE53-17A8-C248-A11F-DA349C625C86}"/>
                </a:ext>
              </a:extLst>
            </p:cNvPr>
            <p:cNvCxnSpPr/>
            <p:nvPr/>
          </p:nvCxnSpPr>
          <p:spPr>
            <a:xfrm>
              <a:off x="4229446" y="2356196"/>
              <a:ext cx="3273819" cy="0"/>
            </a:xfrm>
            <a:prstGeom prst="line">
              <a:avLst/>
            </a:prstGeom>
            <a:ln w="38100">
              <a:solidFill>
                <a:srgbClr val="E650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A9EEF84F-D703-8747-8863-421289C43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1445" y="2439251"/>
              <a:ext cx="646765" cy="670528"/>
            </a:xfrm>
            <a:prstGeom prst="rect">
              <a:avLst/>
            </a:prstGeom>
          </p:spPr>
        </p:pic>
      </p:grpSp>
      <p:grpSp>
        <p:nvGrpSpPr>
          <p:cNvPr id="49" name="Agrupar 17">
            <a:extLst>
              <a:ext uri="{FF2B5EF4-FFF2-40B4-BE49-F238E27FC236}">
                <a16:creationId xmlns:a16="http://schemas.microsoft.com/office/drawing/2014/main" id="{50910CC0-E43B-424C-8BA1-A44CD4A4EE14}"/>
              </a:ext>
            </a:extLst>
          </p:cNvPr>
          <p:cNvGrpSpPr/>
          <p:nvPr/>
        </p:nvGrpSpPr>
        <p:grpSpPr>
          <a:xfrm>
            <a:off x="7791111" y="2978258"/>
            <a:ext cx="3645471" cy="1187873"/>
            <a:chOff x="7744073" y="2356196"/>
            <a:chExt cx="3645470" cy="1187873"/>
          </a:xfrm>
        </p:grpSpPr>
        <p:sp>
          <p:nvSpPr>
            <p:cNvPr id="50" name="Google Shape;117;p15">
              <a:extLst>
                <a:ext uri="{FF2B5EF4-FFF2-40B4-BE49-F238E27FC236}">
                  <a16:creationId xmlns:a16="http://schemas.microsoft.com/office/drawing/2014/main" id="{CD455991-ED4E-F24A-A025-E075674EE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5444" y="2487107"/>
              <a:ext cx="3094099" cy="69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9pPr>
            </a:lstStyle>
            <a:p>
              <a:pPr marL="0" marR="0" lvl="0" indent="0" algn="l" defTabSz="9141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es-ES" altLang="es-C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C5C93"/>
                  </a:solidFill>
                  <a:effectLst/>
                  <a:uLnTx/>
                  <a:uFillTx/>
                  <a:latin typeface="Arial"/>
                  <a:ea typeface="Arial" charset="0"/>
                  <a:cs typeface="Arial"/>
                  <a:sym typeface="Avenir" charset="0"/>
                </a:rPr>
                <a:t>ACTIVIDADES ECONÓMICAS Y EMPLEO</a:t>
              </a:r>
              <a:endParaRPr kumimoji="0" lang="es-CL" alt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2C5C93"/>
                </a:solidFill>
                <a:effectLst/>
                <a:uLnTx/>
                <a:uFillTx/>
                <a:latin typeface="Arial"/>
                <a:ea typeface="Arial" charset="0"/>
                <a:cs typeface="Arial"/>
                <a:sym typeface="Avenir" charset="0"/>
              </a:endParaRPr>
            </a:p>
          </p:txBody>
        </p:sp>
        <p:sp>
          <p:nvSpPr>
            <p:cNvPr id="51" name="Google Shape;118;p15">
              <a:extLst>
                <a:ext uri="{FF2B5EF4-FFF2-40B4-BE49-F238E27FC236}">
                  <a16:creationId xmlns:a16="http://schemas.microsoft.com/office/drawing/2014/main" id="{919B55FA-405D-2F49-BB64-1E6AC67D7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0839" y="3041530"/>
              <a:ext cx="2258829" cy="502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9pPr>
            </a:lstStyle>
            <a:p>
              <a:pPr marL="0" marR="0" lvl="0" indent="0" algn="l" defTabSz="9141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es-ES" altLang="es-C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C5C93"/>
                  </a:solidFill>
                  <a:effectLst/>
                  <a:uLnTx/>
                  <a:uFillTx/>
                  <a:latin typeface="Arial"/>
                  <a:ea typeface="Arial" charset="0"/>
                  <a:cs typeface="Arial"/>
                  <a:sym typeface="Avenir" charset="0"/>
                </a:rPr>
                <a:t>Principales actividades productivas</a:t>
              </a:r>
              <a:endParaRPr kumimoji="0" lang="es-CL" alt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2C5C93"/>
                </a:solidFill>
                <a:effectLst/>
                <a:uLnTx/>
                <a:uFillTx/>
                <a:latin typeface="Arial"/>
                <a:ea typeface="Arial" charset="0"/>
                <a:cs typeface="Arial"/>
                <a:sym typeface="Avenir" charset="0"/>
              </a:endParaRPr>
            </a:p>
          </p:txBody>
        </p:sp>
        <p:cxnSp>
          <p:nvCxnSpPr>
            <p:cNvPr id="52" name="Conector recto 51">
              <a:extLst>
                <a:ext uri="{FF2B5EF4-FFF2-40B4-BE49-F238E27FC236}">
                  <a16:creationId xmlns:a16="http://schemas.microsoft.com/office/drawing/2014/main" id="{BD3D746E-7CD5-3447-B724-35426BE440BE}"/>
                </a:ext>
              </a:extLst>
            </p:cNvPr>
            <p:cNvCxnSpPr/>
            <p:nvPr/>
          </p:nvCxnSpPr>
          <p:spPr>
            <a:xfrm>
              <a:off x="7811260" y="2356196"/>
              <a:ext cx="3407725" cy="0"/>
            </a:xfrm>
            <a:prstGeom prst="line">
              <a:avLst/>
            </a:prstGeom>
            <a:ln w="38100">
              <a:solidFill>
                <a:srgbClr val="E650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Imagen 52">
              <a:extLst>
                <a:ext uri="{FF2B5EF4-FFF2-40B4-BE49-F238E27FC236}">
                  <a16:creationId xmlns:a16="http://schemas.microsoft.com/office/drawing/2014/main" id="{7526E2EF-B3A1-D948-ADE2-09A32B0F0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/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4073" y="2453533"/>
              <a:ext cx="646765" cy="670528"/>
            </a:xfrm>
            <a:prstGeom prst="rect">
              <a:avLst/>
            </a:prstGeom>
          </p:spPr>
        </p:pic>
      </p:grpSp>
      <p:grpSp>
        <p:nvGrpSpPr>
          <p:cNvPr id="54" name="Agrupar 22">
            <a:extLst>
              <a:ext uri="{FF2B5EF4-FFF2-40B4-BE49-F238E27FC236}">
                <a16:creationId xmlns:a16="http://schemas.microsoft.com/office/drawing/2014/main" id="{1CE5B5F4-5940-754E-9277-D431DB55C71F}"/>
              </a:ext>
            </a:extLst>
          </p:cNvPr>
          <p:cNvGrpSpPr/>
          <p:nvPr/>
        </p:nvGrpSpPr>
        <p:grpSpPr>
          <a:xfrm>
            <a:off x="2851453" y="4815850"/>
            <a:ext cx="3084691" cy="1402641"/>
            <a:chOff x="958362" y="4193788"/>
            <a:chExt cx="3084691" cy="1402641"/>
          </a:xfrm>
        </p:grpSpPr>
        <p:sp>
          <p:nvSpPr>
            <p:cNvPr id="55" name="Google Shape;122;p15">
              <a:extLst>
                <a:ext uri="{FF2B5EF4-FFF2-40B4-BE49-F238E27FC236}">
                  <a16:creationId xmlns:a16="http://schemas.microsoft.com/office/drawing/2014/main" id="{470373D9-F52E-5343-8F00-ED2302971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6514" y="4291125"/>
              <a:ext cx="2456539" cy="928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9pPr>
            </a:lstStyle>
            <a:p>
              <a:pPr marL="0" marR="0" lvl="0" indent="0" algn="l" defTabSz="9141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es-ES" altLang="es-C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C5C93"/>
                  </a:solidFill>
                  <a:effectLst/>
                  <a:uLnTx/>
                  <a:uFillTx/>
                  <a:latin typeface="Arial"/>
                  <a:ea typeface="Arial" charset="0"/>
                  <a:cs typeface="Arial"/>
                  <a:sym typeface="Avenir" charset="0"/>
                </a:rPr>
                <a:t>INSTRUMENTOS DE PLANIFICACIÓN TERRITORIAL</a:t>
              </a:r>
              <a:endParaRPr kumimoji="0" lang="es-CL" alt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2C5C93"/>
                </a:solidFill>
                <a:effectLst/>
                <a:uLnTx/>
                <a:uFillTx/>
                <a:latin typeface="Arial"/>
                <a:ea typeface="Arial" charset="0"/>
                <a:cs typeface="Arial"/>
                <a:sym typeface="Avenir" charset="0"/>
              </a:endParaRPr>
            </a:p>
          </p:txBody>
        </p:sp>
        <p:sp>
          <p:nvSpPr>
            <p:cNvPr id="56" name="Google Shape;123;p15">
              <a:extLst>
                <a:ext uri="{FF2B5EF4-FFF2-40B4-BE49-F238E27FC236}">
                  <a16:creationId xmlns:a16="http://schemas.microsoft.com/office/drawing/2014/main" id="{12FD778D-CB8E-9B42-AC56-1E88F34E1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6514" y="5059498"/>
              <a:ext cx="2456539" cy="536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9pPr>
            </a:lstStyle>
            <a:p>
              <a:pPr marL="0" marR="0" lvl="0" indent="0" algn="l" defTabSz="9141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es-ES" altLang="es-C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C5C93"/>
                  </a:solidFill>
                  <a:effectLst/>
                  <a:uLnTx/>
                  <a:uFillTx/>
                  <a:latin typeface="Arial"/>
                  <a:ea typeface="Arial" charset="0"/>
                  <a:cs typeface="Arial"/>
                  <a:sym typeface="Avenir" charset="0"/>
                </a:rPr>
                <a:t>Análisis Plan Regulador (usos de suelo)</a:t>
              </a:r>
              <a:endParaRPr kumimoji="0" lang="es-CL" alt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2C5C93"/>
                </a:solidFill>
                <a:effectLst/>
                <a:uLnTx/>
                <a:uFillTx/>
                <a:latin typeface="Arial"/>
                <a:ea typeface="Arial" charset="0"/>
                <a:cs typeface="Arial"/>
                <a:sym typeface="Avenir" charset="0"/>
              </a:endParaRPr>
            </a:p>
          </p:txBody>
        </p:sp>
        <p:pic>
          <p:nvPicPr>
            <p:cNvPr id="57" name="Imagen 56">
              <a:extLst>
                <a:ext uri="{FF2B5EF4-FFF2-40B4-BE49-F238E27FC236}">
                  <a16:creationId xmlns:a16="http://schemas.microsoft.com/office/drawing/2014/main" id="{7A2AE983-C585-A445-A2C6-5C3608725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/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352" y="4305317"/>
              <a:ext cx="646765" cy="670528"/>
            </a:xfrm>
            <a:prstGeom prst="rect">
              <a:avLst/>
            </a:prstGeom>
          </p:spPr>
        </p:pic>
        <p:cxnSp>
          <p:nvCxnSpPr>
            <p:cNvPr id="58" name="Conector recto 57">
              <a:extLst>
                <a:ext uri="{FF2B5EF4-FFF2-40B4-BE49-F238E27FC236}">
                  <a16:creationId xmlns:a16="http://schemas.microsoft.com/office/drawing/2014/main" id="{0FCCD454-632E-8C4A-A4FB-657C20022369}"/>
                </a:ext>
              </a:extLst>
            </p:cNvPr>
            <p:cNvCxnSpPr/>
            <p:nvPr/>
          </p:nvCxnSpPr>
          <p:spPr>
            <a:xfrm>
              <a:off x="958362" y="4193788"/>
              <a:ext cx="2927838" cy="0"/>
            </a:xfrm>
            <a:prstGeom prst="line">
              <a:avLst/>
            </a:prstGeom>
            <a:ln w="38100">
              <a:solidFill>
                <a:srgbClr val="E650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Agrupar 27">
            <a:extLst>
              <a:ext uri="{FF2B5EF4-FFF2-40B4-BE49-F238E27FC236}">
                <a16:creationId xmlns:a16="http://schemas.microsoft.com/office/drawing/2014/main" id="{63EB6944-11A5-374E-845B-C7EEC42ADE45}"/>
              </a:ext>
            </a:extLst>
          </p:cNvPr>
          <p:cNvGrpSpPr/>
          <p:nvPr/>
        </p:nvGrpSpPr>
        <p:grpSpPr>
          <a:xfrm>
            <a:off x="6044536" y="4815850"/>
            <a:ext cx="3351820" cy="1465093"/>
            <a:chOff x="4151445" y="4193788"/>
            <a:chExt cx="3351820" cy="1465093"/>
          </a:xfrm>
        </p:grpSpPr>
        <p:sp>
          <p:nvSpPr>
            <p:cNvPr id="60" name="Google Shape;127;p15">
              <a:extLst>
                <a:ext uri="{FF2B5EF4-FFF2-40B4-BE49-F238E27FC236}">
                  <a16:creationId xmlns:a16="http://schemas.microsoft.com/office/drawing/2014/main" id="{46B784E3-A7FA-9945-B1F1-A3671B70A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4798" y="4291125"/>
              <a:ext cx="2197283" cy="6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9pPr>
            </a:lstStyle>
            <a:p>
              <a:pPr marL="0" marR="0" lvl="0" indent="0" algn="l" defTabSz="9141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es-ES" altLang="es-C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C5C93"/>
                  </a:solidFill>
                  <a:effectLst/>
                  <a:uLnTx/>
                  <a:uFillTx/>
                  <a:latin typeface="Arial"/>
                  <a:ea typeface="Arial" charset="0"/>
                  <a:cs typeface="Arial"/>
                  <a:sym typeface="Avenir" charset="0"/>
                </a:rPr>
                <a:t>VIVIENDA Y EQUIPAMIENTO</a:t>
              </a:r>
              <a:endParaRPr kumimoji="0" lang="es-CL" alt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2C5C93"/>
                </a:solidFill>
                <a:effectLst/>
                <a:uLnTx/>
                <a:uFillTx/>
                <a:latin typeface="Arial"/>
                <a:ea typeface="Arial" charset="0"/>
                <a:cs typeface="Arial"/>
                <a:sym typeface="Avenir" charset="0"/>
              </a:endParaRPr>
            </a:p>
          </p:txBody>
        </p:sp>
        <p:sp>
          <p:nvSpPr>
            <p:cNvPr id="61" name="Google Shape;128;p15">
              <a:extLst>
                <a:ext uri="{FF2B5EF4-FFF2-40B4-BE49-F238E27FC236}">
                  <a16:creationId xmlns:a16="http://schemas.microsoft.com/office/drawing/2014/main" id="{B2912409-217C-4C41-A3D7-AEDAA1F4E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4798" y="4873001"/>
              <a:ext cx="2373128" cy="785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9pPr>
            </a:lstStyle>
            <a:p>
              <a:pPr marL="0" marR="0" lvl="0" indent="0" algn="l" defTabSz="9141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es-ES" altLang="es-C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C5C93"/>
                  </a:solidFill>
                  <a:effectLst/>
                  <a:uLnTx/>
                  <a:uFillTx/>
                  <a:latin typeface="Arial"/>
                  <a:ea typeface="Arial" charset="0"/>
                  <a:cs typeface="Arial"/>
                  <a:sym typeface="Avenir" charset="0"/>
                </a:rPr>
                <a:t>Tipos de vivienda, permisos de edificación / equipamiento urbano</a:t>
              </a:r>
              <a:endParaRPr kumimoji="0" lang="es-CL" alt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2C5C93"/>
                </a:solidFill>
                <a:effectLst/>
                <a:uLnTx/>
                <a:uFillTx/>
                <a:latin typeface="Arial"/>
                <a:ea typeface="Arial" charset="0"/>
                <a:cs typeface="Arial"/>
                <a:sym typeface="Avenir" charset="0"/>
              </a:endParaRPr>
            </a:p>
          </p:txBody>
        </p:sp>
        <p:cxnSp>
          <p:nvCxnSpPr>
            <p:cNvPr id="62" name="Conector recto 61">
              <a:extLst>
                <a:ext uri="{FF2B5EF4-FFF2-40B4-BE49-F238E27FC236}">
                  <a16:creationId xmlns:a16="http://schemas.microsoft.com/office/drawing/2014/main" id="{40A5E072-C822-7149-B7DB-EA793EFE602A}"/>
                </a:ext>
              </a:extLst>
            </p:cNvPr>
            <p:cNvCxnSpPr/>
            <p:nvPr/>
          </p:nvCxnSpPr>
          <p:spPr>
            <a:xfrm>
              <a:off x="4229446" y="4193788"/>
              <a:ext cx="3273819" cy="0"/>
            </a:xfrm>
            <a:prstGeom prst="line">
              <a:avLst/>
            </a:prstGeom>
            <a:ln w="38100">
              <a:solidFill>
                <a:srgbClr val="E650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Imagen 62">
              <a:extLst>
                <a:ext uri="{FF2B5EF4-FFF2-40B4-BE49-F238E27FC236}">
                  <a16:creationId xmlns:a16="http://schemas.microsoft.com/office/drawing/2014/main" id="{DA5B11C9-DB6A-5444-A58F-4C750ACEF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/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1445" y="4266211"/>
              <a:ext cx="646765" cy="6705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930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511533" y="578245"/>
            <a:ext cx="10527528" cy="57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>
                <a:solidFill>
                  <a:srgbClr val="2C5C9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PRÓXIMAS ACTIVIDADES: Consejo Urbano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C128B592-FFC9-A44D-9DF0-821B89984800}"/>
              </a:ext>
            </a:extLst>
          </p:cNvPr>
          <p:cNvSpPr txBox="1"/>
          <p:nvPr/>
        </p:nvSpPr>
        <p:spPr>
          <a:xfrm>
            <a:off x="511533" y="1565178"/>
            <a:ext cx="10660050" cy="3416320"/>
          </a:xfrm>
          <a:prstGeom prst="rect">
            <a:avLst/>
          </a:prstGeom>
          <a:noFill/>
          <a:ln>
            <a:solidFill>
              <a:srgbClr val="2C5C93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CL" b="1" dirty="0">
                <a:solidFill>
                  <a:srgbClr val="2C5C9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Caracterización Urbana. </a:t>
            </a:r>
          </a:p>
          <a:p>
            <a:pPr algn="just"/>
            <a:endParaRPr lang="es-CL" b="1" dirty="0">
              <a:solidFill>
                <a:srgbClr val="2C5C93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2C5C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Envío de información por parte de los miembros del Consejo Urbano para la construcción del documento base.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s-CL" dirty="0">
              <a:solidFill>
                <a:srgbClr val="2C5C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2C5C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Consolidación de la información por el Consejo Urbano.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s-CL" dirty="0">
              <a:solidFill>
                <a:srgbClr val="2C5C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2C5C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Difusión de temáticas relevantes de la Caracterización Urbana (Hito Comunicacional) </a:t>
            </a:r>
          </a:p>
        </p:txBody>
      </p:sp>
    </p:spTree>
    <p:extLst>
      <p:ext uri="{BB962C8B-B14F-4D97-AF65-F5344CB8AC3E}">
        <p14:creationId xmlns:p14="http://schemas.microsoft.com/office/powerpoint/2010/main" val="310781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50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761999" y="723308"/>
            <a:ext cx="7281076" cy="601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AGENDA</a:t>
            </a:r>
          </a:p>
        </p:txBody>
      </p:sp>
      <p:sp>
        <p:nvSpPr>
          <p:cNvPr id="7" name="CuadroTexto 8">
            <a:extLst>
              <a:ext uri="{FF2B5EF4-FFF2-40B4-BE49-F238E27FC236}">
                <a16:creationId xmlns:a16="http://schemas.microsoft.com/office/drawing/2014/main" id="{214AA445-EF55-4047-84F3-3F7CD4E48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88" y="2111375"/>
            <a:ext cx="2128136" cy="22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12176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s-ES" altLang="es-CL" sz="48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1.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altLang="es-CL" sz="20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Recuento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altLang="es-CL" sz="20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primera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altLang="es-CL" sz="20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sesión.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s-ES" altLang="es-CL" sz="2000" b="1" dirty="0">
              <a:solidFill>
                <a:srgbClr val="FFFFFF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9" name="CuadroTexto 8">
            <a:extLst>
              <a:ext uri="{FF2B5EF4-FFF2-40B4-BE49-F238E27FC236}">
                <a16:creationId xmlns:a16="http://schemas.microsoft.com/office/drawing/2014/main" id="{214AA445-EF55-4047-84F3-3F7CD4E48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988" y="2122769"/>
            <a:ext cx="2494851" cy="193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12176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s-ES" altLang="es-CL" sz="48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2.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s-ES" altLang="es-CL" sz="20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Lanzamiento 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s-ES" altLang="es-CL" sz="20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Consejo Urbano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s-ES" altLang="es-CL" sz="2000" b="1" dirty="0">
              <a:solidFill>
                <a:srgbClr val="FFFFFF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0" name="CuadroTexto 8">
            <a:extLst>
              <a:ext uri="{FF2B5EF4-FFF2-40B4-BE49-F238E27FC236}">
                <a16:creationId xmlns:a16="http://schemas.microsoft.com/office/drawing/2014/main" id="{214AA445-EF55-4047-84F3-3F7CD4E48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3503" y="2111375"/>
            <a:ext cx="2435266" cy="193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12176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s-ES" altLang="es-CL" sz="48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3.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s-ES" altLang="es-CL" sz="20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Acuerdos sobre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s-ES" altLang="es-CL" sz="20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nombre del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s-ES" altLang="es-CL" sz="20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proyecto.</a:t>
            </a:r>
          </a:p>
        </p:txBody>
      </p:sp>
      <p:sp>
        <p:nvSpPr>
          <p:cNvPr id="31" name="CuadroTexto 8">
            <a:extLst>
              <a:ext uri="{FF2B5EF4-FFF2-40B4-BE49-F238E27FC236}">
                <a16:creationId xmlns:a16="http://schemas.microsoft.com/office/drawing/2014/main" id="{214AA445-EF55-4047-84F3-3F7CD4E48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6433" y="2122769"/>
            <a:ext cx="2490379" cy="193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12176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s-ES" altLang="es-CL" sz="48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4.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s-ES" altLang="es-CL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Próxima etapa 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s-ES" altLang="es-CL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Caracterización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s-ES" altLang="es-CL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Urbana.</a:t>
            </a:r>
          </a:p>
        </p:txBody>
      </p:sp>
    </p:spTree>
    <p:extLst>
      <p:ext uri="{BB962C8B-B14F-4D97-AF65-F5344CB8AC3E}">
        <p14:creationId xmlns:p14="http://schemas.microsoft.com/office/powerpoint/2010/main" val="9857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85AE8C7-4EB8-EB4A-84A2-E15B7736E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273" y="1944313"/>
            <a:ext cx="4543353" cy="250878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265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50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8">
            <a:extLst>
              <a:ext uri="{FF2B5EF4-FFF2-40B4-BE49-F238E27FC236}">
                <a16:creationId xmlns:a16="http://schemas.microsoft.com/office/drawing/2014/main" id="{214AA445-EF55-4047-84F3-3F7CD4E48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476" y="2929172"/>
            <a:ext cx="6620324" cy="115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12176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s-ES" altLang="es-CL" sz="36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1. </a:t>
            </a:r>
            <a:r>
              <a:rPr lang="es-ES" altLang="es-CL" sz="28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RECUENTO PRIMERA SESIÓN Y ALCANCES DEL PROYECTO</a:t>
            </a:r>
          </a:p>
        </p:txBody>
      </p:sp>
    </p:spTree>
    <p:extLst>
      <p:ext uri="{BB962C8B-B14F-4D97-AF65-F5344CB8AC3E}">
        <p14:creationId xmlns:p14="http://schemas.microsoft.com/office/powerpoint/2010/main" val="183963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521453" y="2274840"/>
            <a:ext cx="4193423" cy="230832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lIns="91432" tIns="45718" rIns="91432" bIns="45718">
            <a:spAutoFit/>
          </a:bodyPr>
          <a:lstStyle/>
          <a:p>
            <a:pPr marL="0" marR="0" lvl="0" indent="0" algn="just" defTabSz="914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C5C9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Promover un proceso de participación y diálogo que permita la convergencia de distintas miradas acerca del desarrollo urbano de la ciudad y su territorio.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DBDB88D-37A7-4546-B99E-223962405495}"/>
              </a:ext>
            </a:extLst>
          </p:cNvPr>
          <p:cNvSpPr/>
          <p:nvPr/>
        </p:nvSpPr>
        <p:spPr>
          <a:xfrm>
            <a:off x="521453" y="1472695"/>
            <a:ext cx="2533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OBJETIVO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3627A8F-0BA6-453A-BFD7-0A54D5CC3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693" y="1604453"/>
            <a:ext cx="6703179" cy="412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5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50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5">
            <a:extLst>
              <a:ext uri="{FF2B5EF4-FFF2-40B4-BE49-F238E27FC236}">
                <a16:creationId xmlns:a16="http://schemas.microsoft.com/office/drawing/2014/main" id="{0345C425-A4CC-9B44-A66F-B7E0AE433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777" y="563046"/>
            <a:ext cx="84644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L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En particular, buscamos</a:t>
            </a:r>
            <a:r>
              <a:rPr kumimoji="0" lang="mr-IN" altLang="es-CL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Mangal" panose="02040503050203030202" pitchFamily="18" charset="0"/>
              </a:rPr>
              <a:t>…</a:t>
            </a:r>
            <a:endParaRPr kumimoji="0" lang="es-ES" altLang="es-CL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Arial Black" panose="020B0604020202020204" pitchFamily="34" charset="0"/>
            </a:endParaRPr>
          </a:p>
        </p:txBody>
      </p:sp>
      <p:sp>
        <p:nvSpPr>
          <p:cNvPr id="6" name="CuadroTexto 8">
            <a:extLst>
              <a:ext uri="{FF2B5EF4-FFF2-40B4-BE49-F238E27FC236}">
                <a16:creationId xmlns:a16="http://schemas.microsoft.com/office/drawing/2014/main" id="{D8620C2E-70E3-CE45-A036-ED45843A0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784" y="1717780"/>
            <a:ext cx="3207616" cy="338656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12176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121761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CL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1. </a:t>
            </a:r>
          </a:p>
          <a:p>
            <a:pPr marL="342900" marR="0" lvl="0" indent="-342900" algn="l" defTabSz="12176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Desplegar una iniciativa</a:t>
            </a:r>
          </a:p>
          <a:p>
            <a:pPr marL="342900" marR="0" lvl="0" indent="-342900" algn="l" defTabSz="12176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que permita profundizar</a:t>
            </a:r>
          </a:p>
          <a:p>
            <a:pPr marL="342900" marR="0" lvl="0" indent="-342900" algn="l" defTabSz="12176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instancias de </a:t>
            </a:r>
            <a:r>
              <a:rPr kumimoji="0" lang="es-ES" altLang="es-CL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cohesión</a:t>
            </a:r>
          </a:p>
          <a:p>
            <a:pPr marL="342900" marR="0" lvl="0" indent="-342900" algn="l" defTabSz="12176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CL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y articulación </a:t>
            </a:r>
            <a:r>
              <a:rPr kumimoji="0" lang="es-ES" alt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entre los</a:t>
            </a:r>
          </a:p>
          <a:p>
            <a:pPr marL="342900" marR="0" lvl="0" indent="-342900" algn="l" defTabSz="12176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diferentes actores que</a:t>
            </a:r>
          </a:p>
          <a:p>
            <a:pPr marL="342900" marR="0" lvl="0" indent="-342900" algn="l" defTabSz="12176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hacen y conforman la</a:t>
            </a:r>
          </a:p>
          <a:p>
            <a:pPr marL="342900" marR="0" lvl="0" indent="-342900" algn="l" defTabSz="12176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ciudad.</a:t>
            </a:r>
          </a:p>
        </p:txBody>
      </p:sp>
      <p:sp>
        <p:nvSpPr>
          <p:cNvPr id="7" name="CuadroTexto 8">
            <a:extLst>
              <a:ext uri="{FF2B5EF4-FFF2-40B4-BE49-F238E27FC236}">
                <a16:creationId xmlns:a16="http://schemas.microsoft.com/office/drawing/2014/main" id="{0E9A1213-ECE1-7546-ACF5-934F2A76C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3893" y="1717780"/>
            <a:ext cx="3207616" cy="291092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12176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121761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CL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2. </a:t>
            </a:r>
          </a:p>
          <a:p>
            <a:pPr marL="0" lvl="0" indent="0" defTabSz="914400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s-ES" altLang="es-CL" sz="2000" dirty="0">
                <a:solidFill>
                  <a:prstClr val="white"/>
                </a:solidFill>
                <a:latin typeface="Arial"/>
                <a:cs typeface="Arial"/>
              </a:rPr>
              <a:t>Legitimar </a:t>
            </a:r>
            <a:r>
              <a:rPr lang="es-ES" altLang="es-CL" sz="2400" b="1" dirty="0">
                <a:solidFill>
                  <a:prstClr val="white"/>
                </a:solidFill>
                <a:latin typeface="Arial"/>
                <a:cs typeface="Arial"/>
              </a:rPr>
              <a:t>participación y diálogo</a:t>
            </a:r>
            <a:r>
              <a:rPr lang="es-ES" altLang="es-CL" sz="2000" dirty="0">
                <a:solidFill>
                  <a:prstClr val="white"/>
                </a:solidFill>
                <a:latin typeface="Arial"/>
                <a:cs typeface="Arial"/>
              </a:rPr>
              <a:t> como eje central para la construcción de una visión compartida. </a:t>
            </a:r>
          </a:p>
        </p:txBody>
      </p:sp>
      <p:sp>
        <p:nvSpPr>
          <p:cNvPr id="8" name="CuadroTexto 8">
            <a:extLst>
              <a:ext uri="{FF2B5EF4-FFF2-40B4-BE49-F238E27FC236}">
                <a16:creationId xmlns:a16="http://schemas.microsoft.com/office/drawing/2014/main" id="{42360EFA-A8AB-C24A-AF26-2392C5103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3003" y="1717780"/>
            <a:ext cx="3207616" cy="467923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12176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121761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CL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3. </a:t>
            </a:r>
          </a:p>
          <a:p>
            <a:pPr marL="342900" marR="0" lvl="0" indent="-342900" algn="l" defTabSz="12176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Generar lineamientos de</a:t>
            </a:r>
          </a:p>
          <a:p>
            <a:pPr marL="342900" marR="0" lvl="0" indent="-342900" algn="l" defTabSz="12176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desarrollo urbano que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s-ES_trad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permitan priorizar o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s-ES" sz="2000" dirty="0">
                <a:solidFill>
                  <a:prstClr val="white"/>
                </a:solidFill>
                <a:latin typeface="Arial"/>
                <a:ea typeface="Arial" charset="0"/>
                <a:cs typeface="Arial"/>
              </a:rPr>
              <a:t>encauzar diferentes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s-ES" sz="2000" dirty="0">
                <a:solidFill>
                  <a:prstClr val="white"/>
                </a:solidFill>
                <a:latin typeface="Arial"/>
                <a:ea typeface="Arial" charset="0"/>
                <a:cs typeface="Arial"/>
              </a:rPr>
              <a:t>iniciativas vinculadas a la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s-ES" sz="2000" dirty="0">
                <a:solidFill>
                  <a:prstClr val="white"/>
                </a:solidFill>
                <a:latin typeface="Arial"/>
                <a:ea typeface="Arial" charset="0"/>
                <a:cs typeface="Arial"/>
              </a:rPr>
              <a:t>ciudad. </a:t>
            </a:r>
            <a:r>
              <a:rPr kumimoji="0" lang="es-ES_trad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Para ello, el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s-ES_tradnl" sz="2000" kern="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kumimoji="0" lang="es-ES_trad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royecto</a:t>
            </a:r>
            <a:r>
              <a:rPr lang="es-ES_tradnl" sz="2000" kern="0" dirty="0">
                <a:solidFill>
                  <a:srgbClr val="FFFFFF"/>
                </a:solidFill>
                <a:latin typeface="Arial"/>
                <a:cs typeface="Arial"/>
              </a:rPr>
              <a:t> también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s-ES_tradnl" sz="2000" kern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kumimoji="0" lang="es-ES_trad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oncentrará</a:t>
            </a:r>
            <a:r>
              <a:rPr lang="es-ES_tradnl" sz="2000" kern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0" lang="es-ES_trad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esfuerzos en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s-ES_tradnl" sz="2000" kern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kumimoji="0" lang="es-ES_trad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istematizar</a:t>
            </a:r>
            <a:r>
              <a:rPr lang="es-ES_tradnl" sz="2000" kern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0" lang="es-ES_trad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y </a:t>
            </a:r>
            <a:r>
              <a:rPr kumimoji="0" lang="es-ES_tradnl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poner en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s-ES_tradnl" sz="2400" b="1" kern="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kumimoji="0" lang="es-ES_tradnl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alor</a:t>
            </a:r>
            <a:r>
              <a:rPr lang="es-ES_tradnl" sz="2400" b="1" kern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0" lang="es-ES_tradnl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información ya</a:t>
            </a:r>
          </a:p>
          <a:p>
            <a:pPr marL="342900" marR="0" lvl="0" indent="-342900" algn="l" defTabSz="12176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recopilada</a:t>
            </a:r>
            <a:r>
              <a:rPr kumimoji="0" lang="es-ES_trad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. </a:t>
            </a:r>
            <a:endParaRPr kumimoji="0" lang="es-ES" altLang="es-CL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098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0324DA2-67E2-2541-8869-7A47A2A9E0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5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CuadroTexto 5">
            <a:extLst>
              <a:ext uri="{FF2B5EF4-FFF2-40B4-BE49-F238E27FC236}">
                <a16:creationId xmlns:a16="http://schemas.microsoft.com/office/drawing/2014/main" id="{410F8D14-1B42-9449-9222-22279C407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777" y="563046"/>
            <a:ext cx="84644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L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Resultado del proceso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0101154-6118-BD47-B066-75F2492D2A65}"/>
              </a:ext>
            </a:extLst>
          </p:cNvPr>
          <p:cNvSpPr/>
          <p:nvPr/>
        </p:nvSpPr>
        <p:spPr>
          <a:xfrm>
            <a:off x="449635" y="2404095"/>
            <a:ext cx="2702524" cy="14124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0" cap="none" spc="0" normalizeH="0" baseline="0" noProof="0" dirty="0">
                <a:ln>
                  <a:noFill/>
                </a:ln>
                <a:solidFill>
                  <a:srgbClr val="E6503D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Elementos de la identidad de </a:t>
            </a:r>
            <a:r>
              <a:rPr lang="es-ES_tradnl" sz="1800" b="1" kern="0" dirty="0">
                <a:solidFill>
                  <a:srgbClr val="E6503D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Osorno</a:t>
            </a:r>
            <a:endParaRPr kumimoji="0" lang="es-ES_tradnl" sz="1800" b="1" i="0" u="none" strike="noStrike" kern="0" cap="none" spc="0" normalizeH="0" baseline="0" noProof="0" dirty="0">
              <a:ln>
                <a:noFill/>
              </a:ln>
              <a:solidFill>
                <a:srgbClr val="E6503D"/>
              </a:solidFill>
              <a:effectLst/>
              <a:uLnTx/>
              <a:uFillTx/>
              <a:latin typeface="Arial Black" panose="020B0604020202020204" pitchFamily="34" charset="0"/>
              <a:ea typeface="+mn-ea"/>
              <a:cs typeface="Arial Black" panose="020B0604020202020204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9562C9D-CB60-4540-B37E-86138A18EE55}"/>
              </a:ext>
            </a:extLst>
          </p:cNvPr>
          <p:cNvSpPr/>
          <p:nvPr/>
        </p:nvSpPr>
        <p:spPr>
          <a:xfrm>
            <a:off x="3329980" y="2404096"/>
            <a:ext cx="2702524" cy="14124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00" b="1" i="0" u="none" strike="noStrike" kern="0" cap="none" spc="0" normalizeH="0" baseline="0" noProof="0" dirty="0">
                <a:ln>
                  <a:noFill/>
                </a:ln>
                <a:solidFill>
                  <a:srgbClr val="E6503D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Brechas y limitantes para el desarrollo </a:t>
            </a:r>
            <a:r>
              <a:rPr lang="es-ES_tradnl" sz="1700" b="1" kern="0" dirty="0">
                <a:solidFill>
                  <a:srgbClr val="E6503D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urbano - territorial</a:t>
            </a:r>
            <a:endParaRPr kumimoji="0" lang="es-ES_tradnl" sz="1700" b="1" i="0" u="none" strike="noStrike" kern="0" cap="none" spc="0" normalizeH="0" baseline="0" noProof="0" dirty="0">
              <a:ln>
                <a:noFill/>
              </a:ln>
              <a:solidFill>
                <a:srgbClr val="E6503D"/>
              </a:solidFill>
              <a:effectLst/>
              <a:uLnTx/>
              <a:uFillTx/>
              <a:latin typeface="Arial Black" panose="020B0604020202020204" pitchFamily="34" charset="0"/>
              <a:ea typeface="+mn-ea"/>
              <a:cs typeface="Arial Black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8D99EA54-243F-9249-BA8A-54CF7E475974}"/>
              </a:ext>
            </a:extLst>
          </p:cNvPr>
          <p:cNvSpPr/>
          <p:nvPr/>
        </p:nvSpPr>
        <p:spPr>
          <a:xfrm>
            <a:off x="6210325" y="2404094"/>
            <a:ext cx="2702524" cy="14124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00" b="1" i="0" u="none" strike="noStrike" kern="0" cap="none" spc="0" normalizeH="0" baseline="0" noProof="0" dirty="0">
                <a:ln>
                  <a:noFill/>
                </a:ln>
                <a:solidFill>
                  <a:srgbClr val="E6503D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Desafíos de futuro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09EDE5A0-B8CE-904E-A7EA-8AEB3E9EC66A}"/>
              </a:ext>
            </a:extLst>
          </p:cNvPr>
          <p:cNvSpPr/>
          <p:nvPr/>
        </p:nvSpPr>
        <p:spPr>
          <a:xfrm>
            <a:off x="9090669" y="2404093"/>
            <a:ext cx="2702524" cy="1412479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Lineamientos de desarrollo </a:t>
            </a:r>
            <a:r>
              <a:rPr lang="es-ES_tradnl" sz="1700" b="1" kern="0" dirty="0">
                <a:solidFill>
                  <a:prstClr val="whit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u</a:t>
            </a:r>
            <a:r>
              <a:rPr kumimoji="0" lang="es-ES_tradnl" sz="17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rbano</a:t>
            </a:r>
            <a:endParaRPr kumimoji="0" lang="es-ES_tradnl" sz="17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604020202020204" pitchFamily="34" charset="0"/>
              <a:ea typeface="+mn-ea"/>
              <a:cs typeface="Arial Black" panose="020B0604020202020204" pitchFamily="34" charset="0"/>
            </a:endParaRP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2B2D8527-A1CB-554A-B955-A1E83566C538}"/>
              </a:ext>
            </a:extLst>
          </p:cNvPr>
          <p:cNvGrpSpPr>
            <a:grpSpLocks/>
          </p:cNvGrpSpPr>
          <p:nvPr/>
        </p:nvGrpSpPr>
        <p:grpSpPr bwMode="auto">
          <a:xfrm>
            <a:off x="2319761" y="3963512"/>
            <a:ext cx="7398711" cy="330201"/>
            <a:chOff x="1524918" y="3841196"/>
            <a:chExt cx="4504875" cy="247623"/>
          </a:xfrm>
        </p:grpSpPr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E21F73D7-7498-6C49-B685-4CEBABB9BCC4}"/>
                </a:ext>
              </a:extLst>
            </p:cNvPr>
            <p:cNvCxnSpPr>
              <a:cxnSpLocks/>
            </p:cNvCxnSpPr>
            <p:nvPr/>
          </p:nvCxnSpPr>
          <p:spPr>
            <a:xfrm>
              <a:off x="1524918" y="4088819"/>
              <a:ext cx="4504875" cy="0"/>
            </a:xfrm>
            <a:prstGeom prst="line">
              <a:avLst/>
            </a:prstGeom>
            <a:ln w="28575" cmpd="sng">
              <a:solidFill>
                <a:srgbClr val="FFFFF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F770E1EF-0F0F-6147-BC7C-75E9EDACA2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24919" y="3841196"/>
              <a:ext cx="0" cy="246432"/>
            </a:xfrm>
            <a:prstGeom prst="line">
              <a:avLst/>
            </a:prstGeom>
            <a:ln w="28575" cmpd="sng">
              <a:solidFill>
                <a:srgbClr val="FFFFF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id="{F96CE5FD-65BB-4949-9B0E-8AF801FB8E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7431" y="3841196"/>
              <a:ext cx="0" cy="246432"/>
            </a:xfrm>
            <a:prstGeom prst="line">
              <a:avLst/>
            </a:prstGeom>
            <a:ln w="28575" cmpd="sng">
              <a:solidFill>
                <a:srgbClr val="FFFFF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uadroTexto 17">
            <a:extLst>
              <a:ext uri="{FF2B5EF4-FFF2-40B4-BE49-F238E27FC236}">
                <a16:creationId xmlns:a16="http://schemas.microsoft.com/office/drawing/2014/main" id="{7D6C8EED-9C7B-5844-83B1-C7554A32C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753" y="4485897"/>
            <a:ext cx="91843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L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COMPONENTES DEL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L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PROYECTO</a:t>
            </a:r>
          </a:p>
        </p:txBody>
      </p:sp>
    </p:spTree>
    <p:extLst>
      <p:ext uri="{BB962C8B-B14F-4D97-AF65-F5344CB8AC3E}">
        <p14:creationId xmlns:p14="http://schemas.microsoft.com/office/powerpoint/2010/main" val="30156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0324DA2-67E2-2541-8869-7A47A2A9E0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5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CuadroTexto 5">
            <a:extLst>
              <a:ext uri="{FF2B5EF4-FFF2-40B4-BE49-F238E27FC236}">
                <a16:creationId xmlns:a16="http://schemas.microsoft.com/office/drawing/2014/main" id="{410F8D14-1B42-9449-9222-22279C407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777" y="563046"/>
            <a:ext cx="84644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L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Resultado del proceso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E7B5CAF7-78BC-EB4C-887B-BDA2153BB85C}"/>
              </a:ext>
            </a:extLst>
          </p:cNvPr>
          <p:cNvGrpSpPr/>
          <p:nvPr/>
        </p:nvGrpSpPr>
        <p:grpSpPr>
          <a:xfrm>
            <a:off x="821437" y="1520316"/>
            <a:ext cx="5930859" cy="4271538"/>
            <a:chOff x="2415654" y="2493636"/>
            <a:chExt cx="4525413" cy="3418661"/>
          </a:xfrm>
        </p:grpSpPr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DA692231-F0CA-A445-A67D-CCB0F8F526AD}"/>
                </a:ext>
              </a:extLst>
            </p:cNvPr>
            <p:cNvSpPr txBox="1"/>
            <p:nvPr/>
          </p:nvSpPr>
          <p:spPr>
            <a:xfrm>
              <a:off x="2560101" y="2588447"/>
              <a:ext cx="4217992" cy="3276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defTabSz="914173">
                <a:buFont typeface="Arial" panose="020B0604020202020204" pitchFamily="34" charset="0"/>
                <a:buChar char="•"/>
              </a:pPr>
              <a:r>
                <a:rPr lang="es-ES" sz="2000" dirty="0">
                  <a:solidFill>
                    <a:prstClr val="white"/>
                  </a:solidFill>
                  <a:latin typeface="Arial"/>
                  <a:ea typeface="Arial" charset="0"/>
                  <a:cs typeface="Arial"/>
                </a:rPr>
                <a:t>Contar con lineamientos urbanos a partir de la mirada de diferentes actores.</a:t>
              </a:r>
            </a:p>
            <a:p>
              <a:pPr marL="342900" indent="-342900" defTabSz="914173">
                <a:buFont typeface="Arial" panose="020B0604020202020204" pitchFamily="34" charset="0"/>
                <a:buChar char="•"/>
              </a:pPr>
              <a:endParaRPr lang="es-ES" sz="2000" dirty="0">
                <a:solidFill>
                  <a:prstClr val="white"/>
                </a:solidFill>
                <a:latin typeface="Arial"/>
                <a:ea typeface="Arial" charset="0"/>
                <a:cs typeface="Arial"/>
              </a:endParaRPr>
            </a:p>
            <a:p>
              <a:pPr marL="342900" indent="-342900" defTabSz="914173">
                <a:buFont typeface="Arial" panose="020B0604020202020204" pitchFamily="34" charset="0"/>
                <a:buChar char="•"/>
              </a:pPr>
              <a:r>
                <a:rPr lang="es-ES" sz="2000" dirty="0">
                  <a:solidFill>
                    <a:prstClr val="white"/>
                  </a:solidFill>
                  <a:latin typeface="Arial"/>
                  <a:ea typeface="Arial" charset="0"/>
                  <a:cs typeface="Arial"/>
                </a:rPr>
                <a:t>Generar una nueva instancia de encuentro entre diferentes actores (Consejo Urbano).</a:t>
              </a:r>
            </a:p>
            <a:p>
              <a:pPr defTabSz="914173"/>
              <a:endParaRPr lang="es-ES" sz="2000" dirty="0">
                <a:solidFill>
                  <a:prstClr val="white"/>
                </a:solidFill>
                <a:latin typeface="Arial"/>
                <a:ea typeface="Arial" charset="0"/>
                <a:cs typeface="Arial"/>
              </a:endParaRPr>
            </a:p>
            <a:p>
              <a:pPr marL="342900" indent="-342900" defTabSz="914173">
                <a:buFont typeface="Arial" panose="020B0604020202020204" pitchFamily="34" charset="0"/>
                <a:buChar char="•"/>
              </a:pPr>
              <a:r>
                <a:rPr lang="es-ES" sz="2000" dirty="0">
                  <a:solidFill>
                    <a:prstClr val="white"/>
                  </a:solidFill>
                  <a:latin typeface="Arial"/>
                  <a:ea typeface="Arial" charset="0"/>
                  <a:cs typeface="Arial"/>
                </a:rPr>
                <a:t>Obtener un insumo relevante para gatillar diferentes iniciativas, conversaciones y proyectos en torno a la ciudad. </a:t>
              </a:r>
              <a:endPara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 charset="0"/>
                <a:cs typeface="Arial"/>
              </a:endParaRPr>
            </a:p>
            <a:p>
              <a:pPr marL="342900" marR="0" lvl="0" indent="-342900" algn="l" defTabSz="914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 charset="0"/>
                <a:cs typeface="Arial"/>
              </a:endParaRPr>
            </a:p>
            <a:p>
              <a:pPr marL="342900" marR="0" lvl="0" indent="-342900" algn="l" defTabSz="914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s-ES" sz="2000" dirty="0">
                  <a:solidFill>
                    <a:prstClr val="white"/>
                  </a:solidFill>
                  <a:latin typeface="Arial"/>
                  <a:ea typeface="Arial" charset="0"/>
                  <a:cs typeface="Arial"/>
                </a:rPr>
                <a:t>Contar con un a</a:t>
              </a:r>
              <a:r>
                <a:rPr kumimoji="0" lang="es-E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 charset="0"/>
                  <a:cs typeface="Arial"/>
                </a:rPr>
                <a:t>ntecedente</a:t>
              </a:r>
              <a:r>
                <a:rPr kumimoji="0" lang="es-E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 charset="0"/>
                  <a:cs typeface="Arial"/>
                </a:rPr>
                <a:t> para el desarrollo de otras herramientas de planificación urbana.</a:t>
              </a: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5EA10685-08B8-AF42-9B37-FAA3C5AB44AD}"/>
                </a:ext>
              </a:extLst>
            </p:cNvPr>
            <p:cNvSpPr/>
            <p:nvPr/>
          </p:nvSpPr>
          <p:spPr>
            <a:xfrm>
              <a:off x="2415654" y="2493636"/>
              <a:ext cx="4525413" cy="3418661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24920B7A-483C-044F-A77A-F688D27626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317"/>
          <a:stretch/>
        </p:blipFill>
        <p:spPr>
          <a:xfrm>
            <a:off x="6803095" y="1270932"/>
            <a:ext cx="4779305" cy="4736168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9040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5">
            <a:extLst>
              <a:ext uri="{FF2B5EF4-FFF2-40B4-BE49-F238E27FC236}">
                <a16:creationId xmlns:a16="http://schemas.microsoft.com/office/drawing/2014/main" id="{410F8D14-1B42-9449-9222-22279C407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777" y="563046"/>
            <a:ext cx="84644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L" sz="4000" b="1" i="0" u="none" strike="noStrike" kern="0" cap="none" spc="0" normalizeH="0" baseline="0" noProof="0" dirty="0">
                <a:ln>
                  <a:noFill/>
                </a:ln>
                <a:solidFill>
                  <a:srgbClr val="2C5C93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Etapas de trabajo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522DD78-DB89-1E47-9291-0047CE33F78F}"/>
              </a:ext>
            </a:extLst>
          </p:cNvPr>
          <p:cNvSpPr txBox="1">
            <a:spLocks noChangeAspect="1"/>
          </p:cNvSpPr>
          <p:nvPr/>
        </p:nvSpPr>
        <p:spPr>
          <a:xfrm>
            <a:off x="1750632" y="1910395"/>
            <a:ext cx="2564132" cy="1656000"/>
          </a:xfrm>
          <a:prstGeom prst="rect">
            <a:avLst/>
          </a:prstGeom>
          <a:solidFill>
            <a:srgbClr val="E6503D"/>
          </a:solidFill>
        </p:spPr>
        <p:txBody>
          <a:bodyPr vert="horz" lIns="91424" tIns="45718" rIns="91424" bIns="4571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1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604020202020204" pitchFamily="34" charset="0"/>
              <a:ea typeface="+mj-ea"/>
              <a:cs typeface="Arial Black" panose="020B0604020202020204" pitchFamily="34" charset="0"/>
            </a:endParaRPr>
          </a:p>
          <a:p>
            <a:pPr marL="0" marR="0" lvl="0" indent="0" algn="l" defTabSz="9141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1. </a:t>
            </a:r>
            <a:r>
              <a:rPr lang="es-ES_tradnl" sz="1800" b="1" kern="0" dirty="0">
                <a:solidFill>
                  <a:prstClr val="whit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Conformación Consejo Urbano</a:t>
            </a:r>
            <a:endParaRPr kumimoji="0" lang="es-ES_tradnl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604020202020204" pitchFamily="34" charset="0"/>
              <a:ea typeface="+mj-ea"/>
              <a:cs typeface="Arial Black" panose="020B0604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1939889-F3F9-364D-B711-9C1F9744E436}"/>
              </a:ext>
            </a:extLst>
          </p:cNvPr>
          <p:cNvSpPr txBox="1">
            <a:spLocks noChangeAspect="1"/>
          </p:cNvSpPr>
          <p:nvPr/>
        </p:nvSpPr>
        <p:spPr>
          <a:xfrm>
            <a:off x="4410071" y="1910395"/>
            <a:ext cx="2385422" cy="1656000"/>
          </a:xfrm>
          <a:prstGeom prst="rect">
            <a:avLst/>
          </a:prstGeom>
          <a:solidFill>
            <a:srgbClr val="E6503D"/>
          </a:solidFill>
        </p:spPr>
        <p:txBody>
          <a:bodyPr vert="horz" lIns="91424" tIns="45718" rIns="91424" bIns="4571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1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604020202020204" pitchFamily="34" charset="0"/>
              <a:ea typeface="+mj-ea"/>
              <a:cs typeface="Arial Black" panose="020B0604020202020204" pitchFamily="34" charset="0"/>
            </a:endParaRPr>
          </a:p>
          <a:p>
            <a:pPr marL="0" marR="0" lvl="0" indent="0" algn="l" defTabSz="9141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800" b="1" kern="0" dirty="0">
                <a:solidFill>
                  <a:prstClr val="whit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  <a:r>
              <a:rPr kumimoji="0" lang="es-ES_tradn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. Caracterización urbana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F52C9689-B41D-FD46-86DE-DAE754C82067}"/>
              </a:ext>
            </a:extLst>
          </p:cNvPr>
          <p:cNvSpPr txBox="1">
            <a:spLocks noChangeAspect="1"/>
          </p:cNvSpPr>
          <p:nvPr/>
        </p:nvSpPr>
        <p:spPr>
          <a:xfrm>
            <a:off x="6890800" y="1910395"/>
            <a:ext cx="2385422" cy="1656000"/>
          </a:xfrm>
          <a:prstGeom prst="rect">
            <a:avLst/>
          </a:prstGeom>
          <a:solidFill>
            <a:srgbClr val="E6503D"/>
          </a:solidFill>
        </p:spPr>
        <p:txBody>
          <a:bodyPr vert="horz" lIns="91424" tIns="45718" rIns="91424" bIns="4571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1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604020202020204" pitchFamily="34" charset="0"/>
              <a:ea typeface="+mj-ea"/>
              <a:cs typeface="Arial Black" panose="020B0604020202020204" pitchFamily="34" charset="0"/>
            </a:endParaRPr>
          </a:p>
          <a:p>
            <a:pPr marL="0" marR="0" lvl="0" indent="0" algn="l" defTabSz="9141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3. </a:t>
            </a:r>
          </a:p>
          <a:p>
            <a:pPr marL="0" marR="0" lvl="0" indent="0" algn="l" defTabSz="9141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Consulta abierta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0F5EF6DD-5C23-3D4B-94CF-8D1D88E7C8E8}"/>
              </a:ext>
            </a:extLst>
          </p:cNvPr>
          <p:cNvSpPr txBox="1">
            <a:spLocks noChangeAspect="1"/>
          </p:cNvSpPr>
          <p:nvPr/>
        </p:nvSpPr>
        <p:spPr>
          <a:xfrm>
            <a:off x="2817440" y="3674894"/>
            <a:ext cx="2564132" cy="1656000"/>
          </a:xfrm>
          <a:prstGeom prst="rect">
            <a:avLst/>
          </a:prstGeom>
          <a:solidFill>
            <a:srgbClr val="E6503D"/>
          </a:solidFill>
        </p:spPr>
        <p:txBody>
          <a:bodyPr vert="horz" lIns="91424" tIns="45718" rIns="91424" bIns="4571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604020202020204" pitchFamily="34" charset="0"/>
              <a:ea typeface="+mj-ea"/>
              <a:cs typeface="Arial Black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800" b="1" kern="0" dirty="0">
                <a:solidFill>
                  <a:prstClr val="whit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4</a:t>
            </a:r>
            <a:r>
              <a:rPr kumimoji="0" lang="es-ES_tradn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Diálogos Ciudad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7B58248B-FE0A-2D49-9399-8B463A6220F0}"/>
              </a:ext>
            </a:extLst>
          </p:cNvPr>
          <p:cNvSpPr txBox="1">
            <a:spLocks noChangeAspect="1"/>
          </p:cNvSpPr>
          <p:nvPr/>
        </p:nvSpPr>
        <p:spPr>
          <a:xfrm>
            <a:off x="5493737" y="3674896"/>
            <a:ext cx="2385422" cy="1656000"/>
          </a:xfrm>
          <a:prstGeom prst="rect">
            <a:avLst/>
          </a:prstGeom>
          <a:solidFill>
            <a:srgbClr val="E6503D"/>
          </a:solidFill>
        </p:spPr>
        <p:txBody>
          <a:bodyPr vert="horz" lIns="91424" tIns="45718" rIns="91424" bIns="4571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604020202020204" pitchFamily="34" charset="0"/>
              <a:ea typeface="+mj-ea"/>
              <a:cs typeface="Arial Black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800" b="1" kern="0" dirty="0">
                <a:solidFill>
                  <a:prstClr val="whit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5</a:t>
            </a:r>
            <a:r>
              <a:rPr kumimoji="0" lang="es-ES_tradn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. Sistematización (Informe final)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E5D20E18-6400-FD4D-AEC2-362AAB233AE7}"/>
              </a:ext>
            </a:extLst>
          </p:cNvPr>
          <p:cNvSpPr txBox="1">
            <a:spLocks noChangeAspect="1"/>
          </p:cNvSpPr>
          <p:nvPr/>
        </p:nvSpPr>
        <p:spPr>
          <a:xfrm>
            <a:off x="7989127" y="3674893"/>
            <a:ext cx="2385422" cy="1656000"/>
          </a:xfrm>
          <a:prstGeom prst="rect">
            <a:avLst/>
          </a:prstGeom>
          <a:solidFill>
            <a:srgbClr val="E6503D"/>
          </a:solidFill>
        </p:spPr>
        <p:txBody>
          <a:bodyPr vert="horz" lIns="91424" tIns="45718" rIns="91424" bIns="45718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604020202020204" pitchFamily="34" charset="0"/>
              <a:ea typeface="+mj-ea"/>
              <a:cs typeface="Arial Black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800" b="1" kern="0" dirty="0">
                <a:solidFill>
                  <a:prstClr val="whit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6</a:t>
            </a:r>
            <a:r>
              <a:rPr kumimoji="0" lang="es-ES_tradn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Sociabilización</a:t>
            </a:r>
          </a:p>
        </p:txBody>
      </p:sp>
    </p:spTree>
    <p:extLst>
      <p:ext uri="{BB962C8B-B14F-4D97-AF65-F5344CB8AC3E}">
        <p14:creationId xmlns:p14="http://schemas.microsoft.com/office/powerpoint/2010/main" val="47514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50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8">
            <a:extLst>
              <a:ext uri="{FF2B5EF4-FFF2-40B4-BE49-F238E27FC236}">
                <a16:creationId xmlns:a16="http://schemas.microsoft.com/office/drawing/2014/main" id="{214AA445-EF55-4047-84F3-3F7CD4E48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476" y="2929172"/>
            <a:ext cx="7725224" cy="67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12176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1217613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CL" sz="3600" b="1" dirty="0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  <a:r>
              <a:rPr kumimoji="0" lang="es-ES" altLang="es-CL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. </a:t>
            </a:r>
            <a:r>
              <a:rPr kumimoji="0" lang="es-ES" altLang="es-C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LANZAMIENTO CONSEJO URBANO</a:t>
            </a:r>
          </a:p>
        </p:txBody>
      </p:sp>
    </p:spTree>
    <p:extLst>
      <p:ext uri="{BB962C8B-B14F-4D97-AF65-F5344CB8AC3E}">
        <p14:creationId xmlns:p14="http://schemas.microsoft.com/office/powerpoint/2010/main" val="44022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21855</TotalTime>
  <Words>723</Words>
  <Application>Microsoft Office PowerPoint</Application>
  <PresentationFormat>Panorámica</PresentationFormat>
  <Paragraphs>152</Paragraphs>
  <Slides>20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1_Tema de Office</vt:lpstr>
      <vt:lpstr>4_Tema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Conrado Muñoz</dc:creator>
  <cp:lastModifiedBy>comunicaciones osorno</cp:lastModifiedBy>
  <cp:revision>898</cp:revision>
  <cp:lastPrinted>2018-07-30T16:36:01Z</cp:lastPrinted>
  <dcterms:created xsi:type="dcterms:W3CDTF">2017-02-20T18:43:05Z</dcterms:created>
  <dcterms:modified xsi:type="dcterms:W3CDTF">2019-09-25T21:27:14Z</dcterms:modified>
</cp:coreProperties>
</file>