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51" r:id="rId2"/>
    <p:sldId id="500" r:id="rId3"/>
    <p:sldId id="443" r:id="rId4"/>
    <p:sldId id="466" r:id="rId5"/>
    <p:sldId id="444" r:id="rId6"/>
    <p:sldId id="666" r:id="rId7"/>
    <p:sldId id="667" r:id="rId8"/>
    <p:sldId id="668" r:id="rId9"/>
    <p:sldId id="563" r:id="rId10"/>
    <p:sldId id="564" r:id="rId11"/>
    <p:sldId id="565" r:id="rId12"/>
    <p:sldId id="566" r:id="rId13"/>
    <p:sldId id="567" r:id="rId14"/>
    <p:sldId id="568" r:id="rId15"/>
    <p:sldId id="570" r:id="rId16"/>
    <p:sldId id="569" r:id="rId17"/>
    <p:sldId id="669" r:id="rId18"/>
    <p:sldId id="672" r:id="rId19"/>
    <p:sldId id="673" r:id="rId20"/>
    <p:sldId id="674" r:id="rId21"/>
    <p:sldId id="675" r:id="rId22"/>
    <p:sldId id="676" r:id="rId23"/>
    <p:sldId id="677" r:id="rId24"/>
    <p:sldId id="678" r:id="rId25"/>
    <p:sldId id="679" r:id="rId26"/>
    <p:sldId id="680" r:id="rId27"/>
    <p:sldId id="681" r:id="rId28"/>
    <p:sldId id="682" r:id="rId29"/>
    <p:sldId id="683" r:id="rId30"/>
    <p:sldId id="684" r:id="rId31"/>
    <p:sldId id="685" r:id="rId32"/>
    <p:sldId id="486" r:id="rId33"/>
    <p:sldId id="487" r:id="rId34"/>
    <p:sldId id="657" r:id="rId35"/>
    <p:sldId id="489" r:id="rId36"/>
    <p:sldId id="658" r:id="rId37"/>
    <p:sldId id="610" r:id="rId38"/>
    <p:sldId id="661" r:id="rId39"/>
    <p:sldId id="662" r:id="rId40"/>
    <p:sldId id="663" r:id="rId41"/>
    <p:sldId id="664" r:id="rId42"/>
    <p:sldId id="665" r:id="rId43"/>
    <p:sldId id="652" r:id="rId44"/>
    <p:sldId id="686" r:id="rId45"/>
    <p:sldId id="687" r:id="rId46"/>
    <p:sldId id="688" r:id="rId47"/>
    <p:sldId id="689" r:id="rId48"/>
    <p:sldId id="690" r:id="rId49"/>
    <p:sldId id="691" r:id="rId50"/>
    <p:sldId id="692" r:id="rId51"/>
    <p:sldId id="693" r:id="rId52"/>
    <p:sldId id="694" r:id="rId53"/>
    <p:sldId id="695" r:id="rId54"/>
    <p:sldId id="656" r:id="rId55"/>
  </p:sldIdLst>
  <p:sldSz cx="9144000" cy="6858000" type="screen4x3"/>
  <p:notesSz cx="6797675" cy="987425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E8C"/>
    <a:srgbClr val="9EAF01"/>
    <a:srgbClr val="163986"/>
    <a:srgbClr val="E53F4F"/>
    <a:srgbClr val="1D4285"/>
    <a:srgbClr val="1D467D"/>
    <a:srgbClr val="1F489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05" autoAdjust="0"/>
  </p:normalViewPr>
  <p:slideViewPr>
    <p:cSldViewPr snapToObjects="1">
      <p:cViewPr>
        <p:scale>
          <a:sx n="60" d="100"/>
          <a:sy n="60" d="100"/>
        </p:scale>
        <p:origin x="-3168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35" d="100"/>
          <a:sy n="35" d="100"/>
        </p:scale>
        <p:origin x="-2438" y="-91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17445B1-882F-4D0B-BC4E-D2B39BBDB938}" type="datetimeFigureOut">
              <a:rPr lang="es-CL"/>
              <a:pPr>
                <a:defRPr/>
              </a:pPr>
              <a:t>15-04-2016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E5E232B-9520-450C-A1B1-6D42D9BA1617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532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8974B3-50BC-4987-BE35-3BCD9EBC110F}" type="datetimeFigureOut">
              <a:rPr lang="es-CL"/>
              <a:pPr>
                <a:defRPr/>
              </a:pPr>
              <a:t>15-04-2016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038" y="4689475"/>
            <a:ext cx="54356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2B5C5F6-6F14-46FE-BF9C-FA02F4CC3A31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3844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070FDC-C704-41BD-BCB0-C3C79B5DC2AD}" type="slidenum">
              <a:rPr lang="es-CL" altLang="es-CL" smtClean="0"/>
              <a:pPr>
                <a:defRPr/>
              </a:pPr>
              <a:t>1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2323AE-7152-4C07-9784-35219002D2DF}" type="slidenum">
              <a:rPr lang="es-CL" altLang="es-CL" smtClean="0"/>
              <a:pPr>
                <a:defRPr/>
              </a:pPr>
              <a:t>10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063FFD-0BDA-42BD-8A6C-761AE3CA9DD0}" type="slidenum">
              <a:rPr lang="es-CL" altLang="es-CL" smtClean="0"/>
              <a:pPr>
                <a:defRPr/>
              </a:pPr>
              <a:t>11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1588" y="717550"/>
            <a:ext cx="4772025" cy="3578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B56561-8ECD-4FEE-8865-D32EC8CC08D1}" type="slidenum">
              <a:rPr lang="es-CL" altLang="es-CL" smtClean="0"/>
              <a:pPr>
                <a:defRPr/>
              </a:pPr>
              <a:t>12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81C530-F380-4398-B1EF-CEE9F80FF1DE}" type="slidenum">
              <a:rPr lang="es-CL" altLang="es-CL" smtClean="0"/>
              <a:pPr>
                <a:defRPr/>
              </a:pPr>
              <a:t>13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7463FB-512D-4441-A6C4-EA72B71D997C}" type="slidenum">
              <a:rPr lang="es-CL" altLang="es-CL" smtClean="0"/>
              <a:pPr>
                <a:defRPr/>
              </a:pPr>
              <a:t>14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36BF88-1DA1-4673-822B-B60D74BF82CD}" type="slidenum">
              <a:rPr lang="es-CL" altLang="es-CL" smtClean="0"/>
              <a:pPr>
                <a:defRPr/>
              </a:pPr>
              <a:t>15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619367-152D-4E26-87F1-6AEEC9C0A79E}" type="slidenum">
              <a:rPr lang="es-CL" altLang="es-CL" smtClean="0"/>
              <a:pPr>
                <a:defRPr/>
              </a:pPr>
              <a:t>16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B9BADF-4F85-4B7B-9F0D-550BC7C4FFDE}" type="slidenum">
              <a:rPr lang="es-ES" altLang="es-ES" smtClean="0"/>
              <a:pPr>
                <a:defRPr/>
              </a:pPr>
              <a:t>32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EB9510-61CE-4E43-A1D4-579C17B3A7A5}" type="slidenum">
              <a:rPr lang="es-ES" altLang="es-ES" smtClean="0"/>
              <a:pPr>
                <a:defRPr/>
              </a:pPr>
              <a:t>33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ACE32C-65BC-4D15-B807-E029AEEF324E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s-E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s-CL" sz="1600" dirty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228E6-CBFD-4FAB-896E-753E89CB8156}" type="slidenum">
              <a:rPr lang="es-ES" altLang="es-ES" smtClean="0"/>
              <a:pPr>
                <a:defRPr/>
              </a:pPr>
              <a:t>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865E9-5165-4B8B-8712-38E5F67718FF}" type="slidenum">
              <a:rPr lang="es-ES" altLang="es-ES" smtClean="0"/>
              <a:pPr>
                <a:defRPr/>
              </a:pPr>
              <a:t>35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5403B2-95F8-4D1B-AF09-C218679CED93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s-ES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B441A2-E019-4DA6-A761-6BEFA4EBF26C}" type="slidenum">
              <a:rPr lang="es-ES" altLang="es-ES" smtClean="0"/>
              <a:pPr>
                <a:defRPr/>
              </a:pPr>
              <a:t>37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7B8405-8747-42E9-A0C8-28D3B259BC9D}" type="slidenum">
              <a:rPr lang="es-ES" altLang="es-ES" smtClean="0"/>
              <a:pPr>
                <a:defRPr/>
              </a:pPr>
              <a:t>38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C054CA-3779-497C-98E9-49C483229AB5}" type="slidenum">
              <a:rPr lang="es-ES" altLang="es-ES" smtClean="0"/>
              <a:pPr>
                <a:defRPr/>
              </a:pPr>
              <a:t>42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D7292C8-CF31-488F-B34A-EE775059E146}" type="slidenum">
              <a:rPr lang="es-ES" altLang="es-ES">
                <a:latin typeface="Arial" charset="0"/>
              </a:rPr>
              <a:pPr>
                <a:spcBef>
                  <a:spcPct val="0"/>
                </a:spcBef>
              </a:pPr>
              <a:t>43</a:t>
            </a:fld>
            <a:endParaRPr lang="es-ES" altLang="es-E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070FDC-C704-41BD-BCB0-C3C79B5DC2AD}" type="slidenum">
              <a:rPr lang="es-CL" altLang="es-CL" smtClean="0"/>
              <a:pPr>
                <a:defRPr/>
              </a:pPr>
              <a:t>54</a:t>
            </a:fld>
            <a:endParaRPr lang="es-CL" alt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s-CL" sz="1600" dirty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64B728-88B0-4504-A897-1CD14D622E8B}" type="slidenum">
              <a:rPr lang="es-ES" altLang="es-ES" smtClean="0"/>
              <a:pPr>
                <a:defRPr/>
              </a:pPr>
              <a:t>3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BBCEB7-EF88-4A72-8703-9430A37BEF87}" type="slidenum">
              <a:rPr lang="es-ES" altLang="es-ES" smtClean="0"/>
              <a:pPr>
                <a:defRPr/>
              </a:pPr>
              <a:t>4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s-CL" dirty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8F0954-D96B-43FE-8A79-40CE4B37CF29}" type="slidenum">
              <a:rPr lang="es-ES" altLang="es-ES" smtClean="0"/>
              <a:pPr>
                <a:defRPr/>
              </a:pPr>
              <a:t>5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528504-04A9-4A4D-9171-D0E89E78E2FC}" type="slidenum">
              <a:rPr lang="es-ES" altLang="es-ES" smtClean="0"/>
              <a:pPr>
                <a:defRPr/>
              </a:pPr>
              <a:t>6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C272AF-7CAE-4E6A-828A-2DC3E36CB6C6}" type="slidenum">
              <a:rPr lang="es-ES" altLang="es-ES" smtClean="0"/>
              <a:pPr>
                <a:defRPr/>
              </a:pPr>
              <a:t>7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FD2259-5E9E-4CA9-BD8F-8543AD802AFE}" type="slidenum">
              <a:rPr lang="es-ES" altLang="es-ES" smtClean="0"/>
              <a:pPr>
                <a:defRPr/>
              </a:pPr>
              <a:t>8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0F0F9-4523-4DB7-AEC2-FA3DD3D543C2}" type="slidenum">
              <a:rPr lang="es-CL" altLang="es-CL" smtClean="0"/>
              <a:pPr>
                <a:defRPr/>
              </a:pPr>
              <a:t>9</a:t>
            </a:fld>
            <a:endParaRPr lang="es-CL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4DFD-A702-4C2D-BDC7-40F2A7B8733C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46D4-684A-4E65-8843-F71FCFA940A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CA19-1021-48B6-BD98-92D39550131A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1BF6-B90C-4268-8D05-43BCB872C67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0702-E041-4891-910F-8DEBAF504A41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4A92-91AF-4173-9755-83C727C269F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arte de isotip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7775" y="5551488"/>
            <a:ext cx="1546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8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47533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arte de isotip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7775" y="5551488"/>
            <a:ext cx="1546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8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42531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arte de isotip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7775" y="5551488"/>
            <a:ext cx="1546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8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7315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arte de isotip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7775" y="5551488"/>
            <a:ext cx="1546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8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86027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arte de isotip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7775" y="5551488"/>
            <a:ext cx="1546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8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7733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E5FA-1130-48B4-B4D0-61E5B9E8B871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7C72-97BB-446A-84B9-5A1B958362C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5019-B86E-4684-9C77-81A9E984A909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160D-5CD2-4083-90E4-A68BEF393E6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2D87-CE98-4A90-BECE-DFA0DBB7FC80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140C8-EAEF-4EE1-93C3-6940D80A270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0140-2E4C-4F43-883C-7D46B2D8DC7C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486-BEFD-4CD8-B1CD-3365E8C436F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47E6-4FCA-40D8-991D-7E67771F2091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9BA2-7215-4EF5-8588-003259280A6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CBF2-3DE0-4D2F-AAF6-60E7CA5F55B7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47CF-5D14-4EC9-9D3D-46FECE4320D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E5F5-CC3B-4668-BEFC-5B003DAA3E8F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B476-52FE-4179-8866-D8E1C8D9028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2589-0C6F-499E-83E5-350F9CF54735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4B43-BF3D-4591-8BFC-01204CBFC27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Clic para editar título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268F4DA-E057-4A91-B639-A5FE307051F8}" type="datetime1">
              <a:rPr lang="es-ES_tradnl"/>
              <a:pPr>
                <a:defRPr/>
              </a:pPr>
              <a:t>15/04/2016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E6B92BD-19C7-421C-A250-F0A7B53C434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5" r:id="rId12"/>
    <p:sldLayoutId id="2147484246" r:id="rId13"/>
    <p:sldLayoutId id="2147484247" r:id="rId14"/>
    <p:sldLayoutId id="2147484248" r:id="rId15"/>
    <p:sldLayoutId id="2147484249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video_semande%20la%20construccion.m4v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6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CAPATACES%202.mp4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bolmaestro.c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images.google.cl/imgres?imgurl=http://vicebienestar.univalle.edu.co/promocion%20y%20desarrollo/imagenes/fotos/laboral.jpg&amp;imgrefurl=http://vicebienestar.univalle.edu.co/promocion%20y%20desarrollo/empleo.html&amp;usg=__L11U0pMGjvxswNpW1eW3cWExuZs=&amp;h=373&amp;w=260&amp;sz=38&amp;hl=es&amp;start=2&amp;um=1&amp;tbnid=Vgn26362suttvM:&amp;tbnh=122&amp;tbnw=85&amp;prev=/images?q=laboral&amp;hl=es&amp;um=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8 Imagen" descr="__CChC Portada Dia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5588" y="1677988"/>
            <a:ext cx="6092825" cy="3232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Proyectos Sociales 2016</a:t>
            </a:r>
          </a:p>
          <a:p>
            <a:pPr algn="ctr">
              <a:defRPr/>
            </a:pPr>
            <a:endParaRPr lang="es-C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es-C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Cámara Regional </a:t>
            </a:r>
            <a:r>
              <a:rPr lang="es-C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Copiapó</a:t>
            </a:r>
            <a:endParaRPr lang="es-C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es-C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s-C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>
              <a:defRPr/>
            </a:pPr>
            <a:endParaRPr lang="es-C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s-C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705225"/>
            <a:ext cx="69596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8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Stock_000017756250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3175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/>
          <p:nvPr/>
        </p:nvSpPr>
        <p:spPr>
          <a:xfrm>
            <a:off x="0" y="4221088"/>
            <a:ext cx="4149021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MEJORES TRABAJADORES</a:t>
            </a:r>
          </a:p>
          <a:p>
            <a:pPr algn="r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 CONOCIMIENTOS Y HABILIDADES.</a:t>
            </a:r>
          </a:p>
          <a:p>
            <a:pPr algn="r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MEJORA EN TIEMPOS  Y  COSTOS.</a:t>
            </a:r>
          </a:p>
          <a:p>
            <a:pPr algn="r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TRABAJADORES MOTIVADOS.</a:t>
            </a:r>
          </a:p>
          <a:p>
            <a:pPr algn="r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RECONOCIDOS POR CChC. </a:t>
            </a:r>
          </a:p>
          <a:p>
            <a:pPr algn="r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IMPACTO INMEDIATO.</a:t>
            </a:r>
          </a:p>
          <a:p>
            <a:pPr algn="r">
              <a:defRPr/>
            </a:pPr>
            <a:endParaRPr lang="es-ES_tradnl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defRPr/>
            </a:pPr>
            <a:endParaRPr lang="es-ES_tradnl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10" descr="Captura de pantalla 2014-11-23 a la(s) 19.56.52.png"/>
          <p:cNvPicPr>
            <a:picLocks noChangeAspect="1"/>
          </p:cNvPicPr>
          <p:nvPr/>
        </p:nvPicPr>
        <p:blipFill rotWithShape="1">
          <a:blip r:embed="rId4" cstate="email">
            <a:extLst/>
          </a:blip>
          <a:srcRect l="-7133" t="-8060" r="-4183" b="-8115"/>
          <a:stretch/>
        </p:blipFill>
        <p:spPr>
          <a:xfrm>
            <a:off x="220690" y="1438450"/>
            <a:ext cx="2461100" cy="141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53126" y="318254"/>
            <a:ext cx="5922168" cy="64807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CL"/>
            </a:defPPr>
            <a:lvl1pPr>
              <a:lnSpc>
                <a:spcPts val="39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 sz="2800" dirty="0" smtClean="0">
                <a:ln w="50800"/>
                <a:solidFill>
                  <a:srgbClr val="FFFFFF"/>
                </a:solidFill>
              </a:rPr>
              <a:t>PROGRAMA DE FORMACION EN OBRA</a:t>
            </a:r>
            <a:endParaRPr lang="es-CL" sz="2800" dirty="0">
              <a:ln w="50800"/>
              <a:solidFill>
                <a:srgbClr val="FFFFFF"/>
              </a:solidFill>
            </a:endParaRPr>
          </a:p>
        </p:txBody>
      </p:sp>
      <p:pic>
        <p:nvPicPr>
          <p:cNvPr id="12" name="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688" y="5935663"/>
            <a:ext cx="1800225" cy="87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3175" y="-12700"/>
            <a:ext cx="9140825" cy="1058863"/>
            <a:chOff x="3376" y="-10341"/>
            <a:chExt cx="9144000" cy="803371"/>
          </a:xfrm>
        </p:grpSpPr>
        <p:pic>
          <p:nvPicPr>
            <p:cNvPr id="14" name="Picture 3" descr="C:\Users\Andrea Drouillas\Desktop\Capas\4.jpg"/>
            <p:cNvPicPr>
              <a:picLocks noChangeAspect="1" noChangeArrowheads="1"/>
            </p:cNvPicPr>
            <p:nvPr/>
          </p:nvPicPr>
          <p:blipFill>
            <a:blip r:embed="rId6" cstate="email">
              <a:extLst/>
            </a:blip>
            <a:srcRect/>
            <a:stretch>
              <a:fillRect/>
            </a:stretch>
          </p:blipFill>
          <p:spPr bwMode="auto">
            <a:xfrm>
              <a:off x="3376" y="-10341"/>
              <a:ext cx="9144000" cy="80337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5" name="1 Título"/>
            <p:cNvSpPr txBox="1">
              <a:spLocks/>
            </p:cNvSpPr>
            <p:nvPr/>
          </p:nvSpPr>
          <p:spPr>
            <a:xfrm>
              <a:off x="203470" y="113718"/>
              <a:ext cx="8832742" cy="539595"/>
            </a:xfrm>
            <a:prstGeom prst="rect">
              <a:avLst/>
            </a:prstGeom>
          </p:spPr>
          <p:txBody>
            <a:bodyPr anchor="ctr"/>
            <a:lstStyle>
              <a:defPPr>
                <a:defRPr lang="es-CL"/>
              </a:defPPr>
              <a:lvl1pPr>
                <a:lnSpc>
                  <a:spcPts val="3900"/>
                </a:lnSpc>
                <a:spcBef>
                  <a:spcPct val="0"/>
                </a:spcBef>
                <a:buNone/>
                <a:defRPr sz="24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buFont typeface="Wingdings" charset="2"/>
                <a:buChar char="ü"/>
                <a:defRPr/>
              </a:pPr>
              <a:r>
                <a:rPr lang="es-CL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</a:t>
              </a:r>
              <a:r>
                <a:rPr lang="es-CL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CL" dirty="0" smtClean="0">
                  <a:solidFill>
                    <a:srgbClr val="FF0000"/>
                  </a:solidFill>
                </a:rPr>
                <a:t>  </a:t>
              </a:r>
              <a:r>
                <a:rPr lang="es-CL" dirty="0" smtClean="0"/>
                <a:t>ESCUELA TECNOLOGICA DE LA CONSTRUCCION</a:t>
              </a:r>
              <a:endParaRPr lang="es-CL" dirty="0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43508" y="3249910"/>
            <a:ext cx="531033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UNA CORPORACION SIN FINES DE LUCRO.</a:t>
            </a:r>
          </a:p>
          <a:p>
            <a:pPr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CUYO OBJETIVO ES: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Andrea Drouillas\Desktop\Capa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5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8638" y="74613"/>
            <a:ext cx="81121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1062038" y="2203450"/>
            <a:ext cx="6938962" cy="472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CL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L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L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3 CuadroTexto"/>
          <p:cNvSpPr txBox="1">
            <a:spLocks noChangeArrowheads="1"/>
          </p:cNvSpPr>
          <p:nvPr/>
        </p:nvSpPr>
        <p:spPr bwMode="auto">
          <a:xfrm>
            <a:off x="6192838" y="438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altLang="es-CL"/>
          </a:p>
        </p:txBody>
      </p:sp>
      <p:sp>
        <p:nvSpPr>
          <p:cNvPr id="2" name="1 Flecha abajo"/>
          <p:cNvSpPr/>
          <p:nvPr/>
        </p:nvSpPr>
        <p:spPr>
          <a:xfrm>
            <a:off x="5106988" y="1819275"/>
            <a:ext cx="1481137" cy="16097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spc="-150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PARA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211638" y="4418013"/>
            <a:ext cx="4406900" cy="14398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33400" indent="-533400">
              <a:spcAft>
                <a:spcPts val="600"/>
              </a:spcAft>
              <a:buSzPct val="200000"/>
              <a:buFont typeface="Calibri" pitchFamily="34" charset="0"/>
              <a:buChar char="₊"/>
              <a:defRPr/>
            </a:pPr>
            <a:r>
              <a:rPr lang="es-CL" sz="2400" b="1" spc="30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Calificación</a:t>
            </a:r>
          </a:p>
          <a:p>
            <a:pPr marL="533400" indent="-533400">
              <a:spcAft>
                <a:spcPts val="600"/>
              </a:spcAft>
              <a:buSzPct val="200000"/>
              <a:buFont typeface="Calibri" pitchFamily="34" charset="0"/>
              <a:buChar char="₊"/>
              <a:defRPr/>
            </a:pPr>
            <a:r>
              <a:rPr lang="es-CL" sz="2400" b="1" spc="30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Fidelización</a:t>
            </a:r>
          </a:p>
          <a:p>
            <a:pPr marL="533400" indent="-533400">
              <a:spcAft>
                <a:spcPts val="600"/>
              </a:spcAft>
              <a:buSzPct val="200000"/>
              <a:buFont typeface="Calibri" pitchFamily="34" charset="0"/>
              <a:buChar char="₊"/>
              <a:defRPr/>
            </a:pPr>
            <a:r>
              <a:rPr lang="es-CL" sz="2400" b="1" spc="30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Sin Perdida de Tiempo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744913" y="549275"/>
            <a:ext cx="4159250" cy="1150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s-CL" sz="2800" spc="300" dirty="0">
              <a:ln w="18415" cmpd="sng">
                <a:noFill/>
                <a:prstDash val="solid"/>
              </a:ln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CL" sz="2800" b="1" spc="3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FORMACIÓN  OBRA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567113" y="3624263"/>
            <a:ext cx="5202237" cy="635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spc="3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TRABAJADORES ACTIVOS</a:t>
            </a:r>
          </a:p>
        </p:txBody>
      </p:sp>
      <p:pic>
        <p:nvPicPr>
          <p:cNvPr id="23562" name="6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950913"/>
            <a:ext cx="251777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48 Imagen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0663" y="2670175"/>
            <a:ext cx="9890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6 Título"/>
          <p:cNvSpPr txBox="1">
            <a:spLocks/>
          </p:cNvSpPr>
          <p:nvPr/>
        </p:nvSpPr>
        <p:spPr bwMode="auto">
          <a:xfrm>
            <a:off x="0" y="-12700"/>
            <a:ext cx="8001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2563" defTabSz="914400"/>
            <a:r>
              <a:rPr lang="es-CL" altLang="es-CL" sz="2800" b="1">
                <a:solidFill>
                  <a:schemeClr val="bg1"/>
                </a:solidFill>
                <a:latin typeface="Calibri" pitchFamily="34" charset="0"/>
              </a:rPr>
              <a:t>OBJETIVOS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5106988" y="0"/>
            <a:ext cx="1862137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4763"/>
            <a:ext cx="914400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ángulo 6"/>
          <p:cNvSpPr/>
          <p:nvPr/>
        </p:nvSpPr>
        <p:spPr>
          <a:xfrm>
            <a:off x="5181600" y="1274763"/>
            <a:ext cx="3962400" cy="558323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90536">
              <a:tabLst>
                <a:tab pos="2273243" algn="l"/>
              </a:tabLst>
              <a:defRPr/>
            </a:pPr>
            <a:r>
              <a:rPr lang="es-CL" sz="2400" b="1" dirty="0">
                <a:solidFill>
                  <a:schemeClr val="tx2">
                    <a:lumMod val="75000"/>
                  </a:schemeClr>
                </a:solidFill>
              </a:rPr>
              <a:t>20.000 Trabajadores</a:t>
            </a:r>
          </a:p>
          <a:p>
            <a:pPr marL="590536">
              <a:defRPr/>
            </a:pPr>
            <a:endParaRPr lang="es-CL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90536">
              <a:defRPr/>
            </a:pPr>
            <a:endParaRPr lang="es-CL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90536">
              <a:tabLst>
                <a:tab pos="2273243" algn="l"/>
              </a:tabLst>
              <a:defRPr/>
            </a:pPr>
            <a:r>
              <a:rPr lang="es-CL" sz="2400" b="1" dirty="0">
                <a:solidFill>
                  <a:schemeClr val="tx2">
                    <a:lumMod val="75000"/>
                  </a:schemeClr>
                </a:solidFill>
              </a:rPr>
              <a:t>      1000	Obras</a:t>
            </a:r>
          </a:p>
          <a:p>
            <a:pPr marL="590536">
              <a:defRPr/>
            </a:pPr>
            <a:endParaRPr lang="es-CL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90536">
              <a:defRPr/>
            </a:pPr>
            <a:endParaRPr lang="es-CL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90536">
              <a:tabLst>
                <a:tab pos="2273243" algn="l"/>
              </a:tabLst>
              <a:defRPr/>
            </a:pPr>
            <a:r>
              <a:rPr lang="es-CL" sz="2400" b="1" dirty="0">
                <a:solidFill>
                  <a:schemeClr val="tx2">
                    <a:lumMod val="75000"/>
                  </a:schemeClr>
                </a:solidFill>
              </a:rPr>
              <a:t>    400 Empresas  Constructoras</a:t>
            </a:r>
          </a:p>
        </p:txBody>
      </p:sp>
      <p:sp>
        <p:nvSpPr>
          <p:cNvPr id="11" name="6 Título"/>
          <p:cNvSpPr txBox="1">
            <a:spLocks/>
          </p:cNvSpPr>
          <p:nvPr/>
        </p:nvSpPr>
        <p:spPr>
          <a:xfrm>
            <a:off x="3347865" y="13335"/>
            <a:ext cx="5796136" cy="91255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6175" algn="l">
              <a:defRPr/>
            </a:pPr>
            <a:r>
              <a:rPr lang="es-C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RECONOCIMIENTOS Y </a:t>
            </a:r>
          </a:p>
          <a:p>
            <a:pPr marL="366175" algn="l">
              <a:defRPr/>
            </a:pPr>
            <a:r>
              <a:rPr lang="es-C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TESTIMONIOS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913" y="169863"/>
            <a:ext cx="763587" cy="8826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4582" name="Picture 3" descr="C:\Users\Andrea Drouillas\Desktop\Capas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440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19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104775"/>
            <a:ext cx="10810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1 Título"/>
          <p:cNvSpPr txBox="1">
            <a:spLocks/>
          </p:cNvSpPr>
          <p:nvPr/>
        </p:nvSpPr>
        <p:spPr>
          <a:xfrm>
            <a:off x="333375" y="12700"/>
            <a:ext cx="6559550" cy="1262063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CL" sz="2400" b="1" dirty="0">
                <a:solidFill>
                  <a:schemeClr val="bg1"/>
                </a:solidFill>
                <a:latin typeface="+mn-lt"/>
              </a:rPr>
              <a:t>PROGRAMA DE </a:t>
            </a:r>
            <a:r>
              <a:rPr lang="es-CL" sz="2400" b="1" dirty="0" smtClean="0">
                <a:solidFill>
                  <a:schemeClr val="bg1"/>
                </a:solidFill>
                <a:latin typeface="+mn-lt"/>
              </a:rPr>
              <a:t>FORMACIÓN </a:t>
            </a:r>
            <a:r>
              <a:rPr lang="es-CL" sz="2400" b="1" dirty="0">
                <a:solidFill>
                  <a:schemeClr val="bg1"/>
                </a:solidFill>
                <a:latin typeface="+mn-lt"/>
              </a:rPr>
              <a:t>EN OBRA</a:t>
            </a:r>
          </a:p>
          <a:p>
            <a:pPr>
              <a:lnSpc>
                <a:spcPct val="120000"/>
              </a:lnSpc>
              <a:defRPr/>
            </a:pPr>
            <a:r>
              <a:rPr lang="es-CL" sz="2400" b="1" dirty="0">
                <a:solidFill>
                  <a:schemeClr val="bg1"/>
                </a:solidFill>
                <a:latin typeface="+mn-lt"/>
              </a:rPr>
              <a:t>Año 2013 a </a:t>
            </a:r>
            <a:r>
              <a:rPr lang="es-CL" sz="2400" b="1" dirty="0" smtClean="0">
                <a:solidFill>
                  <a:schemeClr val="bg1"/>
                </a:solidFill>
                <a:latin typeface="+mn-lt"/>
              </a:rPr>
              <a:t>2016</a:t>
            </a:r>
            <a:endParaRPr lang="es-CL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4 Grupo"/>
          <p:cNvGrpSpPr>
            <a:grpSpLocks/>
          </p:cNvGrpSpPr>
          <p:nvPr/>
        </p:nvGrpSpPr>
        <p:grpSpPr bwMode="auto">
          <a:xfrm>
            <a:off x="4518025" y="1784350"/>
            <a:ext cx="3630613" cy="5100638"/>
            <a:chOff x="4567220" y="1784787"/>
            <a:chExt cx="4840781" cy="5100597"/>
          </a:xfrm>
        </p:grpSpPr>
        <p:pic>
          <p:nvPicPr>
            <p:cNvPr id="25608" name="2 Imagen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7220" y="1784787"/>
              <a:ext cx="4840781" cy="510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6 Grupo"/>
            <p:cNvGrpSpPr/>
            <p:nvPr/>
          </p:nvGrpSpPr>
          <p:grpSpPr>
            <a:xfrm>
              <a:off x="5659602" y="2780926"/>
              <a:ext cx="3396041" cy="3528793"/>
              <a:chOff x="11471721" y="3935989"/>
              <a:chExt cx="3396041" cy="302327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3 CuadroTexto"/>
              <p:cNvSpPr txBox="1"/>
              <p:nvPr/>
            </p:nvSpPr>
            <p:spPr>
              <a:xfrm rot="16200000">
                <a:off x="11674653" y="5897197"/>
                <a:ext cx="1370558" cy="5334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CL" sz="2000" b="1" dirty="0"/>
                  <a:t>Ayudante</a:t>
                </a: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 rot="16200000">
                <a:off x="11325774" y="6099352"/>
                <a:ext cx="825374" cy="5334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CL" sz="2000" b="1" dirty="0"/>
                  <a:t>Jornal</a:t>
                </a: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 rot="16200000">
                <a:off x="11853932" y="5575799"/>
                <a:ext cx="2171013" cy="5334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CL" sz="2000" b="1" dirty="0"/>
                  <a:t>Maestro Segunda</a:t>
                </a: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 rot="16200000">
                <a:off x="12347786" y="5591407"/>
                <a:ext cx="2202231" cy="5334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CL" sz="2000" b="1" dirty="0"/>
                  <a:t>Maestro Primera</a:t>
                </a:r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 rot="16200000">
                <a:off x="13209604" y="4650299"/>
                <a:ext cx="2372467" cy="943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CL" sz="2000" b="1" dirty="0"/>
                  <a:t>Supervisor o Capataz</a:t>
                </a:r>
              </a:p>
            </p:txBody>
          </p:sp>
        </p:grpSp>
      </p:grpSp>
      <p:pic>
        <p:nvPicPr>
          <p:cNvPr id="25603" name="Picture 3" descr="C:\Users\Andrea Drouillas\Desktop\Capas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700"/>
            <a:ext cx="9144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6 Título"/>
          <p:cNvSpPr txBox="1">
            <a:spLocks/>
          </p:cNvSpPr>
          <p:nvPr/>
        </p:nvSpPr>
        <p:spPr bwMode="auto">
          <a:xfrm>
            <a:off x="954088" y="-12700"/>
            <a:ext cx="68643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2563" defTabSz="914400"/>
            <a:r>
              <a:rPr lang="es-CL" altLang="es-CL" sz="2800" b="1">
                <a:solidFill>
                  <a:schemeClr val="bg1"/>
                </a:solidFill>
                <a:latin typeface="Calibri" pitchFamily="34" charset="0"/>
              </a:rPr>
              <a:t>FORMACIÓN EN LA OBRA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143000" y="1928813"/>
            <a:ext cx="6938963" cy="4929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CL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L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L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0825" y="1160463"/>
            <a:ext cx="4100513" cy="507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Duración  mínima de 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una semana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indent="-342900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2 o mas oficios</a:t>
            </a: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en forma simultánea.</a:t>
            </a:r>
          </a:p>
          <a:p>
            <a:pPr marL="342900" indent="-342900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Supervisores de Obra son 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  <a:hlinkClick r:id="rId5" action="ppaction://hlinkfile"/>
              </a:rPr>
              <a:t>protagonistas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indent="-342900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Capacitación 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por niveles</a:t>
            </a: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de acuerdo a diagnóstico.</a:t>
            </a:r>
          </a:p>
          <a:p>
            <a:pPr marL="342900" indent="-342900" algn="just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Trabajadores de la casa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y Subcontratistas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Instructores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capacitados y acreditados.</a:t>
            </a:r>
          </a:p>
          <a:p>
            <a:pPr marL="342900" indent="-342900" algn="just">
              <a:lnSpc>
                <a:spcPts val="17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Ceremonia de Reconocimientos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. </a:t>
            </a:r>
          </a:p>
          <a:p>
            <a:pPr marL="342900" indent="-342900" algn="just">
              <a:lnSpc>
                <a:spcPts val="1700"/>
              </a:lnSpc>
              <a:spcAft>
                <a:spcPts val="1800"/>
              </a:spcAft>
              <a:buSzPct val="95000"/>
              <a:buFont typeface="+mj-lt"/>
              <a:buAutoNum type="arabicPeriod"/>
              <a:defRPr/>
            </a:pP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L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Evaluaciones</a:t>
            </a:r>
            <a:r>
              <a:rPr lang="es-CL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s-CL" b="1" u="sng" dirty="0">
                <a:ln w="10541" cmpd="sng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Informes de Aprendizaje.</a:t>
            </a:r>
            <a:endParaRPr lang="es-CL" b="1" dirty="0">
              <a:ln w="10541" cmpd="sng">
                <a:noFill/>
                <a:prstDash val="solid"/>
              </a:ln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5607" name="1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74613"/>
            <a:ext cx="81121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ea Drouillas\Desktop\Capas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9144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 Título"/>
          <p:cNvSpPr txBox="1">
            <a:spLocks/>
          </p:cNvSpPr>
          <p:nvPr/>
        </p:nvSpPr>
        <p:spPr>
          <a:xfrm>
            <a:off x="0" y="-12037"/>
            <a:ext cx="7994418" cy="9640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>
              <a:defRPr/>
            </a:pPr>
            <a:r>
              <a:rPr lang="es-C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OFICIOS DE LA </a:t>
            </a:r>
            <a:r>
              <a:rPr lang="es-C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CONSTRUCCIÓN</a:t>
            </a:r>
            <a:endParaRPr lang="es-C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9" name="12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7050" y="76200"/>
            <a:ext cx="8096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6 Título"/>
          <p:cNvSpPr txBox="1">
            <a:spLocks/>
          </p:cNvSpPr>
          <p:nvPr/>
        </p:nvSpPr>
        <p:spPr>
          <a:xfrm>
            <a:off x="-180975" y="755650"/>
            <a:ext cx="6858000" cy="9636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>
              <a:defRPr/>
            </a:pPr>
            <a:r>
              <a:rPr lang="es-CL" sz="2800" spc="300" dirty="0">
                <a:ln w="18415" cmpd="sng">
                  <a:noFill/>
                  <a:prstDash val="solid"/>
                </a:ln>
                <a:cs typeface="Arial" pitchFamily="34" charset="0"/>
              </a:rPr>
              <a:t>Edificación y Vivienda</a:t>
            </a:r>
          </a:p>
        </p:txBody>
      </p:sp>
      <p:graphicFrame>
        <p:nvGraphicFramePr>
          <p:cNvPr id="1026" name="Gráfico 9"/>
          <p:cNvGraphicFramePr>
            <a:graphicFrameLocks/>
          </p:cNvGraphicFramePr>
          <p:nvPr/>
        </p:nvGraphicFramePr>
        <p:xfrm>
          <a:off x="4241800" y="954088"/>
          <a:ext cx="4953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7" imgW="4950381" imgH="3054361" progId="Excel.Chart.8">
                  <p:embed/>
                </p:oleObj>
              </mc:Choice>
              <mc:Fallback>
                <p:oleObj r:id="rId7" imgW="4950381" imgH="3054361" progId="Excel.Chart.8">
                  <p:embed/>
                  <p:pic>
                    <p:nvPicPr>
                      <p:cNvPr id="0" name="Gráfico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954088"/>
                        <a:ext cx="4953000" cy="305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435190" y="4033167"/>
            <a:ext cx="141485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sz="1400" dirty="0"/>
              <a:t>Trazador</a:t>
            </a:r>
          </a:p>
          <a:p>
            <a:pPr>
              <a:defRPr/>
            </a:pPr>
            <a:r>
              <a:rPr lang="es-CL" sz="1400" dirty="0"/>
              <a:t>Carp. Obra Gruesa</a:t>
            </a:r>
          </a:p>
          <a:p>
            <a:pPr>
              <a:defRPr/>
            </a:pPr>
            <a:r>
              <a:rPr lang="es-CL" sz="1400" dirty="0"/>
              <a:t>Albañil</a:t>
            </a:r>
          </a:p>
          <a:p>
            <a:pPr>
              <a:defRPr/>
            </a:pPr>
            <a:r>
              <a:rPr lang="es-CL" sz="1400" dirty="0"/>
              <a:t>Enfierrador</a:t>
            </a:r>
          </a:p>
          <a:p>
            <a:pPr>
              <a:defRPr/>
            </a:pPr>
            <a:r>
              <a:rPr lang="es-CL" sz="1400" dirty="0"/>
              <a:t>Concretero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161465" y="4016832"/>
            <a:ext cx="1665905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CL" sz="1400" dirty="0"/>
              <a:t>Carp. Terminaciones</a:t>
            </a:r>
          </a:p>
          <a:p>
            <a:pPr>
              <a:defRPr/>
            </a:pPr>
            <a:r>
              <a:rPr lang="es-CL" sz="1400" dirty="0"/>
              <a:t>Ceramista</a:t>
            </a:r>
          </a:p>
          <a:p>
            <a:pPr>
              <a:defRPr/>
            </a:pPr>
            <a:r>
              <a:rPr lang="es-CL" sz="1400" dirty="0"/>
              <a:t>Pintor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878635" y="4040965"/>
            <a:ext cx="128283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sz="1400" dirty="0"/>
              <a:t>Inst. Agua</a:t>
            </a:r>
          </a:p>
          <a:p>
            <a:pPr>
              <a:defRPr/>
            </a:pPr>
            <a:r>
              <a:rPr lang="es-CL" sz="1400" dirty="0"/>
              <a:t>Inst. Gas</a:t>
            </a:r>
          </a:p>
          <a:p>
            <a:pPr>
              <a:defRPr/>
            </a:pPr>
            <a:r>
              <a:rPr lang="es-CL" sz="1400" dirty="0"/>
              <a:t>Inst. Eléctrico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851340" y="4755496"/>
            <a:ext cx="276036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2400" dirty="0"/>
              <a:t>Capataz o Supervisor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4248150" y="1700213"/>
            <a:ext cx="0" cy="254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894513" y="1739900"/>
            <a:ext cx="0" cy="1593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Imagen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688" y="2001838"/>
            <a:ext cx="18923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619250" y="3860800"/>
            <a:ext cx="7810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10" y="3486150"/>
            <a:ext cx="3327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43000" y="28575"/>
            <a:ext cx="6858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pic>
        <p:nvPicPr>
          <p:cNvPr id="26628" name="4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7734" y="28575"/>
            <a:ext cx="17875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6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410" y="155575"/>
            <a:ext cx="332898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3998" y="3501693"/>
            <a:ext cx="33274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8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560" y="144279"/>
            <a:ext cx="33210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059832" y="3086194"/>
            <a:ext cx="20522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ADAPTACION </a:t>
            </a:r>
          </a:p>
          <a:p>
            <a:pPr algn="ctr">
              <a:defRPr/>
            </a:pPr>
            <a:r>
              <a:rPr lang="es-C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LUGAR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Andrea Drouillas\Desktop\Capa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 Título"/>
          <p:cNvSpPr txBox="1">
            <a:spLocks/>
          </p:cNvSpPr>
          <p:nvPr/>
        </p:nvSpPr>
        <p:spPr>
          <a:xfrm>
            <a:off x="0" y="-12037"/>
            <a:ext cx="7994418" cy="9640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l">
              <a:defRPr/>
            </a:pPr>
            <a:r>
              <a:rPr lang="es-C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Financiamiento</a:t>
            </a:r>
            <a:endParaRPr lang="es-C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652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5625" y="76200"/>
            <a:ext cx="8112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6"/>
          <p:cNvSpPr/>
          <p:nvPr/>
        </p:nvSpPr>
        <p:spPr>
          <a:xfrm>
            <a:off x="0" y="1412875"/>
            <a:ext cx="9144000" cy="431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55591" indent="-355591" algn="ctr">
              <a:tabLst>
                <a:tab pos="2273243" algn="l"/>
              </a:tabLst>
              <a:defRPr/>
            </a:pPr>
            <a:r>
              <a:rPr lang="es-CL" sz="2800" b="1" dirty="0">
                <a:solidFill>
                  <a:schemeClr val="tx2">
                    <a:lumMod val="75000"/>
                  </a:schemeClr>
                </a:solidFill>
              </a:rPr>
              <a:t>El Programa de Formación en obra </a:t>
            </a:r>
          </a:p>
          <a:p>
            <a:pPr marL="355591" indent="-355591" algn="ctr">
              <a:tabLst>
                <a:tab pos="2273243" algn="l"/>
              </a:tabLst>
              <a:defRPr/>
            </a:pPr>
            <a:r>
              <a:rPr lang="es-CL" sz="2800" b="1" dirty="0">
                <a:solidFill>
                  <a:schemeClr val="tx2">
                    <a:lumMod val="75000"/>
                  </a:schemeClr>
                </a:solidFill>
              </a:rPr>
              <a:t>esta totalmente </a:t>
            </a:r>
          </a:p>
          <a:p>
            <a:pPr marL="355591" indent="-355591" algn="ctr">
              <a:tabLst>
                <a:tab pos="2273243" algn="l"/>
              </a:tabLst>
              <a:defRPr/>
            </a:pPr>
            <a:r>
              <a:rPr lang="es-CL" sz="2800" b="1" dirty="0">
                <a:solidFill>
                  <a:schemeClr val="tx2">
                    <a:lumMod val="75000"/>
                  </a:schemeClr>
                </a:solidFill>
              </a:rPr>
              <a:t>cubierto por la </a:t>
            </a:r>
          </a:p>
          <a:p>
            <a:pPr marL="355591" indent="-355591" algn="ctr">
              <a:tabLst>
                <a:tab pos="2273243" algn="l"/>
              </a:tabLst>
              <a:defRPr/>
            </a:pPr>
            <a:r>
              <a:rPr lang="es-CL" sz="2800" b="1" dirty="0">
                <a:solidFill>
                  <a:schemeClr val="tx2">
                    <a:lumMod val="75000"/>
                  </a:schemeClr>
                </a:solidFill>
              </a:rPr>
              <a:t>Franquicia Tributaria </a:t>
            </a:r>
          </a:p>
          <a:p>
            <a:pPr marL="355591" indent="-355591" algn="ctr">
              <a:tabLst>
                <a:tab pos="2273243" algn="l"/>
              </a:tabLst>
              <a:defRPr/>
            </a:pPr>
            <a:r>
              <a:rPr lang="es-CL" sz="2800" b="1" dirty="0">
                <a:solidFill>
                  <a:schemeClr val="tx2">
                    <a:lumMod val="75000"/>
                  </a:schemeClr>
                </a:solidFill>
              </a:rPr>
              <a:t>(SENCE)</a:t>
            </a:r>
          </a:p>
        </p:txBody>
      </p:sp>
      <p:sp>
        <p:nvSpPr>
          <p:cNvPr id="27654" name="1 Rectángulo"/>
          <p:cNvSpPr>
            <a:spLocks noChangeArrowheads="1"/>
          </p:cNvSpPr>
          <p:nvPr/>
        </p:nvSpPr>
        <p:spPr bwMode="auto">
          <a:xfrm>
            <a:off x="2408238" y="38608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ctr">
              <a:tabLst>
                <a:tab pos="2271713" algn="l"/>
              </a:tabLst>
            </a:pPr>
            <a:r>
              <a:rPr lang="es-CL" altLang="es-CL" sz="2000" b="1">
                <a:solidFill>
                  <a:srgbClr val="FF0000"/>
                </a:solidFill>
              </a:rPr>
              <a:t>BENEFICIO PARA SOCIOS REGIONALES CCHC </a:t>
            </a:r>
          </a:p>
          <a:p>
            <a:pPr marL="354013" indent="-354013" algn="ctr">
              <a:tabLst>
                <a:tab pos="2271713" algn="l"/>
              </a:tabLst>
            </a:pPr>
            <a:r>
              <a:rPr lang="es-CL" altLang="es-CL" sz="2000" b="1">
                <a:solidFill>
                  <a:srgbClr val="FF0000"/>
                </a:solidFill>
              </a:rPr>
              <a:t>FINANCIAMIENTO 100% CÁMARA </a:t>
            </a:r>
          </a:p>
          <a:p>
            <a:pPr marL="354013" indent="-354013" algn="ctr">
              <a:tabLst>
                <a:tab pos="2271713" algn="l"/>
              </a:tabLst>
            </a:pPr>
            <a:r>
              <a:rPr lang="es-CL" altLang="es-CL" sz="2000" b="1">
                <a:solidFill>
                  <a:srgbClr val="FF0000"/>
                </a:solidFill>
              </a:rPr>
              <a:t>A REQUERIMIENTO DEL SOCIO.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3" descr="parte de isotip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363" y="2441575"/>
            <a:ext cx="522763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n 4" descr="logo CS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925" y="1830388"/>
            <a:ext cx="3225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39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988" name="CuadroTexto 28"/>
          <p:cNvSpPr txBox="1">
            <a:spLocks noChangeArrowheads="1"/>
          </p:cNvSpPr>
          <p:nvPr/>
        </p:nvSpPr>
        <p:spPr bwMode="auto">
          <a:xfrm>
            <a:off x="371475" y="342900"/>
            <a:ext cx="2770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>
                <a:solidFill>
                  <a:srgbClr val="1F497D"/>
                </a:solidFill>
              </a:rPr>
              <a:t>Programas</a:t>
            </a:r>
            <a:endParaRPr lang="es-ES" altLang="es-CL"/>
          </a:p>
        </p:txBody>
      </p:sp>
      <p:grpSp>
        <p:nvGrpSpPr>
          <p:cNvPr id="41989" name="Agrupar 5"/>
          <p:cNvGrpSpPr>
            <a:grpSpLocks/>
          </p:cNvGrpSpPr>
          <p:nvPr/>
        </p:nvGrpSpPr>
        <p:grpSpPr bwMode="auto">
          <a:xfrm>
            <a:off x="0" y="1624013"/>
            <a:ext cx="5686425" cy="647700"/>
            <a:chOff x="1" y="1045307"/>
            <a:chExt cx="5685692" cy="535013"/>
          </a:xfrm>
        </p:grpSpPr>
        <p:sp>
          <p:nvSpPr>
            <p:cNvPr id="16" name="Rectángulo 15"/>
            <p:cNvSpPr/>
            <p:nvPr/>
          </p:nvSpPr>
          <p:spPr>
            <a:xfrm>
              <a:off x="1" y="1045307"/>
              <a:ext cx="5685692" cy="5350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2001" name="CuadroTexto 29"/>
            <p:cNvSpPr txBox="1">
              <a:spLocks noChangeArrowheads="1"/>
            </p:cNvSpPr>
            <p:nvPr/>
          </p:nvSpPr>
          <p:spPr bwMode="auto">
            <a:xfrm>
              <a:off x="1212350" y="1113296"/>
              <a:ext cx="4151219" cy="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altLang="es-CL">
                  <a:solidFill>
                    <a:srgbClr val="1F497D"/>
                  </a:solidFill>
                </a:rPr>
                <a:t>Diagnóstico de enfermedades de la vista</a:t>
              </a:r>
              <a:endParaRPr lang="es-ES" altLang="es-CL"/>
            </a:p>
          </p:txBody>
        </p:sp>
      </p:grpSp>
      <p:grpSp>
        <p:nvGrpSpPr>
          <p:cNvPr id="41990" name="Agrupar 6"/>
          <p:cNvGrpSpPr>
            <a:grpSpLocks/>
          </p:cNvGrpSpPr>
          <p:nvPr/>
        </p:nvGrpSpPr>
        <p:grpSpPr bwMode="auto">
          <a:xfrm>
            <a:off x="37703" y="2493722"/>
            <a:ext cx="5686425" cy="647700"/>
            <a:chOff x="1" y="1832710"/>
            <a:chExt cx="5685692" cy="535013"/>
          </a:xfrm>
        </p:grpSpPr>
        <p:sp>
          <p:nvSpPr>
            <p:cNvPr id="31" name="Rectángulo 30"/>
            <p:cNvSpPr/>
            <p:nvPr/>
          </p:nvSpPr>
          <p:spPr>
            <a:xfrm>
              <a:off x="1" y="1832710"/>
              <a:ext cx="5685692" cy="5350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1999" name="CuadroTexto 31"/>
            <p:cNvSpPr txBox="1">
              <a:spLocks noChangeArrowheads="1"/>
            </p:cNvSpPr>
            <p:nvPr/>
          </p:nvSpPr>
          <p:spPr bwMode="auto">
            <a:xfrm>
              <a:off x="1212349" y="1900699"/>
              <a:ext cx="2769748" cy="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altLang="es-CL">
                  <a:solidFill>
                    <a:srgbClr val="1F497D"/>
                  </a:solidFill>
                </a:rPr>
                <a:t>Dental clínica móvil</a:t>
              </a:r>
              <a:endParaRPr lang="es-ES" altLang="es-CL"/>
            </a:p>
          </p:txBody>
        </p:sp>
      </p:grpSp>
      <p:grpSp>
        <p:nvGrpSpPr>
          <p:cNvPr id="41991" name="Agrupar 7"/>
          <p:cNvGrpSpPr>
            <a:grpSpLocks/>
          </p:cNvGrpSpPr>
          <p:nvPr/>
        </p:nvGrpSpPr>
        <p:grpSpPr bwMode="auto">
          <a:xfrm>
            <a:off x="0" y="3198813"/>
            <a:ext cx="5686425" cy="647700"/>
            <a:chOff x="-1" y="2620112"/>
            <a:chExt cx="5685692" cy="535013"/>
          </a:xfrm>
        </p:grpSpPr>
        <p:sp>
          <p:nvSpPr>
            <p:cNvPr id="33" name="Rectángulo 32"/>
            <p:cNvSpPr/>
            <p:nvPr/>
          </p:nvSpPr>
          <p:spPr>
            <a:xfrm>
              <a:off x="-1" y="2620112"/>
              <a:ext cx="5685692" cy="5350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1997" name="CuadroTexto 33"/>
            <p:cNvSpPr txBox="1">
              <a:spLocks noChangeArrowheads="1"/>
            </p:cNvSpPr>
            <p:nvPr/>
          </p:nvSpPr>
          <p:spPr bwMode="auto">
            <a:xfrm>
              <a:off x="1212349" y="2688101"/>
              <a:ext cx="2769748" cy="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altLang="es-CL">
                  <a:solidFill>
                    <a:srgbClr val="1F497D"/>
                  </a:solidFill>
                </a:rPr>
                <a:t>Construye Tranquilo</a:t>
              </a:r>
              <a:endParaRPr lang="es-ES" altLang="es-CL"/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994" name="CuadroTexto 21"/>
          <p:cNvSpPr txBox="1">
            <a:spLocks noChangeArrowheads="1"/>
          </p:cNvSpPr>
          <p:nvPr/>
        </p:nvSpPr>
        <p:spPr bwMode="auto">
          <a:xfrm>
            <a:off x="371475" y="342900"/>
            <a:ext cx="4640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Programas Sociales 2016</a:t>
            </a:r>
            <a:endParaRPr lang="es-ES" altLang="es-CL" b="1"/>
          </a:p>
        </p:txBody>
      </p:sp>
      <p:sp>
        <p:nvSpPr>
          <p:cNvPr id="17" name="16 Flecha derecha"/>
          <p:cNvSpPr/>
          <p:nvPr/>
        </p:nvSpPr>
        <p:spPr>
          <a:xfrm>
            <a:off x="52388" y="725488"/>
            <a:ext cx="1862137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</p:spTree>
    <p:extLst>
      <p:ext uri="{BB962C8B-B14F-4D97-AF65-F5344CB8AC3E}">
        <p14:creationId xmlns:p14="http://schemas.microsoft.com/office/powerpoint/2010/main" val="669656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Agrupar 11"/>
          <p:cNvGrpSpPr>
            <a:grpSpLocks/>
          </p:cNvGrpSpPr>
          <p:nvPr/>
        </p:nvGrpSpPr>
        <p:grpSpPr bwMode="auto">
          <a:xfrm>
            <a:off x="669925" y="1276350"/>
            <a:ext cx="7767638" cy="5259388"/>
            <a:chOff x="0" y="810205"/>
            <a:chExt cx="9143998" cy="6095999"/>
          </a:xfrm>
        </p:grpSpPr>
        <p:pic>
          <p:nvPicPr>
            <p:cNvPr id="10" name="Imagen 9" descr="Francisco Madrid 2 copy.jpg"/>
            <p:cNvPicPr>
              <a:picLocks noChangeAspect="1"/>
            </p:cNvPicPr>
            <p:nvPr/>
          </p:nvPicPr>
          <p:blipFill>
            <a:blip r:embed="rId2" cstate="email">
              <a:extLst/>
            </a:blip>
            <a:stretch>
              <a:fillRect/>
            </a:stretch>
          </p:blipFill>
          <p:spPr>
            <a:xfrm>
              <a:off x="4571999" y="810205"/>
              <a:ext cx="4571999" cy="6095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 descr="Don julio Horeau Diaz  copy.jpg"/>
            <p:cNvPicPr>
              <a:picLocks noChangeAspect="1"/>
            </p:cNvPicPr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0" y="810205"/>
              <a:ext cx="4571999" cy="6095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3011" name="Agrupar 12"/>
          <p:cNvGrpSpPr>
            <a:grpSpLocks/>
          </p:cNvGrpSpPr>
          <p:nvPr/>
        </p:nvGrpSpPr>
        <p:grpSpPr bwMode="auto">
          <a:xfrm>
            <a:off x="669925" y="765175"/>
            <a:ext cx="7767638" cy="5259388"/>
            <a:chOff x="0" y="810205"/>
            <a:chExt cx="9144001" cy="6096000"/>
          </a:xfrm>
        </p:grpSpPr>
        <p:pic>
          <p:nvPicPr>
            <p:cNvPr id="8" name="Imagen 7" descr="Don julio Horeau Diaz  copy2.jpg"/>
            <p:cNvPicPr>
              <a:picLocks noChangeAspect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0" y="810205"/>
              <a:ext cx="45720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Imagen 8" descr="Francisco Madrid 2 copy 2.jpg"/>
            <p:cNvPicPr>
              <a:picLocks noChangeAspect="1"/>
            </p:cNvPicPr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4572001" y="810205"/>
              <a:ext cx="45720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" name="Imagen 3" descr="parte de isotipo.pn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7103930" y="5360052"/>
            <a:ext cx="1333898" cy="112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43014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347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Oftalmológico</a:t>
            </a:r>
            <a:endParaRPr lang="es-ES" altLang="es-CL" b="1"/>
          </a:p>
        </p:txBody>
      </p:sp>
    </p:spTree>
    <p:extLst>
      <p:ext uri="{BB962C8B-B14F-4D97-AF65-F5344CB8AC3E}">
        <p14:creationId xmlns:p14="http://schemas.microsoft.com/office/powerpoint/2010/main" val="1861760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Imagen" descr="logo cchc socia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25" y="3175"/>
            <a:ext cx="18081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0" y="765175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0025" y="-4763"/>
            <a:ext cx="8043863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</a:rPr>
              <a:t>Plataforma CChC Social</a:t>
            </a:r>
            <a:endParaRPr lang="es-ES" sz="36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66725" y="1341438"/>
            <a:ext cx="5545138" cy="17843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La Cámara Chilena de la Construcción nace a principio de la década del 50 como Asociación Gremial y desde sus inicios ha liderado el desarrollo social por los trabajadores de la Construcción.</a:t>
            </a:r>
            <a:endParaRPr lang="es-ES" altLang="es-ES" sz="15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835150" y="3284538"/>
            <a:ext cx="5545138" cy="11080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Actualmente, es la entidad que –luego del Gobierno- es la que más invierte en gasto social en Chile. </a:t>
            </a:r>
            <a:endParaRPr lang="es-ES" altLang="es-ES" sz="15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2914650" y="4813300"/>
            <a:ext cx="5545138" cy="110648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El presupuesto nacional anual 2016 del CChC Social es UF 450.000 y pretendemos llegar a 260.000 beneficiarios</a:t>
            </a:r>
            <a:endParaRPr lang="es-ES" altLang="es-ES" sz="15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44036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4640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Oftalmológico</a:t>
            </a:r>
            <a:endParaRPr lang="es-ES" altLang="es-CL" b="1"/>
          </a:p>
        </p:txBody>
      </p:sp>
      <p:sp>
        <p:nvSpPr>
          <p:cNvPr id="44037" name="9 Marcador de contenido"/>
          <p:cNvSpPr txBox="1">
            <a:spLocks/>
          </p:cNvSpPr>
          <p:nvPr/>
        </p:nvSpPr>
        <p:spPr bwMode="auto">
          <a:xfrm>
            <a:off x="457200" y="1176338"/>
            <a:ext cx="4040188" cy="516731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CL" altLang="es-CL" b="1">
                <a:solidFill>
                  <a:srgbClr val="FF6900"/>
                </a:solidFill>
                <a:latin typeface="Calibri" pitchFamily="34" charset="0"/>
                <a:ea typeface="MS PGothic" pitchFamily="34" charset="-128"/>
              </a:rPr>
              <a:t>¿En qué consiste?</a:t>
            </a:r>
          </a:p>
          <a:p>
            <a:pPr>
              <a:spcBef>
                <a:spcPct val="20000"/>
              </a:spcBef>
            </a:pPr>
            <a:endParaRPr lang="es-CL" altLang="es-CL" b="1">
              <a:solidFill>
                <a:srgbClr val="FF6900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L" altLang="es-CL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Atención de Tecnólogo Médico con mención en Oftalmología, examen de screening y atención de óptica.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s-CL" altLang="es-CL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Se realiza directamente en obra.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s-CL" altLang="es-CL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Se contempla la confección de un lente en caso de ser necesario. Lentes de Lectura se entregan de inmediato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s-CL" altLang="es-CL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Garantía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L" altLang="es-CL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Los lentes tiene 6 meses de garantía por montaje o confección. </a:t>
            </a:r>
          </a:p>
        </p:txBody>
      </p:sp>
      <p:sp>
        <p:nvSpPr>
          <p:cNvPr id="9" name="11 Marcador de contenido"/>
          <p:cNvSpPr txBox="1">
            <a:spLocks/>
          </p:cNvSpPr>
          <p:nvPr/>
        </p:nvSpPr>
        <p:spPr>
          <a:xfrm>
            <a:off x="4837113" y="1176338"/>
            <a:ext cx="4041775" cy="496411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Valor del Programa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CL" b="1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Aporte empresa         </a:t>
            </a: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$3.400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CL" b="1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Aporte Trabajador     </a:t>
            </a: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$5.100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CL" b="1" dirty="0">
              <a:solidFill>
                <a:srgbClr val="FF69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Valor de Mercado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       $ 43.000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b="1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¿Como obtener el Beneficio?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Debe enviarnos la carta de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compromiso a los siguientes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Correos: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dlopez@saludcchc.cl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khernandez@saludcchc.cl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F: 29637415-29637422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FF66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7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Agrupar 21"/>
          <p:cNvGrpSpPr>
            <a:grpSpLocks/>
          </p:cNvGrpSpPr>
          <p:nvPr/>
        </p:nvGrpSpPr>
        <p:grpSpPr bwMode="auto">
          <a:xfrm>
            <a:off x="476250" y="836613"/>
            <a:ext cx="8031163" cy="5286375"/>
            <a:chOff x="0" y="810205"/>
            <a:chExt cx="9144000" cy="6096000"/>
          </a:xfrm>
        </p:grpSpPr>
        <p:pic>
          <p:nvPicPr>
            <p:cNvPr id="16" name="Imagen 15" descr="2 copy 2.jpg"/>
            <p:cNvPicPr>
              <a:picLocks noChangeAspect="1"/>
            </p:cNvPicPr>
            <p:nvPr/>
          </p:nvPicPr>
          <p:blipFill>
            <a:blip r:embed="rId2" cstate="email">
              <a:extLst/>
            </a:blip>
            <a:stretch>
              <a:fillRect/>
            </a:stretch>
          </p:blipFill>
          <p:spPr>
            <a:xfrm>
              <a:off x="0" y="810205"/>
              <a:ext cx="45720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n 16" descr="JAVIER CATRILAF TRES copy.jpg"/>
            <p:cNvPicPr>
              <a:picLocks noChangeAspect="1"/>
            </p:cNvPicPr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4572000" y="810205"/>
              <a:ext cx="45720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45061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355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Dental Clínica Móvil</a:t>
            </a:r>
            <a:endParaRPr lang="es-ES" altLang="es-CL" b="1"/>
          </a:p>
        </p:txBody>
      </p:sp>
    </p:spTree>
    <p:extLst>
      <p:ext uri="{BB962C8B-B14F-4D97-AF65-F5344CB8AC3E}">
        <p14:creationId xmlns:p14="http://schemas.microsoft.com/office/powerpoint/2010/main" val="3128332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46084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4640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Dental Clínica Móvil</a:t>
            </a:r>
            <a:endParaRPr lang="es-ES" altLang="es-CL" b="1"/>
          </a:p>
        </p:txBody>
      </p:sp>
      <p:sp>
        <p:nvSpPr>
          <p:cNvPr id="6" name="9 Marcador de contenido"/>
          <p:cNvSpPr txBox="1">
            <a:spLocks/>
          </p:cNvSpPr>
          <p:nvPr/>
        </p:nvSpPr>
        <p:spPr>
          <a:xfrm>
            <a:off x="514350" y="1017588"/>
            <a:ext cx="4040188" cy="5187950"/>
          </a:xfrm>
          <a:prstGeom prst="rect">
            <a:avLst/>
          </a:prstGeom>
          <a:ln cap="sq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FF6900"/>
                </a:solidFill>
                <a:ea typeface="ＭＳ Ｐゴシック" charset="0"/>
              </a:rPr>
              <a:t>¿En qué consiste?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CL" dirty="0">
              <a:solidFill>
                <a:srgbClr val="FF6900"/>
              </a:solidFill>
              <a:ea typeface="ＭＳ Ｐゴシック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</a:rPr>
              <a:t>Atención dental directamente en obra, c</a:t>
            </a:r>
            <a:r>
              <a:rPr lang="es-CL" dirty="0">
                <a:solidFill>
                  <a:srgbClr val="346094"/>
                </a:solidFill>
              </a:rPr>
              <a:t>onsidera las siguientes prestaciones </a:t>
            </a:r>
          </a:p>
          <a:p>
            <a:pPr marL="631825" indent="-179388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346094"/>
                </a:solidFill>
              </a:rPr>
              <a:t>Diagnóstico				</a:t>
            </a:r>
            <a:endParaRPr lang="es-CL" dirty="0">
              <a:solidFill>
                <a:srgbClr val="346094"/>
              </a:solidFill>
            </a:endParaRPr>
          </a:p>
          <a:p>
            <a:pPr marL="631825" indent="-179388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346094"/>
                </a:solidFill>
              </a:rPr>
              <a:t>Limpieza </a:t>
            </a:r>
            <a:r>
              <a:rPr lang="es-CL" dirty="0">
                <a:solidFill>
                  <a:srgbClr val="346094"/>
                </a:solidFill>
              </a:rPr>
              <a:t>(higiene, destartraje)</a:t>
            </a:r>
          </a:p>
          <a:p>
            <a:pPr marL="631825" indent="-179388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346094"/>
                </a:solidFill>
              </a:rPr>
              <a:t>Tapaduras</a:t>
            </a:r>
            <a:endParaRPr lang="es-CL" dirty="0">
              <a:solidFill>
                <a:srgbClr val="346094"/>
              </a:solidFill>
            </a:endParaRPr>
          </a:p>
          <a:p>
            <a:pPr marL="631825" indent="-179388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346094"/>
                </a:solidFill>
              </a:rPr>
              <a:t>Extracciones simples</a:t>
            </a:r>
          </a:p>
          <a:p>
            <a:pPr marL="631825" indent="-179388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CL" sz="900" b="1" dirty="0">
              <a:solidFill>
                <a:srgbClr val="346094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srgbClr val="346094"/>
                </a:solidFill>
              </a:rPr>
              <a:t>Garantía</a:t>
            </a:r>
          </a:p>
          <a:p>
            <a:pPr marL="358775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MX" dirty="0">
                <a:solidFill>
                  <a:srgbClr val="346094"/>
                </a:solidFill>
              </a:rPr>
              <a:t>6 meses de garantía por atenciones recibidas sin contar limpieza.</a:t>
            </a:r>
            <a:endParaRPr lang="es-CL" dirty="0">
              <a:solidFill>
                <a:srgbClr val="346094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</a:rPr>
              <a:t>Solo atención por clínica móvil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</a:rPr>
              <a:t>Se contempla derivación a centro dentales en convenio para continuidad de tratamiento.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0"/>
              <a:buChar char="ü"/>
              <a:defRPr/>
            </a:pPr>
            <a:endParaRPr lang="es-CL" dirty="0">
              <a:solidFill>
                <a:srgbClr val="346094"/>
              </a:solidFill>
              <a:ea typeface="ＭＳ Ｐゴシック" charset="0"/>
            </a:endParaRPr>
          </a:p>
        </p:txBody>
      </p:sp>
      <p:sp>
        <p:nvSpPr>
          <p:cNvPr id="8" name="11 Marcador de contenido"/>
          <p:cNvSpPr txBox="1">
            <a:spLocks/>
          </p:cNvSpPr>
          <p:nvPr/>
        </p:nvSpPr>
        <p:spPr>
          <a:xfrm>
            <a:off x="4705350" y="1184275"/>
            <a:ext cx="4041775" cy="481965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Valor del Programa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Aporte empresa     </a:t>
            </a:r>
            <a:r>
              <a:rPr lang="es-CL" b="1" dirty="0">
                <a:solidFill>
                  <a:srgbClr val="FF6600"/>
                </a:solidFill>
                <a:ea typeface="ＭＳ Ｐゴシック" charset="0"/>
                <a:cs typeface="Arial" charset="0"/>
              </a:rPr>
              <a:t>$5.100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Aporte trabajador  </a:t>
            </a:r>
            <a:r>
              <a:rPr lang="es-CL" b="1" dirty="0">
                <a:solidFill>
                  <a:srgbClr val="FF6600"/>
                </a:solidFill>
                <a:ea typeface="ＭＳ Ｐゴシック" charset="0"/>
                <a:cs typeface="Arial" charset="0"/>
              </a:rPr>
              <a:t>$8.000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FF6600"/>
              </a:solidFill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FF6900"/>
                </a:solidFill>
                <a:ea typeface="ＭＳ Ｐゴシック" charset="0"/>
                <a:cs typeface="Arial" charset="0"/>
              </a:rPr>
              <a:t>Valor del Mercado </a:t>
            </a:r>
          </a:p>
          <a:p>
            <a:pPr marL="358775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CL" b="1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$210.000</a:t>
            </a:r>
          </a:p>
          <a:p>
            <a:pPr marL="358775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s-CL" b="1" dirty="0">
              <a:solidFill>
                <a:srgbClr val="346094"/>
              </a:solidFill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FF6900"/>
                </a:solidFill>
                <a:ea typeface="ＭＳ Ｐゴシック" charset="0"/>
                <a:cs typeface="Arial" charset="0"/>
              </a:rPr>
              <a:t>¿Como obtener el Beneficio?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Debe enviarnos la carta de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compromiso a los siguientes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346094"/>
              </a:solidFill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FF6900"/>
                </a:solidFill>
                <a:ea typeface="ＭＳ Ｐゴシック" charset="0"/>
                <a:cs typeface="Arial" charset="0"/>
              </a:rPr>
              <a:t>Correos:</a:t>
            </a:r>
            <a:endParaRPr lang="es-CL" i="1" dirty="0">
              <a:solidFill>
                <a:srgbClr val="FF6900"/>
              </a:solidFill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khernandez@saludcchc.cl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dlopez@saludcchc.cl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ea typeface="ＭＳ Ｐゴシック" charset="0"/>
                <a:cs typeface="Arial" charset="0"/>
              </a:rPr>
              <a:t>F: 29637422-29637415</a:t>
            </a:r>
          </a:p>
        </p:txBody>
      </p:sp>
    </p:spTree>
    <p:extLst>
      <p:ext uri="{BB962C8B-B14F-4D97-AF65-F5344CB8AC3E}">
        <p14:creationId xmlns:p14="http://schemas.microsoft.com/office/powerpoint/2010/main" val="3597700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47108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4640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Dental Clínica Móvil</a:t>
            </a:r>
            <a:endParaRPr lang="es-ES" altLang="es-CL" b="1"/>
          </a:p>
        </p:txBody>
      </p:sp>
      <p:pic>
        <p:nvPicPr>
          <p:cNvPr id="7" name="Imagen 6" descr="6 dental chica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952500" y="1051272"/>
            <a:ext cx="72390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205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48131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340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Dental Prótesis</a:t>
            </a:r>
            <a:endParaRPr lang="es-ES" altLang="es-CL" b="1"/>
          </a:p>
        </p:txBody>
      </p:sp>
      <p:grpSp>
        <p:nvGrpSpPr>
          <p:cNvPr id="48132" name="Agrupar 10"/>
          <p:cNvGrpSpPr>
            <a:grpSpLocks/>
          </p:cNvGrpSpPr>
          <p:nvPr/>
        </p:nvGrpSpPr>
        <p:grpSpPr bwMode="auto">
          <a:xfrm>
            <a:off x="701675" y="908720"/>
            <a:ext cx="7740650" cy="5130800"/>
            <a:chOff x="0" y="810205"/>
            <a:chExt cx="9144000" cy="6096000"/>
          </a:xfrm>
        </p:grpSpPr>
        <p:pic>
          <p:nvPicPr>
            <p:cNvPr id="8" name="Imagen 7" descr="4 dental copy 2.jpg"/>
            <p:cNvPicPr>
              <a:picLocks noChangeAspect="1"/>
            </p:cNvPicPr>
            <p:nvPr/>
          </p:nvPicPr>
          <p:blipFill>
            <a:blip r:embed="rId2" cstate="email">
              <a:extLst/>
            </a:blip>
            <a:stretch>
              <a:fillRect/>
            </a:stretch>
          </p:blipFill>
          <p:spPr>
            <a:xfrm>
              <a:off x="0" y="810205"/>
              <a:ext cx="45720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Imagen 8" descr="WALDO QUICAÑA 3 copy.jpg"/>
            <p:cNvPicPr>
              <a:picLocks noChangeAspect="1"/>
            </p:cNvPicPr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4572000" y="810205"/>
              <a:ext cx="4572000" cy="6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20025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8" name="9 Marcador de contenido"/>
          <p:cNvSpPr txBox="1">
            <a:spLocks/>
          </p:cNvSpPr>
          <p:nvPr/>
        </p:nvSpPr>
        <p:spPr>
          <a:xfrm>
            <a:off x="457200" y="1417638"/>
            <a:ext cx="4040188" cy="4133850"/>
          </a:xfrm>
          <a:prstGeom prst="rect">
            <a:avLst/>
          </a:prstGeom>
          <a:noFill/>
          <a:ln cap="sq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Atención a lo largo de nuestra red dental en convenio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s-CL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charset="0"/>
              <a:buChar char="ü"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Contempla como beneficio principal una prótesis acrílica removible (superior o inferior)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s-CL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¿Cómo obtener el Beneficio?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Debe enviarnos la carta de compromiso a los siguientes</a:t>
            </a:r>
          </a:p>
          <a:p>
            <a:pPr indent="15875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indent="15875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Correos:</a:t>
            </a:r>
          </a:p>
          <a:p>
            <a:pPr indent="15875">
              <a:spcBef>
                <a:spcPct val="20000"/>
              </a:spcBef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khernandez@saludcchc.cl</a:t>
            </a:r>
          </a:p>
          <a:p>
            <a:pPr indent="15875">
              <a:spcBef>
                <a:spcPct val="20000"/>
              </a:spcBef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dlopez@saludcchc.cl</a:t>
            </a:r>
          </a:p>
          <a:p>
            <a:pPr indent="15875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F: 29637422-29637415</a:t>
            </a:r>
          </a:p>
        </p:txBody>
      </p:sp>
      <p:sp>
        <p:nvSpPr>
          <p:cNvPr id="10" name="11 Marcador de contenido"/>
          <p:cNvSpPr txBox="1">
            <a:spLocks/>
          </p:cNvSpPr>
          <p:nvPr/>
        </p:nvSpPr>
        <p:spPr>
          <a:xfrm>
            <a:off x="4648200" y="1417638"/>
            <a:ext cx="4041775" cy="413385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</a:rPr>
              <a:t>Valores Programa Social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sz="1700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Aporte empresa      </a:t>
            </a:r>
            <a:r>
              <a:rPr lang="es-CL" b="1" dirty="0">
                <a:solidFill>
                  <a:srgbClr val="FF6600"/>
                </a:solidFill>
                <a:latin typeface="Calibri" charset="0"/>
                <a:ea typeface="ＭＳ Ｐゴシック" charset="0"/>
              </a:rPr>
              <a:t>$12.800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sz="1700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Aporte trabajador   </a:t>
            </a:r>
            <a:r>
              <a:rPr lang="es-CL" b="1" dirty="0">
                <a:solidFill>
                  <a:srgbClr val="FF6600"/>
                </a:solidFill>
                <a:latin typeface="Calibri" charset="0"/>
                <a:ea typeface="ＭＳ Ｐゴシック" charset="0"/>
              </a:rPr>
              <a:t>$51.000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FF6600"/>
              </a:solidFill>
              <a:latin typeface="Calibri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Valores en el mercado</a:t>
            </a:r>
          </a:p>
          <a:p>
            <a:pPr marL="358775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CL" b="1" dirty="0">
                <a:solidFill>
                  <a:srgbClr val="346094"/>
                </a:solidFill>
                <a:latin typeface="Calibri" charset="0"/>
                <a:ea typeface="ＭＳ Ｐゴシック" charset="0"/>
              </a:rPr>
              <a:t>$700.000</a:t>
            </a:r>
          </a:p>
        </p:txBody>
      </p:sp>
      <p:sp>
        <p:nvSpPr>
          <p:cNvPr id="49158" name="CuadroTexto 6"/>
          <p:cNvSpPr txBox="1">
            <a:spLocks noChangeArrowheads="1"/>
          </p:cNvSpPr>
          <p:nvPr/>
        </p:nvSpPr>
        <p:spPr bwMode="auto">
          <a:xfrm>
            <a:off x="371475" y="342900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Dental Prótesis</a:t>
            </a:r>
            <a:endParaRPr lang="es-ES" altLang="es-CL" b="1"/>
          </a:p>
        </p:txBody>
      </p:sp>
    </p:spTree>
    <p:extLst>
      <p:ext uri="{BB962C8B-B14F-4D97-AF65-F5344CB8AC3E}">
        <p14:creationId xmlns:p14="http://schemas.microsoft.com/office/powerpoint/2010/main" val="3748094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50179" name="CuadroTexto 30"/>
          <p:cNvSpPr txBox="1">
            <a:spLocks noChangeArrowheads="1"/>
          </p:cNvSpPr>
          <p:nvPr/>
        </p:nvSpPr>
        <p:spPr bwMode="auto">
          <a:xfrm>
            <a:off x="371475" y="342900"/>
            <a:ext cx="3192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Dental Prótesis</a:t>
            </a:r>
            <a:endParaRPr lang="es-ES" altLang="es-CL" b="1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553088" y="1892299"/>
            <a:ext cx="3960440" cy="300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82" name="CuadroTexto 12"/>
          <p:cNvSpPr txBox="1">
            <a:spLocks noChangeArrowheads="1"/>
          </p:cNvSpPr>
          <p:nvPr/>
        </p:nvSpPr>
        <p:spPr bwMode="auto">
          <a:xfrm>
            <a:off x="552450" y="4897438"/>
            <a:ext cx="396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2000" b="1">
                <a:solidFill>
                  <a:srgbClr val="346094"/>
                </a:solidFill>
              </a:rPr>
              <a:t>Antes</a:t>
            </a:r>
            <a:r>
              <a:rPr lang="es-CL" altLang="es-CL" sz="2000" b="1"/>
              <a:t> </a:t>
            </a:r>
          </a:p>
        </p:txBody>
      </p:sp>
      <p:sp>
        <p:nvSpPr>
          <p:cNvPr id="50183" name="CuadroTexto 13"/>
          <p:cNvSpPr txBox="1">
            <a:spLocks noChangeArrowheads="1"/>
          </p:cNvSpPr>
          <p:nvPr/>
        </p:nvSpPr>
        <p:spPr bwMode="auto">
          <a:xfrm>
            <a:off x="4632325" y="4897438"/>
            <a:ext cx="397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2000" b="1">
                <a:solidFill>
                  <a:srgbClr val="346094"/>
                </a:solidFill>
              </a:rPr>
              <a:t>Después  </a:t>
            </a:r>
          </a:p>
        </p:txBody>
      </p:sp>
      <p:pic>
        <p:nvPicPr>
          <p:cNvPr id="15" name="Imagen 14" descr="despues cop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32300" y="1861582"/>
            <a:ext cx="3975100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70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02" name="CuadroTexto 1"/>
          <p:cNvSpPr txBox="1">
            <a:spLocks noChangeArrowheads="1"/>
          </p:cNvSpPr>
          <p:nvPr/>
        </p:nvSpPr>
        <p:spPr bwMode="auto">
          <a:xfrm>
            <a:off x="371475" y="342900"/>
            <a:ext cx="396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Construye Tranquilo</a:t>
            </a:r>
            <a:endParaRPr lang="es-ES" altLang="es-CL" b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942683" y="1166749"/>
            <a:ext cx="7145518" cy="476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880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6" name="CuadroTexto 1"/>
          <p:cNvSpPr txBox="1">
            <a:spLocks noChangeArrowheads="1"/>
          </p:cNvSpPr>
          <p:nvPr/>
        </p:nvSpPr>
        <p:spPr bwMode="auto">
          <a:xfrm>
            <a:off x="371475" y="342900"/>
            <a:ext cx="396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Construye Tranquilo</a:t>
            </a:r>
            <a:endParaRPr lang="es-ES" altLang="es-CL" b="1"/>
          </a:p>
        </p:txBody>
      </p:sp>
      <p:sp>
        <p:nvSpPr>
          <p:cNvPr id="3" name="9 Marcador de contenido"/>
          <p:cNvSpPr txBox="1">
            <a:spLocks/>
          </p:cNvSpPr>
          <p:nvPr/>
        </p:nvSpPr>
        <p:spPr>
          <a:xfrm>
            <a:off x="862013" y="1484313"/>
            <a:ext cx="7556500" cy="4133850"/>
          </a:xfrm>
          <a:prstGeom prst="rect">
            <a:avLst/>
          </a:prstGeom>
          <a:noFill/>
          <a:ln cap="sq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CL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Cobertura Anual </a:t>
            </a: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: UF 1.500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Cobertura Preexistencias </a:t>
            </a: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: UF 300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Cobertura Urgencias en Clínicas en Convenio con la CSL</a:t>
            </a: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: UF 300</a:t>
            </a:r>
          </a:p>
          <a:p>
            <a:pPr indent="15875">
              <a:spcBef>
                <a:spcPct val="20000"/>
              </a:spcBef>
              <a:defRPr/>
            </a:pP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Cobertura Urgencias en Otras Clínicas</a:t>
            </a: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: UF 100</a:t>
            </a:r>
          </a:p>
          <a:p>
            <a:pPr indent="15875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dirty="0">
              <a:solidFill>
                <a:srgbClr val="346094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CL" b="1" dirty="0">
                <a:solidFill>
                  <a:srgbClr val="FF6900"/>
                </a:solidFill>
                <a:latin typeface="Calibri" charset="0"/>
                <a:ea typeface="ＭＳ Ｐゴシック" charset="0"/>
                <a:cs typeface="Arial" charset="0"/>
              </a:rPr>
              <a:t>Monto de Aporte: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CL" b="1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$ 1.500 </a:t>
            </a:r>
            <a:r>
              <a:rPr lang="es-CL" dirty="0">
                <a:solidFill>
                  <a:srgbClr val="346094"/>
                </a:solidFill>
                <a:latin typeface="Calibri" charset="0"/>
                <a:ea typeface="ＭＳ Ｐゴシック" charset="0"/>
                <a:cs typeface="Arial" charset="0"/>
              </a:rPr>
              <a:t>por Beneficiario</a:t>
            </a:r>
          </a:p>
        </p:txBody>
      </p:sp>
    </p:spTree>
    <p:extLst>
      <p:ext uri="{BB962C8B-B14F-4D97-AF65-F5344CB8AC3E}">
        <p14:creationId xmlns:p14="http://schemas.microsoft.com/office/powerpoint/2010/main" val="78646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0" name="CuadroTexto 1"/>
          <p:cNvSpPr txBox="1">
            <a:spLocks noChangeArrowheads="1"/>
          </p:cNvSpPr>
          <p:nvPr/>
        </p:nvSpPr>
        <p:spPr bwMode="auto">
          <a:xfrm>
            <a:off x="371475" y="342900"/>
            <a:ext cx="396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Construye Tranquilo</a:t>
            </a:r>
            <a:endParaRPr lang="es-ES" altLang="es-CL" b="1"/>
          </a:p>
        </p:txBody>
      </p:sp>
      <p:sp>
        <p:nvSpPr>
          <p:cNvPr id="53251" name="9 Marcador de contenido"/>
          <p:cNvSpPr txBox="1">
            <a:spLocks/>
          </p:cNvSpPr>
          <p:nvPr/>
        </p:nvSpPr>
        <p:spPr bwMode="auto">
          <a:xfrm>
            <a:off x="457200" y="955675"/>
            <a:ext cx="7913688" cy="4016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CL" altLang="es-CL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Algunas cifras del 2015 son:</a:t>
            </a:r>
          </a:p>
          <a:p>
            <a:pPr>
              <a:spcBef>
                <a:spcPct val="20000"/>
              </a:spcBef>
            </a:pPr>
            <a:endParaRPr lang="es-CL" altLang="es-CL">
              <a:solidFill>
                <a:srgbClr val="346094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CL" altLang="es-CL">
              <a:solidFill>
                <a:srgbClr val="346094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3252" name="Picture 11" descr="C:\Users\acampos\AppData\Roaming\PixelMetrics\CaptureWiz\LastCaptures\2016-01-21_17-58-55-5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1357313"/>
            <a:ext cx="796131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5" descr="C:\Users\acampos\AppData\Roaming\PixelMetrics\CaptureWiz\LastCaptures\2016-01-21_18-00-14-06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4437063"/>
            <a:ext cx="77882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452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8 CuadroTexto"/>
          <p:cNvSpPr txBox="1">
            <a:spLocks noChangeArrowheads="1"/>
          </p:cNvSpPr>
          <p:nvPr/>
        </p:nvSpPr>
        <p:spPr bwMode="auto">
          <a:xfrm>
            <a:off x="52388" y="1412875"/>
            <a:ext cx="69786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000">
                <a:solidFill>
                  <a:srgbClr val="003399"/>
                </a:solidFill>
                <a:latin typeface="Calibri" pitchFamily="34" charset="0"/>
              </a:rPr>
              <a:t>FOCO 			Apoyar a las empresas socias CChC en el 					</a:t>
            </a:r>
            <a:r>
              <a:rPr lang="es-ES" altLang="es-ES" sz="2000" b="1">
                <a:solidFill>
                  <a:srgbClr val="003399"/>
                </a:solidFill>
                <a:latin typeface="Calibri" pitchFamily="34" charset="0"/>
              </a:rPr>
              <a:t>mejoramiento de la calidad de vida </a:t>
            </a:r>
            <a:r>
              <a:rPr lang="es-ES" altLang="es-ES" sz="2000">
                <a:solidFill>
                  <a:srgbClr val="003399"/>
                </a:solidFill>
                <a:latin typeface="Calibri" pitchFamily="34" charset="0"/>
              </a:rPr>
              <a:t>de sus 					trabajadores y sus familias.</a:t>
            </a:r>
          </a:p>
          <a:p>
            <a:endParaRPr lang="es-ES" altLang="es-ES" sz="200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s-CL" altLang="es-ES" sz="2000">
                <a:solidFill>
                  <a:srgbClr val="003399"/>
                </a:solidFill>
                <a:latin typeface="Calibri" pitchFamily="34" charset="0"/>
              </a:rPr>
              <a:t>MISIÓN 			</a:t>
            </a:r>
            <a:r>
              <a:rPr lang="es-ES" altLang="es-ES" sz="2000">
                <a:solidFill>
                  <a:srgbClr val="003399"/>
                </a:solidFill>
                <a:latin typeface="Calibri" pitchFamily="34" charset="0"/>
              </a:rPr>
              <a:t>Administrar y promover los </a:t>
            </a:r>
            <a:r>
              <a:rPr lang="es-ES" altLang="es-ES" sz="2000" b="1">
                <a:solidFill>
                  <a:srgbClr val="003399"/>
                </a:solidFill>
                <a:latin typeface="Calibri" pitchFamily="34" charset="0"/>
              </a:rPr>
              <a:t>Proyectos Sociales 				</a:t>
            </a:r>
            <a:r>
              <a:rPr lang="es-ES" altLang="es-ES" sz="2000">
                <a:solidFill>
                  <a:srgbClr val="003399"/>
                </a:solidFill>
                <a:latin typeface="Calibri" pitchFamily="34" charset="0"/>
              </a:rPr>
              <a:t>de CChC que son un mecanismo para que las 				empresas socias  ejerzan </a:t>
            </a:r>
            <a:r>
              <a:rPr lang="es-ES" altLang="es-ES" sz="2000" b="1">
                <a:solidFill>
                  <a:srgbClr val="003399"/>
                </a:solidFill>
                <a:latin typeface="Calibri" pitchFamily="34" charset="0"/>
              </a:rPr>
              <a:t>Responsabilidad  					Social Empresarial</a:t>
            </a:r>
            <a:r>
              <a:rPr lang="es-ES" altLang="es-ES" sz="2000">
                <a:solidFill>
                  <a:srgbClr val="003399"/>
                </a:solidFill>
                <a:latin typeface="Calibri" pitchFamily="34" charset="0"/>
              </a:rPr>
              <a:t>. </a:t>
            </a:r>
          </a:p>
          <a:p>
            <a:endParaRPr lang="es-ES" altLang="es-ES" sz="2500" b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3315" name="1 Imagen" descr="logo cchc socia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25" y="3175"/>
            <a:ext cx="18081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/>
          <p:cNvSpPr/>
          <p:nvPr/>
        </p:nvSpPr>
        <p:spPr>
          <a:xfrm>
            <a:off x="1216025" y="1589088"/>
            <a:ext cx="331788" cy="250825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3399"/>
              </a:solidFill>
            </a:endParaRPr>
          </a:p>
        </p:txBody>
      </p:sp>
      <p:pic>
        <p:nvPicPr>
          <p:cNvPr id="13317" name="Picture 2" descr="http://nattivos.com/wp-content/uploads/2012/08/r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550" y="765175"/>
            <a:ext cx="2344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derecha"/>
          <p:cNvSpPr/>
          <p:nvPr/>
        </p:nvSpPr>
        <p:spPr>
          <a:xfrm>
            <a:off x="1182688" y="2746375"/>
            <a:ext cx="331787" cy="250825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5435600" y="4437063"/>
            <a:ext cx="3430588" cy="170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548" tIns="46774" rIns="93548" bIns="46774"/>
          <a:lstStyle/>
          <a:p>
            <a:pPr>
              <a:defRPr/>
            </a:pPr>
            <a:r>
              <a:rPr lang="es-CL" sz="2200" b="1" dirty="0">
                <a:solidFill>
                  <a:srgbClr val="00B050"/>
                </a:solidFill>
                <a:latin typeface="+mn-lt"/>
              </a:rPr>
              <a:t>Las empresas socialmente responsables serán las únicas que perdurarán en el futuro…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4775" y="4149725"/>
            <a:ext cx="24828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4"/>
          <p:cNvSpPr>
            <a:spLocks/>
          </p:cNvSpPr>
          <p:nvPr/>
        </p:nvSpPr>
        <p:spPr bwMode="auto">
          <a:xfrm>
            <a:off x="222250" y="4564063"/>
            <a:ext cx="2252663" cy="1439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93548" tIns="46774" rIns="93548" bIns="46774"/>
          <a:lstStyle/>
          <a:p>
            <a:pPr algn="ctr"/>
            <a:r>
              <a:rPr lang="es-ES" altLang="es-ES" sz="2400" b="1">
                <a:solidFill>
                  <a:srgbClr val="00B050"/>
                </a:solidFill>
                <a:latin typeface="Calibri" pitchFamily="34" charset="0"/>
              </a:rPr>
              <a:t>“Sostenibilidad Empresarial”</a:t>
            </a:r>
          </a:p>
        </p:txBody>
      </p:sp>
      <p:sp>
        <p:nvSpPr>
          <p:cNvPr id="13322" name="Line 6"/>
          <p:cNvSpPr>
            <a:spLocks noChangeShapeType="1"/>
          </p:cNvSpPr>
          <p:nvPr/>
        </p:nvSpPr>
        <p:spPr bwMode="auto">
          <a:xfrm>
            <a:off x="0" y="692150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0025" y="-4763"/>
            <a:ext cx="8043863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</a:rPr>
              <a:t>Plataforma CChC Social</a:t>
            </a:r>
            <a:endParaRPr lang="es-ES" sz="36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5298" name="Picture 19" descr="C:\Users\acampos\AppData\Roaming\PixelMetrics\CaptureWiz\LastCaptures\2016-01-14_11-19-13-1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989138"/>
            <a:ext cx="8112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1" descr="C:\Users\acampos\AppData\Roaming\PixelMetrics\CaptureWiz\LastCaptures\2016-01-14_11-19-34-6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5" y="4508500"/>
            <a:ext cx="13176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CuadroTexto 1"/>
          <p:cNvSpPr txBox="1">
            <a:spLocks noChangeArrowheads="1"/>
          </p:cNvSpPr>
          <p:nvPr/>
        </p:nvSpPr>
        <p:spPr bwMode="auto">
          <a:xfrm>
            <a:off x="2555875" y="1463675"/>
            <a:ext cx="3614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sz="1600" b="1" u="sng" dirty="0">
                <a:solidFill>
                  <a:srgbClr val="346094"/>
                </a:solidFill>
                <a:latin typeface="Calibri" pitchFamily="34" charset="0"/>
                <a:ea typeface="MS PGothic" pitchFamily="34" charset="-128"/>
              </a:rPr>
              <a:t>Hospitalizaciones Titulares vs Cargas</a:t>
            </a:r>
            <a:endParaRPr lang="es-CL" altLang="es-CL" sz="2800" b="1" u="sng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301" name="CuadroTexto 4"/>
          <p:cNvSpPr txBox="1">
            <a:spLocks noChangeArrowheads="1"/>
          </p:cNvSpPr>
          <p:nvPr/>
        </p:nvSpPr>
        <p:spPr bwMode="auto">
          <a:xfrm>
            <a:off x="371475" y="342900"/>
            <a:ext cx="396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b="1">
                <a:solidFill>
                  <a:srgbClr val="1F497D"/>
                </a:solidFill>
              </a:rPr>
              <a:t>Programa Construye Tranquilo</a:t>
            </a:r>
            <a:endParaRPr lang="es-ES" altLang="es-CL" b="1"/>
          </a:p>
        </p:txBody>
      </p:sp>
    </p:spTree>
    <p:extLst>
      <p:ext uri="{BB962C8B-B14F-4D97-AF65-F5344CB8AC3E}">
        <p14:creationId xmlns:p14="http://schemas.microsoft.com/office/powerpoint/2010/main" val="2273465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uadroTexto 1"/>
          <p:cNvSpPr txBox="1">
            <a:spLocks noChangeArrowheads="1"/>
          </p:cNvSpPr>
          <p:nvPr/>
        </p:nvSpPr>
        <p:spPr bwMode="auto">
          <a:xfrm>
            <a:off x="371475" y="342900"/>
            <a:ext cx="3965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b="1">
                <a:solidFill>
                  <a:srgbClr val="1F497D"/>
                </a:solidFill>
                <a:latin typeface="Arial" charset="0"/>
              </a:rPr>
              <a:t>Programa Construye Tranquilo</a:t>
            </a:r>
            <a:endParaRPr lang="es-ES" altLang="es-CL" sz="1800" b="1">
              <a:latin typeface="Arial" charset="0"/>
            </a:endParaRPr>
          </a:p>
        </p:txBody>
      </p:sp>
      <p:sp>
        <p:nvSpPr>
          <p:cNvPr id="3" name="9 Marcador de contenido"/>
          <p:cNvSpPr txBox="1">
            <a:spLocks/>
          </p:cNvSpPr>
          <p:nvPr/>
        </p:nvSpPr>
        <p:spPr>
          <a:xfrm>
            <a:off x="371475" y="1016000"/>
            <a:ext cx="6096000" cy="633413"/>
          </a:xfrm>
          <a:prstGeom prst="rect">
            <a:avLst/>
          </a:prstGeom>
          <a:noFill/>
          <a:ln cap="sq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2000" b="1" dirty="0">
                <a:solidFill>
                  <a:srgbClr val="FF6900"/>
                </a:solidFill>
                <a:latin typeface="Calibri" charset="0"/>
                <a:ea typeface="ＭＳ Ｐゴシック" charset="0"/>
              </a:rPr>
              <a:t>Empresas en </a:t>
            </a:r>
            <a:r>
              <a:rPr lang="es-CL" sz="2000" b="1" dirty="0" smtClean="0">
                <a:solidFill>
                  <a:srgbClr val="FF6900"/>
                </a:solidFill>
                <a:latin typeface="Calibri" charset="0"/>
                <a:ea typeface="ＭＳ Ｐゴシック" charset="0"/>
              </a:rPr>
              <a:t>Copiapó   (</a:t>
            </a:r>
            <a:r>
              <a:rPr lang="es-CL" sz="2000" dirty="0" smtClean="0">
                <a:solidFill>
                  <a:srgbClr val="346094"/>
                </a:solidFill>
                <a:latin typeface="Calibri" charset="0"/>
                <a:ea typeface="ＭＳ Ｐゴシック" charset="0"/>
              </a:rPr>
              <a:t>99 </a:t>
            </a:r>
            <a:r>
              <a:rPr lang="es-CL" sz="2000" dirty="0">
                <a:solidFill>
                  <a:srgbClr val="346094"/>
                </a:solidFill>
                <a:latin typeface="Calibri" charset="0"/>
                <a:ea typeface="ＭＳ Ｐゴシック" charset="0"/>
              </a:rPr>
              <a:t>beneficiarios)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CL" sz="2000" dirty="0">
              <a:solidFill>
                <a:srgbClr val="346094"/>
              </a:solidFill>
              <a:latin typeface="Calibri" charset="0"/>
              <a:ea typeface="ＭＳ Ｐゴシック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CL" sz="2000" b="1" dirty="0">
              <a:solidFill>
                <a:srgbClr val="FF6900"/>
              </a:solidFill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34651"/>
              </p:ext>
            </p:extLst>
          </p:nvPr>
        </p:nvGraphicFramePr>
        <p:xfrm>
          <a:off x="1979712" y="1709820"/>
          <a:ext cx="4968552" cy="3888105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Empresas Afiliadas</a:t>
                      </a:r>
                      <a:endParaRPr lang="es-CL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Empresa Constructora Alzamora y Gárate y Cía. Ltda. - Copiapó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Metalurgica Puerto Caldera S.A. - Copiapó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Soc. Comercial San Ignacio Ltda.- Copiapó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Servicios Profesionales Atacama Ltda. - Copiapó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305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773238"/>
            <a:ext cx="3759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0" y="692150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4925" y="-9525"/>
            <a:ext cx="8043863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ES" sz="3000">
                <a:solidFill>
                  <a:schemeClr val="tx2"/>
                </a:solidFill>
                <a:latin typeface="Calibri" pitchFamily="34" charset="0"/>
              </a:rPr>
              <a:t>Corporación</a:t>
            </a:r>
            <a:r>
              <a:rPr lang="es-ES" altLang="es-ES" sz="35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altLang="es-ES" sz="3000">
                <a:solidFill>
                  <a:schemeClr val="tx2"/>
                </a:solidFill>
                <a:latin typeface="Calibri" pitchFamily="34" charset="0"/>
              </a:rPr>
              <a:t>Cultural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9175" y="115888"/>
            <a:ext cx="16668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34925" y="328613"/>
            <a:ext cx="8713788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endParaRPr lang="es-ES" altLang="es-ES" sz="220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228600" algn="l"/>
              </a:tabLst>
            </a:pPr>
            <a:endParaRPr lang="es-ES" altLang="es-ES" sz="220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¿Quiénes Somos?</a:t>
            </a:r>
          </a:p>
          <a:p>
            <a:pPr>
              <a:tabLst>
                <a:tab pos="228600" algn="l"/>
              </a:tabLst>
            </a:pPr>
            <a:endParaRPr lang="es-ES" altLang="es-ES" sz="220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es-ES" altLang="es-ES" sz="1700">
                <a:solidFill>
                  <a:schemeClr val="tx2"/>
                </a:solidFill>
                <a:latin typeface="Calibri" pitchFamily="34" charset="0"/>
              </a:rPr>
              <a:t>La Corporación Cultural es el puente entre las personas, la cultura y el arte.</a:t>
            </a:r>
          </a:p>
          <a:p>
            <a:pPr algn="just">
              <a:tabLst>
                <a:tab pos="228600" algn="l"/>
              </a:tabLst>
            </a:pPr>
            <a:endParaRPr lang="es-ES" altLang="es-ES" sz="100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es-ES" altLang="es-ES" sz="1700">
                <a:solidFill>
                  <a:schemeClr val="tx2"/>
                </a:solidFill>
                <a:latin typeface="Calibri" pitchFamily="34" charset="0"/>
              </a:rPr>
              <a:t>Nuestro Objetivo es contribuir al bienestar, desarrollo y felicidad de las personas a través de la promoción de la cultura y las artes, enriqueciendo la calidad de vida de los trabajadores y sus familias.</a:t>
            </a:r>
          </a:p>
        </p:txBody>
      </p:sp>
      <p:pic>
        <p:nvPicPr>
          <p:cNvPr id="32775" name="Picture 10" descr="C:\Users\rdeves\Desktop\gps zona austral 2014\6 planificación gps\proy. sociales 2015\lanzamiento\coyhaique\fotos\PÚBLICO 1 NAVIDAD MÁG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373600" y="-13030200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213100"/>
            <a:ext cx="352901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61913" y="3201988"/>
            <a:ext cx="4176712" cy="1354137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s-ES" altLang="es-ES">
                <a:solidFill>
                  <a:schemeClr val="tx2"/>
                </a:solidFill>
                <a:latin typeface="Calibri" pitchFamily="34" charset="0"/>
              </a:rPr>
              <a:t>Contacto Programas</a:t>
            </a:r>
          </a:p>
          <a:p>
            <a:pPr>
              <a:tabLst>
                <a:tab pos="228600" algn="l"/>
              </a:tabLst>
            </a:pPr>
            <a:r>
              <a:rPr lang="es-ES" altLang="es-ES" sz="1500" b="1">
                <a:solidFill>
                  <a:schemeClr val="tx2"/>
                </a:solidFill>
                <a:latin typeface="Calibri" pitchFamily="34" charset="0"/>
              </a:rPr>
              <a:t>Carlos Rodríguez</a:t>
            </a:r>
          </a:p>
          <a:p>
            <a:pPr>
              <a:tabLst>
                <a:tab pos="228600" algn="l"/>
              </a:tabLst>
            </a:pPr>
            <a:r>
              <a:rPr lang="es-ES" altLang="es-ES" sz="1500">
                <a:solidFill>
                  <a:schemeClr val="tx2"/>
                </a:solidFill>
                <a:latin typeface="Calibri" pitchFamily="34" charset="0"/>
              </a:rPr>
              <a:t>carlos.rodriguez@corporacioncultural.cl      Teléfono: 02- 2339 8311</a:t>
            </a:r>
          </a:p>
          <a:p>
            <a:pPr>
              <a:tabLst>
                <a:tab pos="228600" algn="l"/>
              </a:tabLst>
            </a:pPr>
            <a:endParaRPr lang="es-ES" altLang="es-ES" sz="15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-23813" y="836613"/>
            <a:ext cx="6108701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53988"/>
            <a:ext cx="8043863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</a:rPr>
              <a:t>Corporación Cultural</a:t>
            </a:r>
          </a:p>
          <a:p>
            <a:pPr>
              <a:tabLst>
                <a:tab pos="228600" algn="l"/>
              </a:tabLst>
              <a:defRPr/>
            </a:pPr>
            <a:endParaRPr lang="es-ES" sz="35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228600" algn="l"/>
              </a:tabLst>
              <a:defRPr/>
            </a:pPr>
            <a:endParaRPr lang="es-ES" sz="3600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15888"/>
            <a:ext cx="16668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388" y="1125538"/>
            <a:ext cx="887730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Char char="-"/>
              <a:tabLst>
                <a:tab pos="228600" algn="l"/>
              </a:tabLst>
              <a:defRPr/>
            </a:pPr>
            <a:r>
              <a:rPr lang="es-ES" sz="2200" dirty="0">
                <a:solidFill>
                  <a:schemeClr val="tx2"/>
                </a:solidFill>
                <a:latin typeface="Calibri" pitchFamily="34" charset="0"/>
              </a:rPr>
              <a:t>Música Maestro 	</a:t>
            </a:r>
            <a:r>
              <a:rPr lang="es-ES" sz="22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</a:rPr>
              <a:t>20 de agosto)</a:t>
            </a:r>
            <a:endParaRPr lang="es-ES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es-ES" sz="1700" dirty="0">
                <a:solidFill>
                  <a:schemeClr val="tx2"/>
                </a:solidFill>
                <a:latin typeface="Calibri" pitchFamily="34" charset="0"/>
              </a:rPr>
              <a:t>Espectáculo animado por </a:t>
            </a:r>
            <a:r>
              <a:rPr lang="es-ES" sz="1700" b="1" dirty="0">
                <a:solidFill>
                  <a:schemeClr val="tx2"/>
                </a:solidFill>
                <a:latin typeface="Calibri" pitchFamily="34" charset="0"/>
              </a:rPr>
              <a:t>Daniel «huevo» Fuenzalida</a:t>
            </a:r>
            <a:r>
              <a:rPr lang="es-ES" sz="1700" dirty="0">
                <a:solidFill>
                  <a:schemeClr val="tx2"/>
                </a:solidFill>
                <a:latin typeface="Calibri" pitchFamily="34" charset="0"/>
              </a:rPr>
              <a:t> con la participación musical  de </a:t>
            </a:r>
            <a:r>
              <a:rPr lang="es-ES" sz="1700" b="1" dirty="0">
                <a:solidFill>
                  <a:schemeClr val="tx2"/>
                </a:solidFill>
                <a:latin typeface="Calibri" pitchFamily="34" charset="0"/>
              </a:rPr>
              <a:t>«Joe Vasconcellos» </a:t>
            </a:r>
            <a:r>
              <a:rPr lang="es-ES" sz="1700" dirty="0">
                <a:solidFill>
                  <a:schemeClr val="tx2"/>
                </a:solidFill>
                <a:latin typeface="Calibri" pitchFamily="34" charset="0"/>
              </a:rPr>
              <a:t>y la entretención de </a:t>
            </a:r>
            <a:r>
              <a:rPr lang="es-ES" sz="1700" b="1" dirty="0">
                <a:solidFill>
                  <a:schemeClr val="tx2"/>
                </a:solidFill>
                <a:latin typeface="Calibri" pitchFamily="34" charset="0"/>
              </a:rPr>
              <a:t>«Los Locos del Humor»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188" y="4632325"/>
            <a:ext cx="367347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Char char="-"/>
              <a:tabLst>
                <a:tab pos="228600" algn="l"/>
              </a:tabLst>
              <a:defRPr/>
            </a:pPr>
            <a:r>
              <a:rPr lang="es-ES" sz="2200" dirty="0">
                <a:solidFill>
                  <a:schemeClr val="tx2"/>
                </a:solidFill>
                <a:latin typeface="Calibri" pitchFamily="34" charset="0"/>
              </a:rPr>
              <a:t>Velada para Dos  </a:t>
            </a:r>
          </a:p>
          <a:p>
            <a:pPr>
              <a:tabLst>
                <a:tab pos="228600" algn="l"/>
              </a:tabLst>
              <a:defRPr/>
            </a:pPr>
            <a:r>
              <a:rPr lang="es-ES" sz="22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s-ES" sz="2000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</a:rPr>
              <a:t>25 de junio)</a:t>
            </a:r>
            <a:endParaRPr lang="es-ES" sz="2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es-ES" sz="1700" dirty="0">
                <a:solidFill>
                  <a:schemeClr val="tx2"/>
                </a:solidFill>
                <a:latin typeface="Calibri" pitchFamily="34" charset="0"/>
              </a:rPr>
              <a:t>Jornada para adultos, enfocada en el trabajador y su pareja, con la intervención de </a:t>
            </a:r>
            <a:r>
              <a:rPr lang="es-ES" sz="1700" b="1" dirty="0">
                <a:solidFill>
                  <a:schemeClr val="tx2"/>
                </a:solidFill>
                <a:latin typeface="Calibri" pitchFamily="34" charset="0"/>
              </a:rPr>
              <a:t>Héctor «tito» Noguera</a:t>
            </a:r>
            <a:endParaRPr lang="es-ES" sz="22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  <a:defRPr/>
            </a:pPr>
            <a:endParaRPr lang="es-ES" sz="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38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185988"/>
            <a:ext cx="3749675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7738"/>
            <a:ext cx="2881312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79938"/>
            <a:ext cx="259238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Flecha derecha"/>
          <p:cNvSpPr/>
          <p:nvPr/>
        </p:nvSpPr>
        <p:spPr>
          <a:xfrm>
            <a:off x="5678488" y="11113"/>
            <a:ext cx="1862137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Abierto</a:t>
            </a:r>
          </a:p>
        </p:txBody>
      </p:sp>
    </p:spTree>
    <p:extLst>
      <p:ext uri="{BB962C8B-B14F-4D97-AF65-F5344CB8AC3E}">
        <p14:creationId xmlns:p14="http://schemas.microsoft.com/office/powerpoint/2010/main" val="208228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34819" name="14 Imagen" descr="LOGO CORDE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825" y="1844675"/>
            <a:ext cx="3816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ángulo 1"/>
          <p:cNvSpPr>
            <a:spLocks noChangeArrowheads="1"/>
          </p:cNvSpPr>
          <p:nvPr/>
        </p:nvSpPr>
        <p:spPr bwMode="auto">
          <a:xfrm>
            <a:off x="611188" y="404813"/>
            <a:ext cx="788511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b="1" dirty="0">
                <a:solidFill>
                  <a:schemeClr val="tx2"/>
                </a:solidFill>
                <a:latin typeface="Arial" charset="0"/>
              </a:rPr>
              <a:t>                                       Proyecto Social	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		: Fútbol Maestro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b="1" dirty="0">
                <a:solidFill>
                  <a:schemeClr val="tx2"/>
                </a:solidFill>
                <a:latin typeface="Arial" charset="0"/>
              </a:rPr>
              <a:t>Fecha de Ejecución </a:t>
            </a:r>
            <a:r>
              <a:rPr lang="es-CL" altLang="es-CL" sz="1400" b="1" dirty="0" err="1">
                <a:solidFill>
                  <a:schemeClr val="tx2"/>
                </a:solidFill>
                <a:latin typeface="Arial" charset="0"/>
              </a:rPr>
              <a:t>CChC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s-CL" altLang="es-CL" sz="1400" dirty="0" smtClean="0">
                <a:solidFill>
                  <a:schemeClr val="tx2"/>
                </a:solidFill>
                <a:latin typeface="Arial" charset="0"/>
              </a:rPr>
              <a:t>Copiapó 26 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es-CL" altLang="es-CL" sz="1400" dirty="0" smtClean="0">
                <a:solidFill>
                  <a:schemeClr val="tx2"/>
                </a:solidFill>
                <a:latin typeface="Arial" charset="0"/>
              </a:rPr>
              <a:t>mayo 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(lanzamiento) </a:t>
            </a:r>
            <a:r>
              <a:rPr lang="es-CL" altLang="es-CL" sz="1400" dirty="0" smtClean="0">
                <a:solidFill>
                  <a:schemeClr val="tx2"/>
                </a:solidFill>
                <a:latin typeface="Arial" charset="0"/>
              </a:rPr>
              <a:t>28 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de junio (comienzo de torneo)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s-CL" sz="1400" b="1" dirty="0">
                <a:solidFill>
                  <a:schemeClr val="tx2"/>
                </a:solidFill>
                <a:latin typeface="Arial" charset="0"/>
              </a:rPr>
              <a:t>Requisitos		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	:</a:t>
            </a:r>
            <a:r>
              <a:rPr lang="es-ES" altLang="es-CL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ES" altLang="es-CL" sz="1400" dirty="0">
                <a:solidFill>
                  <a:schemeClr val="tx2"/>
                </a:solidFill>
                <a:latin typeface="Arial" charset="0"/>
              </a:rPr>
              <a:t>Podrán participar sólo trabajadores de Empresas Socias de la </a:t>
            </a:r>
            <a:r>
              <a:rPr lang="es-ES" altLang="es-CL" sz="1400" dirty="0" err="1">
                <a:solidFill>
                  <a:schemeClr val="tx2"/>
                </a:solidFill>
                <a:latin typeface="Arial" charset="0"/>
              </a:rPr>
              <a:t>CChC</a:t>
            </a:r>
            <a:r>
              <a:rPr lang="es-ES" altLang="es-CL" sz="1400" dirty="0">
                <a:solidFill>
                  <a:schemeClr val="tx2"/>
                </a:solidFill>
                <a:latin typeface="Arial" charset="0"/>
              </a:rPr>
              <a:t> con contrato vigente con 5 meses de antigüedad al momento de su inscripción. </a:t>
            </a: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b="1" dirty="0">
                <a:solidFill>
                  <a:schemeClr val="tx2"/>
                </a:solidFill>
                <a:latin typeface="Arial" charset="0"/>
              </a:rPr>
              <a:t>Costo Beneficiario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		: Inscripción gratis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b="1" dirty="0">
                <a:solidFill>
                  <a:schemeClr val="tx2"/>
                </a:solidFill>
                <a:latin typeface="Arial" charset="0"/>
              </a:rPr>
              <a:t>Costo Empresa	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		: Inscripción gratis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b="1" dirty="0">
                <a:solidFill>
                  <a:schemeClr val="tx2"/>
                </a:solidFill>
                <a:latin typeface="Arial" charset="0"/>
              </a:rPr>
              <a:t>Cupos Asignados	</a:t>
            </a:r>
            <a:r>
              <a:rPr lang="es-CL" altLang="es-CL" sz="1400" dirty="0">
                <a:solidFill>
                  <a:schemeClr val="tx2"/>
                </a:solidFill>
                <a:latin typeface="Arial" charset="0"/>
              </a:rPr>
              <a:t>		: Mínimo 10 hasta 16 equipos.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35843" name="Grupo 1"/>
          <p:cNvGrpSpPr>
            <a:grpSpLocks/>
          </p:cNvGrpSpPr>
          <p:nvPr/>
        </p:nvGrpSpPr>
        <p:grpSpPr bwMode="auto">
          <a:xfrm>
            <a:off x="-541338" y="4149725"/>
            <a:ext cx="10520363" cy="1895475"/>
            <a:chOff x="-540568" y="4149080"/>
            <a:chExt cx="10520192" cy="1895872"/>
          </a:xfrm>
        </p:grpSpPr>
        <p:pic>
          <p:nvPicPr>
            <p:cNvPr id="35845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4149080"/>
              <a:ext cx="2699792" cy="17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24" y="4149081"/>
              <a:ext cx="2664296" cy="177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Imagen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301" y="4149082"/>
              <a:ext cx="2323515" cy="177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Imagen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3" t="5128" r="-12943" b="-6392"/>
            <a:stretch>
              <a:fillRect/>
            </a:stretch>
          </p:blipFill>
          <p:spPr bwMode="auto">
            <a:xfrm>
              <a:off x="7135816" y="4149080"/>
              <a:ext cx="2843808" cy="189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Flecha derecha"/>
          <p:cNvSpPr/>
          <p:nvPr/>
        </p:nvSpPr>
        <p:spPr>
          <a:xfrm>
            <a:off x="214313" y="9525"/>
            <a:ext cx="1862137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Abierto</a:t>
            </a:r>
          </a:p>
        </p:txBody>
      </p:sp>
    </p:spTree>
    <p:extLst>
      <p:ext uri="{BB962C8B-B14F-4D97-AF65-F5344CB8AC3E}">
        <p14:creationId xmlns:p14="http://schemas.microsoft.com/office/powerpoint/2010/main" val="81371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0" y="981075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5888" y="1196975"/>
            <a:ext cx="568007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Char char="-"/>
              <a:tabLst>
                <a:tab pos="228600" algn="l"/>
              </a:tabLst>
              <a:defRPr/>
            </a:pPr>
            <a:r>
              <a:rPr lang="es-ES" sz="22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Sitio Web </a:t>
            </a:r>
            <a:r>
              <a:rPr lang="es-ES" sz="2200" dirty="0">
                <a:solidFill>
                  <a:schemeClr val="tx2"/>
                </a:solidFill>
                <a:latin typeface="Calibri" pitchFamily="34" charset="0"/>
                <a:cs typeface="Arial" charset="0"/>
                <a:hlinkClick r:id="rId3"/>
              </a:rPr>
              <a:t>www.futbolmaestro.cl</a:t>
            </a:r>
            <a:endParaRPr lang="es-ES" sz="22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285750" indent="-285750">
              <a:buFontTx/>
              <a:buChar char="-"/>
              <a:tabLst>
                <a:tab pos="228600" algn="l"/>
              </a:tabLst>
              <a:defRPr/>
            </a:pPr>
            <a:endParaRPr lang="es-ES" sz="17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6869" name="14 Imagen" descr="LOGO CORDE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4450"/>
            <a:ext cx="20161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179388" y="196850"/>
            <a:ext cx="7323137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CL" sz="3000">
                <a:solidFill>
                  <a:schemeClr val="tx2"/>
                </a:solidFill>
                <a:latin typeface="Calibri" pitchFamily="34" charset="0"/>
              </a:rPr>
              <a:t>Corporación de Deportes de la CChC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5"/>
          <a:srcRect/>
          <a:stretch/>
        </p:blipFill>
        <p:spPr>
          <a:xfrm>
            <a:off x="900113" y="1628775"/>
            <a:ext cx="6840537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28775"/>
            <a:ext cx="29511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71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es-ES" sz="2000" b="1" dirty="0" smtClean="0">
                <a:latin typeface="+mn-lt"/>
              </a:rPr>
              <a:t/>
            </a:r>
            <a:br>
              <a:rPr lang="es-ES" sz="2000" b="1" dirty="0" smtClean="0">
                <a:latin typeface="+mn-lt"/>
              </a:rPr>
            </a:br>
            <a:endParaRPr lang="es-ES" sz="2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Entregar a los trabajadores activos o cesantes de la construcción y sus familias capacitación técnica de oficios básicos, tales como carpintería, albañilería, gasfitería, electricidad, interpretación de planos, instalación de cerámica. Lo anterior, con el fin de mejorar su desarrollo laboral y económico. Además, otro objetivo de los cursos es mejorar las habilidades sociales de los beneficiarios para acceder a mejores empleos y desarrollo profesional.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Requisitos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Ser trabajador en empresas que sean socias de la Cámara Chilena de la Construcción (se consideran subcontratistas que prestan servicios regulares a empresas socias)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Ser señora o pareja de trabajador o hijo de trabajador, mayor de 18 años, activo o cesante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Cursos en general exige enseñanza básica completa. Para interpretación de planos el trabajador debe contar con 2° medio aprobado.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Estructura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48 horas,  en régimen vespertino: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3 horas charla motivacional y reunión de convocatoria 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39 horas de oficio seleccionado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3 horas modulo prevención de riesgos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3 horas taller de empleabilidad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339975" y="241300"/>
            <a:ext cx="5572125" cy="439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CURSOS DE OFICIO BÁSICO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23850" y="7938"/>
            <a:ext cx="1862138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Abierto</a:t>
            </a:r>
          </a:p>
        </p:txBody>
      </p:sp>
    </p:spTree>
    <p:extLst>
      <p:ext uri="{BB962C8B-B14F-4D97-AF65-F5344CB8AC3E}">
        <p14:creationId xmlns:p14="http://schemas.microsoft.com/office/powerpoint/2010/main" val="40360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4925" y="1484313"/>
            <a:ext cx="45370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0025" y="260350"/>
            <a:ext cx="4516438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CL" sz="3000">
                <a:solidFill>
                  <a:schemeClr val="tx2"/>
                </a:solidFill>
                <a:latin typeface="Calibri" pitchFamily="34" charset="0"/>
              </a:rPr>
              <a:t>Nuevo Reglamento Acceso a Proyectos Sociales 2016 </a:t>
            </a:r>
            <a:endParaRPr lang="es-ES" altLang="es-CL" sz="25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95288" y="2089150"/>
            <a:ext cx="4545012" cy="7080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ES" sz="2000" b="1">
                <a:solidFill>
                  <a:schemeClr val="tx2"/>
                </a:solidFill>
                <a:latin typeface="Calibri" pitchFamily="34" charset="0"/>
              </a:rPr>
              <a:t>Proyectos Abiertos </a:t>
            </a:r>
            <a:r>
              <a:rPr lang="es-ES" altLang="es-ES" sz="2000">
                <a:solidFill>
                  <a:schemeClr val="tx2"/>
                </a:solidFill>
                <a:latin typeface="Calibri" pitchFamily="34" charset="0"/>
              </a:rPr>
              <a:t>a Todas las Empresas Socias sin distinción de Giro</a:t>
            </a: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387350" y="3490913"/>
            <a:ext cx="4545013" cy="10160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ES" sz="2000" b="1">
                <a:solidFill>
                  <a:schemeClr val="tx2"/>
                </a:solidFill>
                <a:latin typeface="Calibri" pitchFamily="34" charset="0"/>
              </a:rPr>
              <a:t>Proyectos Focalizados </a:t>
            </a:r>
            <a:r>
              <a:rPr lang="es-ES" altLang="es-ES" sz="2000">
                <a:solidFill>
                  <a:schemeClr val="tx2"/>
                </a:solidFill>
                <a:latin typeface="Calibri" pitchFamily="34" charset="0"/>
              </a:rPr>
              <a:t>a las Empresas Socias cuyo Giro principal tiene relación directa con la Construcción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36513"/>
            <a:ext cx="42418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es-ES" sz="1600" dirty="0" smtClean="0">
              <a:solidFill>
                <a:srgbClr val="204E8C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Esta actividad tiene como objetivo contribuir a mejorar la calidad de vida del trabajador de la construcción y de su grupo familiar a través de acciones preventivas en las obras o faenas. Los Operativos de apoyo EMP es una iniciativa que busca coordinar la realización de exámenes preventivos en la faena, ejecutando complementariamente charlas preventivas en el área de la Salud.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1600" dirty="0" smtClean="0">
              <a:solidFill>
                <a:srgbClr val="204E8C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Requisitos: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Ser trabajador de la construcción en empresas constructoras y/o proveedoras del sector que sean socias de la Cámara Chilena de la Construcción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Trabajar en obra/faena fuera de la RM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Tener residencia en la misma comuna en que se ubique la obra y el consultorio.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339975" y="285750"/>
            <a:ext cx="6553200" cy="428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OPERATIVOS APOYO E.M.P (en faenas)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23850" y="7938"/>
            <a:ext cx="1862138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</p:spTree>
    <p:extLst>
      <p:ext uri="{BB962C8B-B14F-4D97-AF65-F5344CB8AC3E}">
        <p14:creationId xmlns:p14="http://schemas.microsoft.com/office/powerpoint/2010/main" val="2207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915988"/>
            <a:ext cx="8229600" cy="52181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es-ES" sz="1600" dirty="0" smtClean="0">
              <a:solidFill>
                <a:srgbClr val="204E8C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Esta actividad tiene como objetivo contribuir a mejorar la calidad de vida del trabajador de la construcción y de su grupo familiar a través de acciones preventivas en las obras o faenas en los ámbitos de Salud, Orientación legal y Educación en Alimentación Saludable.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Requisitos:</a:t>
            </a:r>
          </a:p>
          <a:p>
            <a:pPr algn="just">
              <a:defRPr/>
            </a:pPr>
            <a:r>
              <a:rPr lang="es-ES" sz="1600" dirty="0" smtClean="0">
                <a:solidFill>
                  <a:srgbClr val="204E8C"/>
                </a:solidFill>
              </a:rPr>
              <a:t>Ser trabajador de la construcción en empresas constructoras y/o proveedoras del sector que sean socias de la Cámara Chilena de la Construcción.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Estructura</a:t>
            </a:r>
            <a:r>
              <a:rPr lang="es-ES" sz="1600" dirty="0" smtClean="0">
                <a:solidFill>
                  <a:srgbClr val="204E8C"/>
                </a:solidFill>
              </a:rPr>
              <a:t>:</a:t>
            </a:r>
          </a:p>
          <a:p>
            <a:pPr algn="just"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Charla de salud: </a:t>
            </a:r>
            <a:r>
              <a:rPr lang="es-ES" sz="1600" dirty="0" smtClean="0">
                <a:solidFill>
                  <a:srgbClr val="204E8C"/>
                </a:solidFill>
              </a:rPr>
              <a:t>se ofrecerán dos alternativas de temas de salud; charlas en los temas de Vida Saludable y Prevención de Cáncer de Próstata.</a:t>
            </a:r>
          </a:p>
          <a:p>
            <a:pPr algn="just"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Atención preventiva en salud: </a:t>
            </a:r>
            <a:r>
              <a:rPr lang="es-ES" sz="1600" dirty="0" smtClean="0">
                <a:solidFill>
                  <a:srgbClr val="204E8C"/>
                </a:solidFill>
              </a:rPr>
              <a:t>atención médica en la obra o faena y toma de glicemia</a:t>
            </a:r>
          </a:p>
          <a:p>
            <a:pPr algn="just"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Asesorías y orientaciones individuales: </a:t>
            </a:r>
            <a:r>
              <a:rPr lang="es-ES" sz="1600" dirty="0" smtClean="0">
                <a:solidFill>
                  <a:srgbClr val="204E8C"/>
                </a:solidFill>
              </a:rPr>
              <a:t>Abogado – Legal, Asistente Social – Vivienda, Ejecutivo Caja Los Andes o Ejecutivo AFP </a:t>
            </a:r>
            <a:r>
              <a:rPr lang="es-ES" sz="1600" dirty="0" err="1" smtClean="0">
                <a:solidFill>
                  <a:srgbClr val="204E8C"/>
                </a:solidFill>
              </a:rPr>
              <a:t>Habitat</a:t>
            </a:r>
            <a:r>
              <a:rPr lang="es-ES" sz="1600" dirty="0" smtClean="0">
                <a:solidFill>
                  <a:srgbClr val="204E8C"/>
                </a:solidFill>
              </a:rPr>
              <a:t> – Previsión.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1600" dirty="0" smtClean="0">
              <a:solidFill>
                <a:srgbClr val="204E8C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ES" sz="1600" b="1" dirty="0" smtClean="0">
                <a:solidFill>
                  <a:srgbClr val="204E8C"/>
                </a:solidFill>
              </a:rPr>
              <a:t>Valor a pagar Empresa participante Operativo Social : $50.000</a:t>
            </a:r>
            <a:r>
              <a:rPr lang="es-ES" sz="1600" dirty="0" smtClean="0">
                <a:solidFill>
                  <a:srgbClr val="204E8C"/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1600" dirty="0" smtClean="0">
              <a:solidFill>
                <a:srgbClr val="204E8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08175" y="468313"/>
            <a:ext cx="6778625" cy="439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/>
            </a:r>
            <a:br>
              <a:rPr lang="es-ES" sz="2000" b="1" dirty="0" smtClean="0">
                <a:solidFill>
                  <a:schemeClr val="tx1"/>
                </a:solidFill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OPERATIVOS ATENCIÓN SOCIAL EN FAENA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8575" y="188913"/>
            <a:ext cx="1860550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</p:spTree>
    <p:extLst>
      <p:ext uri="{BB962C8B-B14F-4D97-AF65-F5344CB8AC3E}">
        <p14:creationId xmlns:p14="http://schemas.microsoft.com/office/powerpoint/2010/main" val="920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13" y="214313"/>
            <a:ext cx="8643937" cy="7478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buFontTx/>
              <a:buAutoNum type="arabicPeriod"/>
              <a:defRPr/>
            </a:pPr>
            <a:endParaRPr lang="es-ES" sz="1600" b="1" dirty="0">
              <a:latin typeface="+mn-lt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s-ES" sz="1600" b="1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buFontTx/>
              <a:buAutoNum type="arabicPeriod"/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r>
              <a:rPr lang="es-ES" sz="1600" dirty="0">
                <a:latin typeface="+mn-lt"/>
                <a:cs typeface="Times New Roman" pitchFamily="18" charset="0"/>
              </a:rPr>
              <a:t>       </a:t>
            </a: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Apoyar a los trabajadores de empresas socias a </a:t>
            </a:r>
            <a:r>
              <a:rPr lang="es-ES" sz="1600" dirty="0" err="1">
                <a:solidFill>
                  <a:srgbClr val="204E8C"/>
                </a:solidFill>
                <a:latin typeface="+mn-lt"/>
                <a:cs typeface="Times New Roman" pitchFamily="18" charset="0"/>
              </a:rPr>
              <a:t>C.Ch.C</a:t>
            </a: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.,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      en el proceso de adquisición de la casa propia, a través de 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      una asesoría experta, que entregará toda la información 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      necesaria para culminar con éxito dicho proceso.</a:t>
            </a:r>
          </a:p>
          <a:p>
            <a:pPr marL="342900" indent="-342900" algn="just" eaLnBrk="0" hangingPunct="0">
              <a:defRPr/>
            </a:pPr>
            <a:endParaRPr lang="es-ES" sz="1600" dirty="0">
              <a:solidFill>
                <a:srgbClr val="204E8C"/>
              </a:solidFill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b="1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r>
              <a:rPr lang="es-ES" sz="1600" dirty="0">
                <a:latin typeface="+mn-lt"/>
                <a:cs typeface="Times New Roman" pitchFamily="18" charset="0"/>
              </a:rPr>
              <a:t>       </a:t>
            </a: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r>
              <a:rPr lang="es-ES" sz="1600" dirty="0">
                <a:latin typeface="+mn-lt"/>
                <a:cs typeface="Times New Roman" pitchFamily="18" charset="0"/>
              </a:rPr>
              <a:t> </a:t>
            </a: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Facilitar el acceso a una solución habitacional temporal, a través 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del subsidio de arriendo, a familia que estén viviendo situaciones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de extrema carencia habitacional, donde exista allegamiento, vivienda 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precaria, entre otras. Por otro lado, favorecer el compromiso del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trabajador con el proceso de la compra de la casa propia, logrando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que comience a realizar un ahorro sistemático y mejore sus conocimientos</a:t>
            </a:r>
          </a:p>
          <a:p>
            <a:pPr marL="342900" indent="-342900" algn="just" eaLnBrk="0" hangingPunct="0">
              <a:defRPr/>
            </a:pPr>
            <a:r>
              <a:rPr lang="es-ES" sz="1600" dirty="0">
                <a:solidFill>
                  <a:srgbClr val="204E8C"/>
                </a:solidFill>
                <a:latin typeface="+mn-lt"/>
                <a:cs typeface="Times New Roman" pitchFamily="18" charset="0"/>
              </a:rPr>
              <a:t> para desempeñar mejor su oficio.</a:t>
            </a: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es-ES" sz="1600" dirty="0">
              <a:latin typeface="+mn-lt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286000" y="393700"/>
            <a:ext cx="4500563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cs typeface="Times New Roman" pitchFamily="18" charset="0"/>
              </a:rPr>
              <a:t> A PASOS DE TÚ CASA PROPIA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411413" y="3155950"/>
            <a:ext cx="4500562" cy="285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cs typeface="Times New Roman" pitchFamily="18" charset="0"/>
              </a:rPr>
              <a:t> APORTE AL ARRIENDO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659563" y="3573463"/>
            <a:ext cx="228282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  <p:pic>
        <p:nvPicPr>
          <p:cNvPr id="20486" name="Imagen 1" descr="http://rediseno.vanguardia.com.mx/images/2013/03/26/subsidio-casass.jpg"/>
          <p:cNvPicPr>
            <a:picLocks noChangeArrowheads="1"/>
          </p:cNvPicPr>
          <p:nvPr/>
        </p:nvPicPr>
        <p:blipFill>
          <a:blip/>
          <a:srcRect t="-346" r="-72" b="-529"/>
          <a:stretch>
            <a:fillRect/>
          </a:stretch>
        </p:blipFill>
        <p:spPr bwMode="auto">
          <a:xfrm>
            <a:off x="5889625" y="793750"/>
            <a:ext cx="27860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214313" y="69850"/>
            <a:ext cx="1862137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36550" y="2844800"/>
            <a:ext cx="1862138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</p:spTree>
    <p:extLst>
      <p:ext uri="{BB962C8B-B14F-4D97-AF65-F5344CB8AC3E}">
        <p14:creationId xmlns:p14="http://schemas.microsoft.com/office/powerpoint/2010/main" val="15971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n 2" descr="cid:image003.png@01CFE6E3.63338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901132" cy="34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1357313"/>
            <a:ext cx="83185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CL" sz="2400" u="sng" kern="0" dirty="0">
                <a:solidFill>
                  <a:srgbClr val="FF0000"/>
                </a:solidFill>
                <a:latin typeface="Calibri" pitchFamily="34" charset="0"/>
              </a:rPr>
              <a:t>Contribuyentes de 1ra categoría</a:t>
            </a:r>
            <a:r>
              <a:rPr lang="es-CL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de la Ley sobre impuesto a la renta, </a:t>
            </a:r>
            <a:r>
              <a:rPr lang="es-CL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pueden hacer </a:t>
            </a:r>
            <a:r>
              <a:rPr lang="es-CL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uso de la Franquicia Tributaria para capacitación con un tope máximo de 1% </a:t>
            </a:r>
            <a:r>
              <a:rPr lang="es-CL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Planilla Anual de Remuneraciones Imponibles (PARI)</a:t>
            </a:r>
            <a:r>
              <a:rPr lang="es-CL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L" sz="1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L" sz="100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CL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Consideraciones</a:t>
            </a:r>
            <a:r>
              <a:rPr lang="es-CL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  <a:defRPr/>
            </a:pPr>
            <a:r>
              <a:rPr lang="es-CL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Excepciones</a:t>
            </a:r>
            <a:r>
              <a:rPr lang="es-CL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no tienen derecho (Letra c y d Art. 20 SII). </a:t>
            </a:r>
            <a:endParaRPr lang="es-CL" sz="2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  <a:defRPr/>
            </a:pPr>
            <a:endParaRPr lang="es-CL" sz="2400" kern="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CL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b) Empresas </a:t>
            </a:r>
            <a:r>
              <a:rPr lang="es-CL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que no paguen las cotizaciones previsionales.</a:t>
            </a:r>
            <a:endParaRPr lang="es-CL" sz="240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CL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s-CL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</a:t>
            </a:r>
            <a:r>
              <a:rPr lang="es-E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Art </a:t>
            </a:r>
            <a:r>
              <a:rPr lang="es-E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36 y 42 Ley 19.518 </a:t>
            </a:r>
            <a:endParaRPr lang="es-CL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26728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¿Quienes tienen el beneficio?</a:t>
            </a:r>
            <a:endParaRPr lang="es-CL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26494" y="277812"/>
            <a:ext cx="329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¿Qué es un OTIC?</a:t>
            </a:r>
            <a:endParaRPr lang="es-CL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381125"/>
            <a:ext cx="79168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None/>
              <a:defRPr/>
            </a:pPr>
            <a:endParaRPr lang="es-ES" sz="2000" kern="0" dirty="0">
              <a:solidFill>
                <a:srgbClr val="595959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None/>
              <a:defRPr/>
            </a:pP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Su objetivo es otorgar </a:t>
            </a:r>
            <a:r>
              <a:rPr lang="es-ES" sz="2000" u="sng" kern="0" dirty="0">
                <a:solidFill>
                  <a:srgbClr val="FF0000"/>
                </a:solidFill>
                <a:latin typeface="Calibri" pitchFamily="34" charset="0"/>
              </a:rPr>
              <a:t>apoyo técnico </a:t>
            </a: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a las empresas, a través de Promoción, Organización y Supervisión de programas de capacitación y de </a:t>
            </a:r>
            <a:r>
              <a:rPr lang="es-ES" sz="2000" u="sng" kern="0" dirty="0">
                <a:solidFill>
                  <a:srgbClr val="FF0000"/>
                </a:solidFill>
                <a:latin typeface="Calibri" pitchFamily="34" charset="0"/>
              </a:rPr>
              <a:t>asistencia técnica </a:t>
            </a: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para el desarrollo de RRHH.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endParaRPr lang="es-ES" sz="2000" kern="0" dirty="0">
              <a:solidFill>
                <a:srgbClr val="595959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  </a:t>
            </a:r>
            <a:r>
              <a:rPr lang="es-ES" sz="2000" u="sng" kern="0" dirty="0">
                <a:solidFill>
                  <a:srgbClr val="FF0000"/>
                </a:solidFill>
                <a:latin typeface="Calibri" pitchFamily="34" charset="0"/>
              </a:rPr>
              <a:t>Intermediario entre la Empresa – SENCE</a:t>
            </a: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s-ES" sz="2000" kern="0" dirty="0" smtClean="0">
                <a:solidFill>
                  <a:srgbClr val="595959"/>
                </a:solidFill>
                <a:latin typeface="Calibri" pitchFamily="34" charset="0"/>
              </a:rPr>
              <a:t>Entregan </a:t>
            </a: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una </a:t>
            </a:r>
            <a:r>
              <a:rPr lang="es-ES" sz="2000" u="sng" kern="0" dirty="0">
                <a:solidFill>
                  <a:srgbClr val="FF0000"/>
                </a:solidFill>
                <a:latin typeface="Calibri" pitchFamily="34" charset="0"/>
              </a:rPr>
              <a:t>asesoría integral en capacitación </a:t>
            </a: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y en todo lo referente al funcionamiento del Sistema Nacional de Capacitación.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s-ES" sz="2000" u="sng" kern="0" dirty="0">
                <a:solidFill>
                  <a:srgbClr val="FF0000"/>
                </a:solidFill>
                <a:latin typeface="Calibri" pitchFamily="34" charset="0"/>
              </a:rPr>
              <a:t>  Certifican los aportes </a:t>
            </a:r>
            <a:r>
              <a:rPr lang="es-ES" sz="2000" kern="0" dirty="0">
                <a:solidFill>
                  <a:srgbClr val="595959"/>
                </a:solidFill>
                <a:latin typeface="Calibri" pitchFamily="34" charset="0"/>
              </a:rPr>
              <a:t>realizados por las empresas para su recuperación o rebaja de impuestos, n</a:t>
            </a:r>
            <a:r>
              <a:rPr lang="es-ES_tradnl" sz="2000" kern="0" dirty="0">
                <a:solidFill>
                  <a:srgbClr val="595959"/>
                </a:solidFill>
                <a:latin typeface="Calibri" pitchFamily="34" charset="0"/>
              </a:rPr>
              <a:t>o </a:t>
            </a:r>
            <a:r>
              <a:rPr lang="es-ES_tradnl" sz="2000" kern="0" dirty="0" smtClean="0">
                <a:solidFill>
                  <a:srgbClr val="595959"/>
                </a:solidFill>
                <a:latin typeface="Calibri" pitchFamily="34" charset="0"/>
              </a:rPr>
              <a:t>sólo </a:t>
            </a:r>
            <a:r>
              <a:rPr lang="es-ES_tradnl" sz="2000" kern="0" dirty="0">
                <a:solidFill>
                  <a:srgbClr val="595959"/>
                </a:solidFill>
                <a:latin typeface="Calibri" pitchFamily="34" charset="0"/>
              </a:rPr>
              <a:t>se certifica el gasto en capacitación.</a:t>
            </a:r>
            <a:r>
              <a:rPr lang="es-ES_tradnl" sz="1200" kern="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s-ES" sz="1200" kern="0" dirty="0">
                <a:solidFill>
                  <a:srgbClr val="595959"/>
                </a:solidFill>
                <a:latin typeface="Calibri" pitchFamily="34" charset="0"/>
              </a:rPr>
              <a:t>(</a:t>
            </a:r>
            <a:r>
              <a:rPr lang="es-ES_tradnl" sz="1200" kern="0" dirty="0">
                <a:solidFill>
                  <a:srgbClr val="595959"/>
                </a:solidFill>
                <a:latin typeface="Calibri" pitchFamily="34" charset="0"/>
              </a:rPr>
              <a:t>Art 23 y 38 Ley 19.518),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s-ES_tradnl" sz="2000" kern="0" dirty="0">
                <a:solidFill>
                  <a:srgbClr val="595959"/>
                </a:solidFill>
                <a:latin typeface="Calibri" pitchFamily="34" charset="0"/>
              </a:rPr>
              <a:t>Ejemplo: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es-ES_tradnl" sz="1200" kern="0" dirty="0">
              <a:solidFill>
                <a:srgbClr val="595959"/>
              </a:solidFill>
              <a:latin typeface="Calibri" pitchFamily="34" charset="0"/>
            </a:endParaRPr>
          </a:p>
          <a:p>
            <a:pPr marL="800100" lvl="2"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s-ES_tradnl" sz="2000" kern="0" dirty="0">
                <a:solidFill>
                  <a:srgbClr val="595959"/>
                </a:solidFill>
                <a:latin typeface="Calibri" pitchFamily="34" charset="0"/>
              </a:rPr>
              <a:t>Aporta $ 100     </a:t>
            </a:r>
            <a:r>
              <a:rPr lang="es-ES_tradnl" sz="2000" kern="0" dirty="0" smtClean="0">
                <a:solidFill>
                  <a:srgbClr val="595959"/>
                </a:solidFill>
                <a:latin typeface="Calibri" pitchFamily="34" charset="0"/>
              </a:rPr>
              <a:t>Invierte $0    </a:t>
            </a:r>
            <a:r>
              <a:rPr lang="es-ES_tradnl" sz="2000" kern="0" dirty="0">
                <a:solidFill>
                  <a:srgbClr val="595959"/>
                </a:solidFill>
                <a:latin typeface="Calibri" pitchFamily="34" charset="0"/>
              </a:rPr>
              <a:t>y    recupera $ 100 de impuestos.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endParaRPr lang="es-CL" sz="2000" b="1" kern="0" dirty="0">
              <a:solidFill>
                <a:srgbClr val="595959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s-CL" sz="2000" b="1" kern="0" dirty="0">
                <a:solidFill>
                  <a:srgbClr val="595959"/>
                </a:solidFill>
                <a:latin typeface="Calibri" pitchFamily="34" charset="0"/>
              </a:rPr>
              <a:t>                                                                                                    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s-CL" sz="2000" b="1" kern="0" dirty="0">
                <a:solidFill>
                  <a:srgbClr val="595959"/>
                </a:solidFill>
                <a:latin typeface="Calibri" pitchFamily="34" charset="0"/>
              </a:rPr>
              <a:t>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3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404664"/>
            <a:ext cx="66484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¿A quien puedo capacitar?</a:t>
            </a:r>
            <a:endParaRPr lang="es-CL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es-CL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4213" y="1428750"/>
            <a:ext cx="7772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_tradnl" sz="2000" b="1" dirty="0">
                <a:solidFill>
                  <a:srgbClr val="595959"/>
                </a:solidFill>
                <a:latin typeface="Calibri" pitchFamily="34" charset="0"/>
              </a:rPr>
              <a:t>Existen </a:t>
            </a:r>
            <a:r>
              <a:rPr lang="es-ES_tradnl" sz="2000" u="sng" dirty="0">
                <a:solidFill>
                  <a:srgbClr val="FF0000"/>
                </a:solidFill>
                <a:latin typeface="Calibri" pitchFamily="34" charset="0"/>
              </a:rPr>
              <a:t>tres formalidades </a:t>
            </a:r>
            <a:r>
              <a:rPr lang="es-ES_tradnl" sz="2000" b="1" dirty="0">
                <a:solidFill>
                  <a:srgbClr val="595959"/>
                </a:solidFill>
                <a:latin typeface="Calibri" pitchFamily="34" charset="0"/>
              </a:rPr>
              <a:t>Contractuales entre la empresa y el participante</a:t>
            </a:r>
            <a:r>
              <a:rPr lang="es-ES_tradnl" sz="2000" u="sng" dirty="0">
                <a:solidFill>
                  <a:srgbClr val="FF0000"/>
                </a:solidFill>
                <a:latin typeface="Calibri" pitchFamily="34" charset="0"/>
              </a:rPr>
              <a:t>, Contrato; Pre Contrato y Post Contrato.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s-ES_tradnl" sz="2000" b="1" dirty="0">
              <a:solidFill>
                <a:srgbClr val="595959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2000" b="1" dirty="0">
                <a:solidFill>
                  <a:srgbClr val="595959"/>
                </a:solidFill>
                <a:latin typeface="Calibri" pitchFamily="34" charset="0"/>
              </a:rPr>
              <a:t>1.-Contrato:</a:t>
            </a:r>
            <a:r>
              <a:rPr lang="es-ES_tradnl" sz="2000" dirty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_tradnl" sz="2000" dirty="0">
                <a:solidFill>
                  <a:srgbClr val="595959"/>
                </a:solidFill>
                <a:latin typeface="Calibri" pitchFamily="34" charset="0"/>
              </a:rPr>
              <a:t>Contrato de Trabajo Vigente.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_tradnl" sz="2000" dirty="0">
                <a:solidFill>
                  <a:srgbClr val="595959"/>
                </a:solidFill>
                <a:latin typeface="Calibri" pitchFamily="34" charset="0"/>
              </a:rPr>
              <a:t>Franquicia del participante de acuerdo a su última renta imponible.(Renta del mes anterior al curso en UTM).</a:t>
            </a:r>
          </a:p>
        </p:txBody>
      </p:sp>
      <p:pic>
        <p:nvPicPr>
          <p:cNvPr id="23556" name="Picture 15" descr="http://t2.gstatic.com/images?q=tbn:Vgn26362suttvM:http://vicebienestar.univalle.edu.co/promocion%2520y%2520desarrollo/imagenes/fotos/labo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4" y="3933056"/>
            <a:ext cx="14319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5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6672"/>
            <a:ext cx="77765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TRAMOS DE FRANQUICIA POR PARTICIPANTE</a:t>
            </a:r>
          </a:p>
          <a:p>
            <a:pPr algn="ctr"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(Ley 19.518 Art. 37)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850" y="1525768"/>
            <a:ext cx="8432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Nivel renta			 % de Franquicia          Renta trabajador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Hasta 25 U.T.M.				100   	            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$1.129.500.-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Sobre 25 U.T.M. hasta 50 U.T.M.	                 50	         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$2.259.000.-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Sobre 50 U.T.M.			                 15	          Más de $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2.259.000.-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 Renta y valor UTM mes anterior 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$45.180.- (Marzo)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                                 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-</a:t>
            </a:r>
          </a:p>
        </p:txBody>
      </p:sp>
      <p:pic>
        <p:nvPicPr>
          <p:cNvPr id="24580" name="Picture 17" descr="http://cdn.clasipar.com/pictures/photos/000/609/187/vga_ejecutivo_dine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3727517"/>
            <a:ext cx="21875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87824" y="4149080"/>
            <a:ext cx="576882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Hora Participante: $4.000</a:t>
            </a:r>
            <a:r>
              <a:rPr lang="es-ES_tradn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./  $5.000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Nivel renta		                 % de Franquicia         </a:t>
            </a:r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</a:t>
            </a: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$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Hasta 25 U.T.M.		100   	           4.000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.-   5.000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Sobre 25 U.T.M. hasta 50 U.T.M.	  50	        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2.000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.-    2.500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Sobre 50 U.T.M.		  15	             600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.-     750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16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8" y="1124744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r>
              <a:rPr lang="es-ES_tradnl" sz="2000" u="sng" dirty="0">
                <a:solidFill>
                  <a:srgbClr val="FF0000"/>
                </a:solidFill>
                <a:latin typeface="Calibri" pitchFamily="34" charset="0"/>
              </a:rPr>
              <a:t>Pre-contrato (19.518, vigencia permanente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):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Antes de la vigencia de una relación laboral. No se establece la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obligación 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 contratación.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Menos del 10% de la dotación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10% o más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 pitchFamily="2" charset="2"/>
              </a:rPr>
              <a:t> 50% personas discapacitadas o vulnerables(*)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Duración no superior a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60 días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No más de una vez por año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Sin Viático ni Movilización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Cobertura participantes, 100% FT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Tx/>
              <a:buChar char="–"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Tx/>
              <a:buChar char="–"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algn="ctr" eaLnBrk="0" hangingPunct="0">
              <a:spcBef>
                <a:spcPct val="20000"/>
              </a:spcBef>
              <a:buClr>
                <a:srgbClr val="800000"/>
              </a:buClr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Art 33 Ley 19.518 Inciso 4º Art 20 y 21 Reglamento General de la Ley</a:t>
            </a: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7" y="1340768"/>
            <a:ext cx="78454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r>
              <a:rPr lang="es-ES_tradnl" sz="2000" u="sng" dirty="0" smtClean="0">
                <a:solidFill>
                  <a:srgbClr val="FF0000"/>
                </a:solidFill>
                <a:latin typeface="Calibri" pitchFamily="34" charset="0"/>
              </a:rPr>
              <a:t>Post-Contrato: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endParaRPr lang="es-ES_tradnl" sz="2000" u="sng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Dirigido a personas desvinculadas de la empresa.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Última remuneración total no supere los 25 UTM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Duración máxima de 5 meses.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Tx/>
              <a:buChar char="–"/>
              <a:defRPr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00000"/>
              </a:buClr>
              <a:buFontTx/>
              <a:buChar char="–"/>
              <a:defRPr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algn="ctr" eaLnBrk="0" hangingPunct="0">
              <a:spcBef>
                <a:spcPct val="20000"/>
              </a:spcBef>
              <a:buClr>
                <a:srgbClr val="800000"/>
              </a:buClr>
              <a:defRPr/>
            </a:pPr>
            <a:endParaRPr lang="es-E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 algn="ctr" eaLnBrk="0" hangingPunct="0">
              <a:spcBef>
                <a:spcPct val="20000"/>
              </a:spcBef>
              <a:buClr>
                <a:srgbClr val="800000"/>
              </a:buClr>
              <a:defRPr/>
            </a:pP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                                                                                  Art 33 Ley 19.518 Inciso 3º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0" y="981075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0025" y="-26988"/>
            <a:ext cx="8043863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</a:rPr>
              <a:t>Entidades CChC Social que Ejecutarán</a:t>
            </a:r>
          </a:p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</a:rPr>
              <a:t>Proyectos Sociales 2016</a:t>
            </a:r>
          </a:p>
          <a:p>
            <a:pPr>
              <a:tabLst>
                <a:tab pos="228600" algn="l"/>
              </a:tabLst>
              <a:defRPr/>
            </a:pPr>
            <a:endParaRPr lang="es-ES" sz="3600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15364" name="20 Imagen" descr="Logo Institucionales CChC_Fundacion Social.jpg"/>
          <p:cNvPicPr>
            <a:picLocks noChangeAspect="1"/>
          </p:cNvPicPr>
          <p:nvPr/>
        </p:nvPicPr>
        <p:blipFill>
          <a:blip r:embed="rId3"/>
          <a:srcRect l="15508" t="10500" r="12016"/>
          <a:stretch>
            <a:fillRect/>
          </a:stretch>
        </p:blipFill>
        <p:spPr bwMode="auto">
          <a:xfrm>
            <a:off x="323850" y="1795463"/>
            <a:ext cx="18351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21 Imagen" descr="Logo Institucionales CChC_OTIC.jpg"/>
          <p:cNvPicPr>
            <a:picLocks noChangeAspect="1"/>
          </p:cNvPicPr>
          <p:nvPr/>
        </p:nvPicPr>
        <p:blipFill>
          <a:blip r:embed="rId4"/>
          <a:srcRect l="15215" t="5113" r="12515" b="8493"/>
          <a:stretch>
            <a:fillRect/>
          </a:stretch>
        </p:blipFill>
        <p:spPr bwMode="auto">
          <a:xfrm>
            <a:off x="7488238" y="191611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22 Imagen" descr="Logo Institucionales CChC_CD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5650" y="3844925"/>
            <a:ext cx="16891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870325"/>
            <a:ext cx="18002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14 Imagen" descr="LOGO CORDE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3870325"/>
            <a:ext cx="18176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16 Imagen" descr="ETC Azu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2033588"/>
            <a:ext cx="16271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logo cart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2276475"/>
            <a:ext cx="25304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7" y="1340768"/>
            <a:ext cx="78454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800000"/>
              </a:buClr>
              <a:defRPr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CUENTA DE REPARTO</a:t>
            </a: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3502" y="1336975"/>
            <a:ext cx="710287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Los OTIC deberán mantener una cuenta denominada de reparto, donde se registrarán los aportes que voluntariamente la empresa destine a capacitación de trabajadores de otras empresas adheridas al OTIC.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CL" alt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 cuenta de reparto podrá favorecer la capacitación a trabajadores de empresas adheridas al OTIC que presten servicios en régimen de subcontratación o servicios transitorios.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CL" altLang="es-CL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Requisitos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L" altLang="es-CL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Empresa beneficiada debe ser aportante al OTIC.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L" altLang="es-CL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Trabajadores  inscritos  en  el  curso  deben  tener  una  renta  igual o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  menor a 15 UTM.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L" altLang="es-CL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Asistencia mínima 75%.</a:t>
            </a:r>
          </a:p>
        </p:txBody>
      </p:sp>
    </p:spTree>
    <p:extLst>
      <p:ext uri="{BB962C8B-B14F-4D97-AF65-F5344CB8AC3E}">
        <p14:creationId xmlns:p14="http://schemas.microsoft.com/office/powerpoint/2010/main" val="17671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7" y="1340768"/>
            <a:ext cx="78454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720840"/>
            <a:ext cx="76290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Cesantes, menor calificación y remuneración, jóvenes que buscan trabajo por primera vez, de escasos recursos</a:t>
            </a:r>
          </a:p>
          <a:p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Fondos: Mandatos + Excedentes Obligados + Becas no Adjudicadas.</a:t>
            </a:r>
          </a:p>
          <a:p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Bases Administrativas y Técnicas.</a:t>
            </a:r>
          </a:p>
          <a:p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Licitación y adjudicación.</a:t>
            </a:r>
          </a:p>
          <a:p>
            <a:endParaRPr lang="es-C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Ejecución</a:t>
            </a:r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supervisión y pago.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71600" y="476672"/>
            <a:ext cx="59046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BECAS LABORALES</a:t>
            </a:r>
          </a:p>
        </p:txBody>
      </p:sp>
    </p:spTree>
    <p:extLst>
      <p:ext uri="{BB962C8B-B14F-4D97-AF65-F5344CB8AC3E}">
        <p14:creationId xmlns:p14="http://schemas.microsoft.com/office/powerpoint/2010/main" val="12111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7" y="1340768"/>
            <a:ext cx="78454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47064" y="1572711"/>
            <a:ext cx="70567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Trabajadores de menor calificación y remuneración que se desempeñen en empresas que nos sean adheridas a los OTIC y Personas de escasos recursos que se encuentran cesantes o que buscan trabajo por primera vez, ambos pertenecientes al 1°, 2° y 3° quintil de la ficha de protección social.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Jóvenes (con focalización especial, determinada por Sence)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Grupo vulnerables definidos por el Director Nacional de Sence.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Discapacitados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Mujeres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Infractores de ley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s-ES" altLang="es-CL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Entre otros</a:t>
            </a:r>
            <a:endParaRPr lang="es-ES" alt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7338" y="332656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POBLACIÓN OBJETIVO</a:t>
            </a:r>
          </a:p>
        </p:txBody>
      </p:sp>
    </p:spTree>
    <p:extLst>
      <p:ext uri="{BB962C8B-B14F-4D97-AF65-F5344CB8AC3E}">
        <p14:creationId xmlns:p14="http://schemas.microsoft.com/office/powerpoint/2010/main" val="30155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7" y="1340768"/>
            <a:ext cx="78454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defRPr/>
            </a:pP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9637" y="1135326"/>
            <a:ext cx="70567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Dotación empresa 100 personas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Capacidad de Precontratos a realizar 9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Quiere realizar 20 (Debe acreditar al menos a 6 de ellos que pertenezcan a personas vulnerable o riesgo social)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Monto del curso relacionado a cantidad de hora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altLang="es-C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alt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altLang="es-C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1% empresa $60.000.000  (Coquimbo)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Estimado en capacitación trabajadores propios $30.000.000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Puede destinar $20.000.000 a Becas Laborales y realizar un proyecto social a familiares de niños de la Teletón. (pastelería, Peluquería entre otros).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alt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Fomenta RSE, se termina con ceremonia.</a:t>
            </a:r>
            <a:endParaRPr lang="es-ES" alt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altLang="es-CL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02412" y="332656"/>
            <a:ext cx="3674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Ejemplo Precontrato</a:t>
            </a:r>
            <a:endParaRPr lang="es-CL" alt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1043608" y="3019261"/>
            <a:ext cx="435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Ejemplo Becas Laborales</a:t>
            </a:r>
            <a:endParaRPr lang="es-CL" alt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8 Imagen" descr="__CChC Portada Dia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5588" y="1677988"/>
            <a:ext cx="6092825" cy="3232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Proyectos Sociales 2016</a:t>
            </a:r>
          </a:p>
          <a:p>
            <a:pPr algn="ctr">
              <a:defRPr/>
            </a:pPr>
            <a:endParaRPr lang="es-C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es-C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Cámara Regional </a:t>
            </a:r>
            <a:r>
              <a:rPr lang="es-C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Copiapó</a:t>
            </a:r>
            <a:endParaRPr lang="es-C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es-C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s-C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>
              <a:defRPr/>
            </a:pPr>
            <a:endParaRPr lang="es-C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s-C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705225"/>
            <a:ext cx="69596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2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8675" name="22 Imagen" descr="Logo Institucionales CChC_C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43088"/>
            <a:ext cx="32416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6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9699" name="Line 6"/>
          <p:cNvSpPr>
            <a:spLocks noChangeShapeType="1"/>
          </p:cNvSpPr>
          <p:nvPr/>
        </p:nvSpPr>
        <p:spPr bwMode="auto">
          <a:xfrm>
            <a:off x="0" y="981075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79388"/>
            <a:ext cx="8043863" cy="1185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Corporación</a:t>
            </a:r>
            <a:r>
              <a:rPr lang="es-ES" sz="35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" sz="30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de Desarrollo Tecnológico</a:t>
            </a:r>
          </a:p>
          <a:p>
            <a:pPr>
              <a:tabLst>
                <a:tab pos="228600" algn="l"/>
              </a:tabLst>
              <a:defRPr/>
            </a:pPr>
            <a:endParaRPr lang="es-ES" sz="3600" dirty="0">
              <a:solidFill>
                <a:schemeClr val="accent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87338" y="1585913"/>
            <a:ext cx="3563937" cy="3386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es-ES" altLang="es-ES" sz="2200" dirty="0" smtClean="0">
                <a:solidFill>
                  <a:schemeClr val="tx2"/>
                </a:solidFill>
                <a:cs typeface="Arial" charset="0"/>
              </a:rPr>
              <a:t>¿Qué Hacemos?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s-ES" altLang="es-ES" sz="2200" dirty="0" smtClean="0">
              <a:solidFill>
                <a:schemeClr val="tx2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700" dirty="0" smtClean="0">
                <a:solidFill>
                  <a:schemeClr val="tx2"/>
                </a:solidFill>
                <a:cs typeface="Arial" charset="0"/>
              </a:rPr>
              <a:t>La misión de CDT es promover la innovación, el desarrollo tecnológico y la productividad de las empresas del sector construcción mediante diversas áreas de servicio como Difusión Tecnológica, Gestión del Conocimiento, Estudios Sectoriales, Coordinación de Grupos de Interés Tecnológico y Transferencia Tecnológica</a:t>
            </a:r>
          </a:p>
        </p:txBody>
      </p:sp>
      <p:pic>
        <p:nvPicPr>
          <p:cNvPr id="29702" name="22 Imagen" descr="Logo Institucionales CChC_C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44450"/>
            <a:ext cx="1895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157163" y="4986338"/>
            <a:ext cx="585470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-</a:t>
            </a:r>
            <a:endParaRPr lang="es-ES" altLang="es-ES" sz="17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9704" name="Picture 9" descr="D:\Users\rrios\Downloads\IMG_3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813" y="1585913"/>
            <a:ext cx="48990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77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5949950"/>
            <a:ext cx="91440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>
            <a:off x="0" y="981075"/>
            <a:ext cx="61087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53988"/>
            <a:ext cx="8043863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es-ES" sz="30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Corporación de Desarrollo Tecnológico</a:t>
            </a:r>
          </a:p>
          <a:p>
            <a:pPr>
              <a:tabLst>
                <a:tab pos="228600" algn="l"/>
              </a:tabLst>
              <a:defRPr/>
            </a:pPr>
            <a:endParaRPr lang="es-ES" sz="35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>
              <a:tabLst>
                <a:tab pos="228600" algn="l"/>
              </a:tabLst>
              <a:defRPr/>
            </a:pPr>
            <a:endParaRPr lang="es-ES" sz="3600" dirty="0">
              <a:solidFill>
                <a:schemeClr val="accent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25" name="22 Imagen" descr="Logo Institucionales CChC_C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44450"/>
            <a:ext cx="1895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53975" y="1323975"/>
            <a:ext cx="4446588" cy="443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  <a:tabLst>
                <a:tab pos="228600" algn="l"/>
              </a:tabLst>
            </a:pPr>
            <a:r>
              <a:rPr lang="es-ES" altLang="es-CL" sz="2800" b="1" dirty="0">
                <a:solidFill>
                  <a:schemeClr val="tx2"/>
                </a:solidFill>
                <a:latin typeface="Calibri" pitchFamily="34" charset="0"/>
              </a:rPr>
              <a:t>Taller de Sustentabilidad Domiciliaria (Hogar +)</a:t>
            </a:r>
          </a:p>
          <a:p>
            <a:pPr>
              <a:buFont typeface="Arial" charset="0"/>
              <a:buNone/>
              <a:tabLst>
                <a:tab pos="228600" algn="l"/>
              </a:tabLst>
            </a:pPr>
            <a:endParaRPr lang="es-ES" altLang="es-CL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es-ES" altLang="es-CL" sz="1700" dirty="0">
                <a:solidFill>
                  <a:schemeClr val="tx2"/>
                </a:solidFill>
                <a:latin typeface="Calibri" pitchFamily="34" charset="0"/>
              </a:rPr>
              <a:t>EL Programa consiste en una charla de capacitación en medidas de sustentabilidad domiciliaria y la entrega de </a:t>
            </a:r>
            <a:r>
              <a:rPr lang="es-ES" altLang="es-CL" sz="1700" b="1" dirty="0">
                <a:solidFill>
                  <a:schemeClr val="tx2"/>
                </a:solidFill>
                <a:latin typeface="Calibri" pitchFamily="34" charset="0"/>
              </a:rPr>
              <a:t>un kit de ahorro y sustentabilidad </a:t>
            </a:r>
            <a:r>
              <a:rPr lang="es-ES" altLang="es-CL" sz="1700" dirty="0">
                <a:solidFill>
                  <a:schemeClr val="tx2"/>
                </a:solidFill>
                <a:latin typeface="Calibri" pitchFamily="34" charset="0"/>
              </a:rPr>
              <a:t>para el hogar.</a:t>
            </a:r>
          </a:p>
          <a:p>
            <a:pPr algn="just">
              <a:tabLst>
                <a:tab pos="228600" algn="l"/>
              </a:tabLst>
            </a:pPr>
            <a:endParaRPr lang="es-ES" altLang="es-CL" sz="17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endParaRPr lang="es-ES" altLang="es-CL" sz="17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endParaRPr lang="es-ES" altLang="es-CL" sz="17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es-ES" altLang="es-CL" sz="1700" dirty="0">
                <a:solidFill>
                  <a:schemeClr val="tx2"/>
                </a:solidFill>
                <a:latin typeface="Calibri" pitchFamily="34" charset="0"/>
              </a:rPr>
              <a:t>Se ejecutarán 3 talleres diseñados para </a:t>
            </a:r>
            <a:r>
              <a:rPr lang="es-ES" altLang="es-CL" sz="1700" b="1" dirty="0">
                <a:solidFill>
                  <a:schemeClr val="tx2"/>
                </a:solidFill>
                <a:latin typeface="Calibri" pitchFamily="34" charset="0"/>
              </a:rPr>
              <a:t>20</a:t>
            </a:r>
            <a:r>
              <a:rPr lang="es-ES" altLang="es-CL" sz="1700" dirty="0">
                <a:solidFill>
                  <a:schemeClr val="tx2"/>
                </a:solidFill>
                <a:latin typeface="Calibri" pitchFamily="34" charset="0"/>
              </a:rPr>
              <a:t> asistentes por taller durante </a:t>
            </a:r>
            <a:r>
              <a:rPr lang="es-ES" altLang="es-CL" sz="1700" b="1" dirty="0" smtClean="0">
                <a:solidFill>
                  <a:schemeClr val="tx2"/>
                </a:solidFill>
                <a:latin typeface="Calibri" pitchFamily="34" charset="0"/>
              </a:rPr>
              <a:t>Agosto.</a:t>
            </a:r>
            <a:endParaRPr lang="es-ES" altLang="es-CL" sz="17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endParaRPr lang="es-ES" altLang="es-CL" sz="17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es-ES" altLang="es-CL" sz="1700" dirty="0">
                <a:solidFill>
                  <a:schemeClr val="tx2"/>
                </a:solidFill>
                <a:latin typeface="Calibri" pitchFamily="34" charset="0"/>
              </a:rPr>
              <a:t>El costo aproximado por taller es de </a:t>
            </a:r>
            <a:r>
              <a:rPr lang="es-ES" altLang="es-CL" sz="1700" b="1" dirty="0">
                <a:solidFill>
                  <a:schemeClr val="tx2"/>
                </a:solidFill>
                <a:latin typeface="Calibri" pitchFamily="34" charset="0"/>
              </a:rPr>
              <a:t>$35.000 Costo de traslado.</a:t>
            </a:r>
            <a:endParaRPr lang="es-ES" altLang="es-CL" sz="17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727" name="Rectangle 3"/>
          <p:cNvSpPr>
            <a:spLocks noChangeArrowheads="1"/>
          </p:cNvSpPr>
          <p:nvPr/>
        </p:nvSpPr>
        <p:spPr bwMode="auto">
          <a:xfrm>
            <a:off x="4943475" y="4986338"/>
            <a:ext cx="3867150" cy="11080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altLang="es-ES" sz="220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s-ES" altLang="es-ES">
                <a:solidFill>
                  <a:schemeClr val="tx2"/>
                </a:solidFill>
                <a:latin typeface="Calibri" pitchFamily="34" charset="0"/>
              </a:rPr>
              <a:t>Contacto programa:</a:t>
            </a:r>
          </a:p>
          <a:p>
            <a:pPr>
              <a:tabLst>
                <a:tab pos="228600" algn="l"/>
              </a:tabLst>
            </a:pPr>
            <a:r>
              <a:rPr lang="es-ES" altLang="es-ES" sz="2000" b="1">
                <a:solidFill>
                  <a:schemeClr val="tx2"/>
                </a:solidFill>
                <a:latin typeface="Calibri" pitchFamily="34" charset="0"/>
              </a:rPr>
              <a:t>Roxana Ríos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r>
              <a:rPr lang="es-ES" altLang="es-ES" sz="1700">
                <a:solidFill>
                  <a:schemeClr val="tx2"/>
                </a:solidFill>
                <a:latin typeface="Calibri" pitchFamily="34" charset="0"/>
              </a:rPr>
              <a:t>(56 2) 27187538.    mail: </a:t>
            </a:r>
            <a:r>
              <a:rPr lang="es-ES" altLang="es-ES" sz="2000">
                <a:solidFill>
                  <a:schemeClr val="tx2"/>
                </a:solidFill>
                <a:latin typeface="Calibri" pitchFamily="34" charset="0"/>
              </a:rPr>
              <a:t>rrios@cdt.cl </a:t>
            </a:r>
          </a:p>
        </p:txBody>
      </p:sp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484313"/>
            <a:ext cx="41735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2701925" y="5341938"/>
            <a:ext cx="1862138" cy="908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Proyecto Focalizado</a:t>
            </a:r>
          </a:p>
        </p:txBody>
      </p:sp>
    </p:spTree>
    <p:extLst>
      <p:ext uri="{BB962C8B-B14F-4D97-AF65-F5344CB8AC3E}">
        <p14:creationId xmlns:p14="http://schemas.microsoft.com/office/powerpoint/2010/main" val="484355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93900"/>
            <a:ext cx="68580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7663" y="5229225"/>
            <a:ext cx="25384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7475" y="404813"/>
            <a:ext cx="18176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19269</TotalTime>
  <Words>2311</Words>
  <Application>Microsoft Office PowerPoint</Application>
  <PresentationFormat>Presentación en pantalla (4:3)</PresentationFormat>
  <Paragraphs>463</Paragraphs>
  <Slides>54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6" baseType="lpstr">
      <vt:lpstr>Tema de Office</vt:lpstr>
      <vt:lpstr>Gráfico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OPERATIVOS APOYO E.M.P (en faenas)</vt:lpstr>
      <vt:lpstr> OPERATIVOS ATENCIÓN SOCIAL EN FAENA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Armstrong &amp; Asociados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</dc:creator>
  <cp:lastModifiedBy>Comunicaciones Copiapo</cp:lastModifiedBy>
  <cp:revision>1235</cp:revision>
  <cp:lastPrinted>2013-10-14T13:51:37Z</cp:lastPrinted>
  <dcterms:created xsi:type="dcterms:W3CDTF">2011-04-15T19:56:27Z</dcterms:created>
  <dcterms:modified xsi:type="dcterms:W3CDTF">2016-04-15T13:30:13Z</dcterms:modified>
</cp:coreProperties>
</file>