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305" r:id="rId3"/>
    <p:sldId id="322" r:id="rId4"/>
    <p:sldId id="298" r:id="rId5"/>
    <p:sldId id="324" r:id="rId6"/>
    <p:sldId id="327" r:id="rId7"/>
    <p:sldId id="295" r:id="rId8"/>
    <p:sldId id="302" r:id="rId9"/>
    <p:sldId id="325" r:id="rId10"/>
    <p:sldId id="320" r:id="rId11"/>
    <p:sldId id="326" r:id="rId12"/>
    <p:sldId id="328" r:id="rId13"/>
    <p:sldId id="329" r:id="rId14"/>
    <p:sldId id="279" r:id="rId15"/>
  </p:sldIdLst>
  <p:sldSz cx="9144000" cy="5143500" type="screen16x9"/>
  <p:notesSz cx="6794500" cy="9931400"/>
  <p:embeddedFontLst>
    <p:embeddedFont>
      <p:font typeface="Montserrat Light" panose="020B0604020202020204" charset="0"/>
      <p:regular r:id="rId17"/>
      <p:bold r:id="rId18"/>
      <p:italic r:id="rId19"/>
      <p:boldItalic r:id="rId20"/>
    </p:embeddedFont>
    <p:embeddedFont>
      <p:font typeface="Montserrat" panose="020B060402020202020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Tahoma" panose="020B0604030504040204" pitchFamily="34" charset="0"/>
      <p:regular r:id="rId29"/>
      <p:bold r:id="rId30"/>
    </p:embeddedFont>
    <p:embeddedFont>
      <p:font typeface="Montserrat Bold" panose="020B0604020202020204" charset="0"/>
      <p:bold r:id="rId31"/>
    </p:embeddedFont>
    <p:embeddedFont>
      <p:font typeface="Nexa Bold" panose="020B0604020202020204"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i2OhHB6d3TQV8a5rPwZCsupkLbw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594699-8E2E-4D20-8EE5-AC37312EB486}">
  <a:tblStyle styleId="{D9594699-8E2E-4D20-8EE5-AC37312EB48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09" autoAdjust="0"/>
    <p:restoredTop sz="94674"/>
  </p:normalViewPr>
  <p:slideViewPr>
    <p:cSldViewPr snapToGrid="0" snapToObjects="1">
      <p:cViewPr varScale="1">
        <p:scale>
          <a:sx n="149" d="100"/>
          <a:sy n="149" d="100"/>
        </p:scale>
        <p:origin x="108" y="7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55"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56"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8967B5-3960-4193-83D8-A81E1A140B47}" type="doc">
      <dgm:prSet loTypeId="urn:microsoft.com/office/officeart/2005/8/layout/hProcess9" loCatId="process" qsTypeId="urn:microsoft.com/office/officeart/2005/8/quickstyle/simple1" qsCatId="simple" csTypeId="urn:microsoft.com/office/officeart/2005/8/colors/accent5_4" csCatId="accent5" phldr="1"/>
      <dgm:spPr/>
    </dgm:pt>
    <dgm:pt modelId="{3FB69F7B-1A1A-47E6-A828-372CDE0F03AD}">
      <dgm:prSet phldrT="[Texto]" custT="1">
        <dgm:style>
          <a:lnRef idx="0">
            <a:schemeClr val="accent5"/>
          </a:lnRef>
          <a:fillRef idx="3">
            <a:schemeClr val="accent5"/>
          </a:fillRef>
          <a:effectRef idx="3">
            <a:schemeClr val="accent5"/>
          </a:effectRef>
          <a:fontRef idx="minor">
            <a:schemeClr val="lt1"/>
          </a:fontRef>
        </dgm:style>
      </dgm:prSet>
      <dgm:spPr>
        <a:xfrm>
          <a:off x="2108" y="928903"/>
          <a:ext cx="1498045" cy="1238537"/>
        </a:xfrm>
        <a:prstGeom prst="round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CL" sz="1050" b="1" dirty="0" smtClean="0">
              <a:solidFill>
                <a:sysClr val="window" lastClr="FFFFFF"/>
              </a:solidFill>
              <a:latin typeface="Century Gothic"/>
              <a:ea typeface="+mn-ea"/>
              <a:cs typeface="+mn-cs"/>
            </a:rPr>
            <a:t>Empresas con Servicio Especializado</a:t>
          </a:r>
          <a:endParaRPr lang="es-CL" sz="1050" b="1" dirty="0">
            <a:solidFill>
              <a:sysClr val="window" lastClr="FFFFFF"/>
            </a:solidFill>
            <a:latin typeface="Century Gothic"/>
            <a:ea typeface="+mn-ea"/>
            <a:cs typeface="+mn-cs"/>
          </a:endParaRPr>
        </a:p>
      </dgm:t>
    </dgm:pt>
    <dgm:pt modelId="{BF135548-A131-4F70-AC9E-6B5758316963}" type="parTrans" cxnId="{77EF8907-A57C-43AA-B264-759AC4963C16}">
      <dgm:prSet/>
      <dgm:spPr/>
      <dgm:t>
        <a:bodyPr/>
        <a:lstStyle/>
        <a:p>
          <a:endParaRPr lang="es-CL" sz="1600" b="1"/>
        </a:p>
      </dgm:t>
    </dgm:pt>
    <dgm:pt modelId="{7E0A2123-37F7-4814-9B0D-17629638CFAF}" type="sibTrans" cxnId="{77EF8907-A57C-43AA-B264-759AC4963C16}">
      <dgm:prSet/>
      <dgm:spPr/>
      <dgm:t>
        <a:bodyPr/>
        <a:lstStyle/>
        <a:p>
          <a:endParaRPr lang="es-CL" sz="1600" b="1"/>
        </a:p>
      </dgm:t>
    </dgm:pt>
    <dgm:pt modelId="{F0726A98-340E-49D3-BD8D-815D737AE0FF}">
      <dgm:prSet phldrT="[Texto]" custT="1">
        <dgm:style>
          <a:lnRef idx="0">
            <a:schemeClr val="accent5"/>
          </a:lnRef>
          <a:fillRef idx="3">
            <a:schemeClr val="accent5"/>
          </a:fillRef>
          <a:effectRef idx="3">
            <a:schemeClr val="accent5"/>
          </a:effectRef>
          <a:fontRef idx="minor">
            <a:schemeClr val="lt1"/>
          </a:fontRef>
        </dgm:style>
      </dgm:prSet>
      <dgm:spPr>
        <a:xfrm>
          <a:off x="1597171" y="928903"/>
          <a:ext cx="996378" cy="1238537"/>
        </a:xfrm>
        <a:prstGeom prst="round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CL" sz="1050" b="1" dirty="0" smtClean="0">
              <a:solidFill>
                <a:sysClr val="window" lastClr="FFFFFF"/>
              </a:solidFill>
              <a:latin typeface="Century Gothic"/>
              <a:ea typeface="+mn-ea"/>
              <a:cs typeface="+mn-cs"/>
            </a:rPr>
            <a:t>Ahorro</a:t>
          </a:r>
          <a:endParaRPr lang="es-CL" sz="1050" b="1" dirty="0">
            <a:solidFill>
              <a:sysClr val="window" lastClr="FFFFFF"/>
            </a:solidFill>
            <a:latin typeface="Century Gothic"/>
            <a:ea typeface="+mn-ea"/>
            <a:cs typeface="+mn-cs"/>
          </a:endParaRPr>
        </a:p>
      </dgm:t>
    </dgm:pt>
    <dgm:pt modelId="{68A5BC57-29AE-4390-9AF7-935110037662}" type="parTrans" cxnId="{3DCD3F14-E2C0-47C8-B343-4E4688714FC6}">
      <dgm:prSet/>
      <dgm:spPr/>
      <dgm:t>
        <a:bodyPr/>
        <a:lstStyle/>
        <a:p>
          <a:endParaRPr lang="es-CL" sz="1600" b="1"/>
        </a:p>
      </dgm:t>
    </dgm:pt>
    <dgm:pt modelId="{2CB384C2-EF26-4091-88B7-B1133DF5CEEB}" type="sibTrans" cxnId="{3DCD3F14-E2C0-47C8-B343-4E4688714FC6}">
      <dgm:prSet/>
      <dgm:spPr/>
      <dgm:t>
        <a:bodyPr/>
        <a:lstStyle/>
        <a:p>
          <a:endParaRPr lang="es-CL" sz="1600" b="1"/>
        </a:p>
      </dgm:t>
    </dgm:pt>
    <dgm:pt modelId="{A80F793B-8597-4E94-819C-C73649438A03}">
      <dgm:prSet phldrT="[Texto]" custT="1">
        <dgm:style>
          <a:lnRef idx="0">
            <a:schemeClr val="accent1"/>
          </a:lnRef>
          <a:fillRef idx="3">
            <a:schemeClr val="accent1"/>
          </a:fillRef>
          <a:effectRef idx="3">
            <a:schemeClr val="accent1"/>
          </a:effectRef>
          <a:fontRef idx="minor">
            <a:schemeClr val="lt1"/>
          </a:fontRef>
        </dgm:style>
      </dgm:prSet>
      <dgm:spPr>
        <a:xfrm>
          <a:off x="2690566" y="928903"/>
          <a:ext cx="1040606" cy="1238537"/>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CL" sz="1050" b="1" dirty="0" smtClean="0">
              <a:solidFill>
                <a:sysClr val="window" lastClr="FFFFFF"/>
              </a:solidFill>
              <a:latin typeface="Century Gothic"/>
              <a:ea typeface="+mn-ea"/>
              <a:cs typeface="+mn-cs"/>
            </a:rPr>
            <a:t>Postulación</a:t>
          </a:r>
          <a:endParaRPr lang="es-CL" sz="1050" b="1" dirty="0">
            <a:solidFill>
              <a:sysClr val="window" lastClr="FFFFFF"/>
            </a:solidFill>
            <a:latin typeface="Century Gothic"/>
            <a:ea typeface="+mn-ea"/>
            <a:cs typeface="+mn-cs"/>
          </a:endParaRPr>
        </a:p>
      </dgm:t>
    </dgm:pt>
    <dgm:pt modelId="{6B394901-4134-4319-87FF-C614DE9049ED}" type="parTrans" cxnId="{46078890-A241-41EA-BE7E-FA87AD6C80B0}">
      <dgm:prSet/>
      <dgm:spPr/>
      <dgm:t>
        <a:bodyPr/>
        <a:lstStyle/>
        <a:p>
          <a:endParaRPr lang="es-CL" sz="1600" b="1"/>
        </a:p>
      </dgm:t>
    </dgm:pt>
    <dgm:pt modelId="{EABB622E-6B3A-4CDD-AFE6-268396D7DAB4}" type="sibTrans" cxnId="{46078890-A241-41EA-BE7E-FA87AD6C80B0}">
      <dgm:prSet/>
      <dgm:spPr/>
      <dgm:t>
        <a:bodyPr/>
        <a:lstStyle/>
        <a:p>
          <a:endParaRPr lang="es-CL" sz="1600" b="1"/>
        </a:p>
      </dgm:t>
    </dgm:pt>
    <dgm:pt modelId="{D1F04550-B37A-457C-B167-671586A6B961}">
      <dgm:prSet custT="1">
        <dgm:style>
          <a:lnRef idx="0">
            <a:schemeClr val="accent5"/>
          </a:lnRef>
          <a:fillRef idx="3">
            <a:schemeClr val="accent5"/>
          </a:fillRef>
          <a:effectRef idx="3">
            <a:schemeClr val="accent5"/>
          </a:effectRef>
          <a:fontRef idx="minor">
            <a:schemeClr val="lt1"/>
          </a:fontRef>
        </dgm:style>
      </dgm:prSet>
      <dgm:spPr>
        <a:xfrm>
          <a:off x="3828190" y="928903"/>
          <a:ext cx="1084165" cy="1238537"/>
        </a:xfrm>
        <a:prstGeom prst="round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CL" sz="1050" b="1" dirty="0" smtClean="0">
              <a:solidFill>
                <a:sysClr val="window" lastClr="FFFFFF"/>
              </a:solidFill>
              <a:latin typeface="Century Gothic"/>
              <a:ea typeface="+mn-ea"/>
              <a:cs typeface="+mn-cs"/>
            </a:rPr>
            <a:t>Obtención de Subsidios</a:t>
          </a:r>
          <a:endParaRPr lang="es-CL" sz="1050" b="1" dirty="0">
            <a:solidFill>
              <a:sysClr val="window" lastClr="FFFFFF"/>
            </a:solidFill>
            <a:latin typeface="Century Gothic"/>
            <a:ea typeface="+mn-ea"/>
            <a:cs typeface="+mn-cs"/>
          </a:endParaRPr>
        </a:p>
      </dgm:t>
    </dgm:pt>
    <dgm:pt modelId="{60372F96-B296-4329-8D3A-CFBE34EA7867}" type="parTrans" cxnId="{7F329836-E71A-4EFB-B115-FD82E3FC43C2}">
      <dgm:prSet/>
      <dgm:spPr/>
      <dgm:t>
        <a:bodyPr/>
        <a:lstStyle/>
        <a:p>
          <a:endParaRPr lang="es-CL" sz="1600" b="1"/>
        </a:p>
      </dgm:t>
    </dgm:pt>
    <dgm:pt modelId="{2FCEA7EF-8604-4A23-B490-7D2AC2FE7D28}" type="sibTrans" cxnId="{7F329836-E71A-4EFB-B115-FD82E3FC43C2}">
      <dgm:prSet/>
      <dgm:spPr/>
      <dgm:t>
        <a:bodyPr/>
        <a:lstStyle/>
        <a:p>
          <a:endParaRPr lang="es-CL" sz="1600" b="1"/>
        </a:p>
      </dgm:t>
    </dgm:pt>
    <dgm:pt modelId="{A646CAD6-1721-44BC-B1A8-010DE4AF91C5}">
      <dgm:prSet custT="1">
        <dgm:style>
          <a:lnRef idx="0">
            <a:schemeClr val="accent5"/>
          </a:lnRef>
          <a:fillRef idx="3">
            <a:schemeClr val="accent5"/>
          </a:fillRef>
          <a:effectRef idx="3">
            <a:schemeClr val="accent5"/>
          </a:effectRef>
          <a:fontRef idx="minor">
            <a:schemeClr val="lt1"/>
          </a:fontRef>
        </dgm:style>
      </dgm:prSet>
      <dgm:spPr>
        <a:xfrm>
          <a:off x="5009372" y="928903"/>
          <a:ext cx="1140768" cy="1238537"/>
        </a:xfrm>
        <a:prstGeom prst="round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CL" sz="1050" b="1" dirty="0" smtClean="0">
              <a:solidFill>
                <a:sysClr val="window" lastClr="FFFFFF"/>
              </a:solidFill>
              <a:latin typeface="Century Gothic"/>
              <a:ea typeface="+mn-ea"/>
              <a:cs typeface="+mn-cs"/>
            </a:rPr>
            <a:t>Trabajador Busca Vivienda</a:t>
          </a:r>
          <a:endParaRPr lang="es-CL" sz="1050" b="1" dirty="0">
            <a:solidFill>
              <a:sysClr val="window" lastClr="FFFFFF"/>
            </a:solidFill>
            <a:latin typeface="Century Gothic"/>
            <a:ea typeface="+mn-ea"/>
            <a:cs typeface="+mn-cs"/>
          </a:endParaRPr>
        </a:p>
      </dgm:t>
    </dgm:pt>
    <dgm:pt modelId="{A3966A5F-A03D-419E-AD20-104ED926D550}" type="parTrans" cxnId="{2009A68E-ED1D-423B-B2F1-5DF8AC041F00}">
      <dgm:prSet/>
      <dgm:spPr/>
      <dgm:t>
        <a:bodyPr/>
        <a:lstStyle/>
        <a:p>
          <a:endParaRPr lang="es-CL" sz="1600" b="1"/>
        </a:p>
      </dgm:t>
    </dgm:pt>
    <dgm:pt modelId="{1FE8B7EF-CB47-487A-964D-410F971F0F51}" type="sibTrans" cxnId="{2009A68E-ED1D-423B-B2F1-5DF8AC041F00}">
      <dgm:prSet/>
      <dgm:spPr/>
      <dgm:t>
        <a:bodyPr/>
        <a:lstStyle/>
        <a:p>
          <a:endParaRPr lang="es-CL" sz="1600" b="1"/>
        </a:p>
      </dgm:t>
    </dgm:pt>
    <dgm:pt modelId="{FB3025D7-526B-41FD-BC51-612647153010}">
      <dgm:prSet custT="1">
        <dgm:style>
          <a:lnRef idx="0">
            <a:schemeClr val="accent1"/>
          </a:lnRef>
          <a:fillRef idx="3">
            <a:schemeClr val="accent1"/>
          </a:fillRef>
          <a:effectRef idx="3">
            <a:schemeClr val="accent1"/>
          </a:effectRef>
          <a:fontRef idx="minor">
            <a:schemeClr val="lt1"/>
          </a:fontRef>
        </dgm:style>
      </dgm:prSet>
      <dgm:spPr>
        <a:xfrm>
          <a:off x="6247158" y="928903"/>
          <a:ext cx="1089986" cy="1238537"/>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CL" sz="1050" b="1" dirty="0" smtClean="0">
              <a:solidFill>
                <a:sysClr val="window" lastClr="FFFFFF"/>
              </a:solidFill>
              <a:latin typeface="Century Gothic"/>
              <a:ea typeface="+mn-ea"/>
              <a:cs typeface="+mn-cs"/>
            </a:rPr>
            <a:t>Crédito Hipotecario</a:t>
          </a:r>
          <a:endParaRPr lang="es-CL" sz="1050" b="1" dirty="0">
            <a:solidFill>
              <a:sysClr val="window" lastClr="FFFFFF"/>
            </a:solidFill>
            <a:latin typeface="Century Gothic"/>
            <a:ea typeface="+mn-ea"/>
            <a:cs typeface="+mn-cs"/>
          </a:endParaRPr>
        </a:p>
      </dgm:t>
    </dgm:pt>
    <dgm:pt modelId="{18C669D5-C402-4614-A6DB-5A9008E004E9}" type="parTrans" cxnId="{0EDDDD8B-3E5B-49FD-9DC5-76F202DF4847}">
      <dgm:prSet/>
      <dgm:spPr/>
      <dgm:t>
        <a:bodyPr/>
        <a:lstStyle/>
        <a:p>
          <a:endParaRPr lang="es-CL" sz="1600" b="1"/>
        </a:p>
      </dgm:t>
    </dgm:pt>
    <dgm:pt modelId="{00323300-BE56-4D9E-BDE6-E549E99056F0}" type="sibTrans" cxnId="{0EDDDD8B-3E5B-49FD-9DC5-76F202DF4847}">
      <dgm:prSet/>
      <dgm:spPr/>
      <dgm:t>
        <a:bodyPr/>
        <a:lstStyle/>
        <a:p>
          <a:endParaRPr lang="es-CL" sz="1600" b="1"/>
        </a:p>
      </dgm:t>
    </dgm:pt>
    <dgm:pt modelId="{FD45E4C8-DC2B-4534-A944-83E4A921C20E}">
      <dgm:prSet custT="1">
        <dgm:style>
          <a:lnRef idx="0">
            <a:schemeClr val="accent1"/>
          </a:lnRef>
          <a:fillRef idx="3">
            <a:schemeClr val="accent1"/>
          </a:fillRef>
          <a:effectRef idx="3">
            <a:schemeClr val="accent1"/>
          </a:effectRef>
          <a:fontRef idx="minor">
            <a:schemeClr val="lt1"/>
          </a:fontRef>
        </dgm:style>
      </dgm:prSet>
      <dgm:spPr>
        <a:xfrm>
          <a:off x="7434161" y="928903"/>
          <a:ext cx="1240185" cy="1238537"/>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CL" sz="1050" b="1" dirty="0" smtClean="0">
              <a:solidFill>
                <a:sysClr val="window" lastClr="FFFFFF"/>
              </a:solidFill>
              <a:latin typeface="Century Gothic"/>
              <a:ea typeface="+mn-ea"/>
              <a:cs typeface="+mn-cs"/>
            </a:rPr>
            <a:t>Escrituración y Entrega</a:t>
          </a:r>
          <a:endParaRPr lang="es-CL" sz="1050" b="1" dirty="0">
            <a:solidFill>
              <a:sysClr val="window" lastClr="FFFFFF"/>
            </a:solidFill>
            <a:latin typeface="Century Gothic"/>
            <a:ea typeface="+mn-ea"/>
            <a:cs typeface="+mn-cs"/>
          </a:endParaRPr>
        </a:p>
      </dgm:t>
    </dgm:pt>
    <dgm:pt modelId="{2C7E96AD-C78A-4469-A680-5384E09B4E24}" type="parTrans" cxnId="{E338CB5E-CD42-4BB8-A1B8-2860108002CD}">
      <dgm:prSet/>
      <dgm:spPr/>
      <dgm:t>
        <a:bodyPr/>
        <a:lstStyle/>
        <a:p>
          <a:endParaRPr lang="es-CL" sz="1600" b="1"/>
        </a:p>
      </dgm:t>
    </dgm:pt>
    <dgm:pt modelId="{505671AE-2807-4984-B3F4-FF1C0BFF7D27}" type="sibTrans" cxnId="{E338CB5E-CD42-4BB8-A1B8-2860108002CD}">
      <dgm:prSet/>
      <dgm:spPr/>
      <dgm:t>
        <a:bodyPr/>
        <a:lstStyle/>
        <a:p>
          <a:endParaRPr lang="es-CL" sz="1600" b="1"/>
        </a:p>
      </dgm:t>
    </dgm:pt>
    <dgm:pt modelId="{FD0A109C-F6E3-4A62-922F-491DE3C32FAC}" type="pres">
      <dgm:prSet presAssocID="{0C8967B5-3960-4193-83D8-A81E1A140B47}" presName="CompostProcess" presStyleCnt="0">
        <dgm:presLayoutVars>
          <dgm:dir/>
          <dgm:resizeHandles val="exact"/>
        </dgm:presLayoutVars>
      </dgm:prSet>
      <dgm:spPr/>
    </dgm:pt>
    <dgm:pt modelId="{156D1E97-2FC2-4456-B22E-25CA61654FDE}" type="pres">
      <dgm:prSet presAssocID="{0C8967B5-3960-4193-83D8-A81E1A140B47}" presName="arrow" presStyleLbl="bgShp" presStyleIdx="0" presStyleCnt="1"/>
      <dgm:spPr>
        <a:xfrm>
          <a:off x="650734" y="0"/>
          <a:ext cx="7374987" cy="3096344"/>
        </a:xfrm>
        <a:prstGeom prst="rightArrow">
          <a:avLst/>
        </a:prstGeom>
        <a:solidFill>
          <a:srgbClr val="4BACC6">
            <a:tint val="55000"/>
            <a:hueOff val="0"/>
            <a:satOff val="0"/>
            <a:lumOff val="0"/>
            <a:alphaOff val="0"/>
          </a:srgbClr>
        </a:solidFill>
        <a:ln>
          <a:noFill/>
        </a:ln>
        <a:effectLst/>
      </dgm:spPr>
    </dgm:pt>
    <dgm:pt modelId="{1C3CBF90-132F-4489-A9D9-988766288343}" type="pres">
      <dgm:prSet presAssocID="{0C8967B5-3960-4193-83D8-A81E1A140B47}" presName="linearProcess" presStyleCnt="0"/>
      <dgm:spPr/>
    </dgm:pt>
    <dgm:pt modelId="{41E680A0-5759-4446-9382-F63BAF726EEB}" type="pres">
      <dgm:prSet presAssocID="{3FB69F7B-1A1A-47E6-A828-372CDE0F03AD}" presName="textNode" presStyleLbl="node1" presStyleIdx="0" presStyleCnt="7" custScaleX="257351">
        <dgm:presLayoutVars>
          <dgm:bulletEnabled val="1"/>
        </dgm:presLayoutVars>
      </dgm:prSet>
      <dgm:spPr/>
      <dgm:t>
        <a:bodyPr/>
        <a:lstStyle/>
        <a:p>
          <a:endParaRPr lang="es-CL"/>
        </a:p>
      </dgm:t>
    </dgm:pt>
    <dgm:pt modelId="{715E45B6-36D2-42AE-8B69-CFF8051CBC8D}" type="pres">
      <dgm:prSet presAssocID="{7E0A2123-37F7-4814-9B0D-17629638CFAF}" presName="sibTrans" presStyleCnt="0"/>
      <dgm:spPr/>
    </dgm:pt>
    <dgm:pt modelId="{72DCB44D-A63B-4657-A309-4F0D08630E23}" type="pres">
      <dgm:prSet presAssocID="{F0726A98-340E-49D3-BD8D-815D737AE0FF}" presName="textNode" presStyleLbl="node1" presStyleIdx="1" presStyleCnt="7" custScaleX="171169">
        <dgm:presLayoutVars>
          <dgm:bulletEnabled val="1"/>
        </dgm:presLayoutVars>
      </dgm:prSet>
      <dgm:spPr/>
      <dgm:t>
        <a:bodyPr/>
        <a:lstStyle/>
        <a:p>
          <a:endParaRPr lang="es-CL"/>
        </a:p>
      </dgm:t>
    </dgm:pt>
    <dgm:pt modelId="{BA37C5C9-12B5-4229-861E-1A60BCB529DF}" type="pres">
      <dgm:prSet presAssocID="{2CB384C2-EF26-4091-88B7-B1133DF5CEEB}" presName="sibTrans" presStyleCnt="0"/>
      <dgm:spPr/>
    </dgm:pt>
    <dgm:pt modelId="{02E34997-54FB-42B3-8B4A-D6F877255512}" type="pres">
      <dgm:prSet presAssocID="{A80F793B-8597-4E94-819C-C73649438A03}" presName="textNode" presStyleLbl="node1" presStyleIdx="2" presStyleCnt="7" custScaleX="178767">
        <dgm:presLayoutVars>
          <dgm:bulletEnabled val="1"/>
        </dgm:presLayoutVars>
      </dgm:prSet>
      <dgm:spPr/>
      <dgm:t>
        <a:bodyPr/>
        <a:lstStyle/>
        <a:p>
          <a:endParaRPr lang="es-CL"/>
        </a:p>
      </dgm:t>
    </dgm:pt>
    <dgm:pt modelId="{A95E87C1-7E09-46AB-B50F-051EB4E6C070}" type="pres">
      <dgm:prSet presAssocID="{EABB622E-6B3A-4CDD-AFE6-268396D7DAB4}" presName="sibTrans" presStyleCnt="0"/>
      <dgm:spPr/>
    </dgm:pt>
    <dgm:pt modelId="{C81E9786-4281-46D9-986B-FD078B109D6C}" type="pres">
      <dgm:prSet presAssocID="{D1F04550-B37A-457C-B167-671586A6B961}" presName="textNode" presStyleLbl="node1" presStyleIdx="3" presStyleCnt="7" custScaleX="186250">
        <dgm:presLayoutVars>
          <dgm:bulletEnabled val="1"/>
        </dgm:presLayoutVars>
      </dgm:prSet>
      <dgm:spPr/>
      <dgm:t>
        <a:bodyPr/>
        <a:lstStyle/>
        <a:p>
          <a:endParaRPr lang="es-CL"/>
        </a:p>
      </dgm:t>
    </dgm:pt>
    <dgm:pt modelId="{E82F2DAE-299B-4700-9BF5-694C4092D4D4}" type="pres">
      <dgm:prSet presAssocID="{2FCEA7EF-8604-4A23-B490-7D2AC2FE7D28}" presName="sibTrans" presStyleCnt="0"/>
      <dgm:spPr/>
    </dgm:pt>
    <dgm:pt modelId="{0063C8AE-84EE-4964-BC66-9C1B32AF6BF5}" type="pres">
      <dgm:prSet presAssocID="{A646CAD6-1721-44BC-B1A8-010DE4AF91C5}" presName="textNode" presStyleLbl="node1" presStyleIdx="4" presStyleCnt="7" custScaleX="195974">
        <dgm:presLayoutVars>
          <dgm:bulletEnabled val="1"/>
        </dgm:presLayoutVars>
      </dgm:prSet>
      <dgm:spPr/>
      <dgm:t>
        <a:bodyPr/>
        <a:lstStyle/>
        <a:p>
          <a:endParaRPr lang="es-CL"/>
        </a:p>
      </dgm:t>
    </dgm:pt>
    <dgm:pt modelId="{D133BB55-3BCE-41A1-824B-C3642249E2A1}" type="pres">
      <dgm:prSet presAssocID="{1FE8B7EF-CB47-487A-964D-410F971F0F51}" presName="sibTrans" presStyleCnt="0"/>
      <dgm:spPr/>
    </dgm:pt>
    <dgm:pt modelId="{F3BB212C-FCE3-4728-AF87-46CBC898E78F}" type="pres">
      <dgm:prSet presAssocID="{FB3025D7-526B-41FD-BC51-612647153010}" presName="textNode" presStyleLbl="node1" presStyleIdx="5" presStyleCnt="7" custScaleX="187250">
        <dgm:presLayoutVars>
          <dgm:bulletEnabled val="1"/>
        </dgm:presLayoutVars>
      </dgm:prSet>
      <dgm:spPr/>
      <dgm:t>
        <a:bodyPr/>
        <a:lstStyle/>
        <a:p>
          <a:endParaRPr lang="es-CL"/>
        </a:p>
      </dgm:t>
    </dgm:pt>
    <dgm:pt modelId="{7AEDD6B7-6E09-42AE-B67A-D3C4D0DE2606}" type="pres">
      <dgm:prSet presAssocID="{00323300-BE56-4D9E-BDE6-E549E99056F0}" presName="sibTrans" presStyleCnt="0"/>
      <dgm:spPr/>
    </dgm:pt>
    <dgm:pt modelId="{BB6C0117-552E-4D9A-9A98-5EEF93E52705}" type="pres">
      <dgm:prSet presAssocID="{FD45E4C8-DC2B-4534-A944-83E4A921C20E}" presName="textNode" presStyleLbl="node1" presStyleIdx="6" presStyleCnt="7" custScaleX="213053">
        <dgm:presLayoutVars>
          <dgm:bulletEnabled val="1"/>
        </dgm:presLayoutVars>
      </dgm:prSet>
      <dgm:spPr/>
      <dgm:t>
        <a:bodyPr/>
        <a:lstStyle/>
        <a:p>
          <a:endParaRPr lang="es-CL"/>
        </a:p>
      </dgm:t>
    </dgm:pt>
  </dgm:ptLst>
  <dgm:cxnLst>
    <dgm:cxn modelId="{B84067DC-DA85-4B80-B4CF-3B9A3B5AA058}" type="presOf" srcId="{FB3025D7-526B-41FD-BC51-612647153010}" destId="{F3BB212C-FCE3-4728-AF87-46CBC898E78F}" srcOrd="0" destOrd="0" presId="urn:microsoft.com/office/officeart/2005/8/layout/hProcess9"/>
    <dgm:cxn modelId="{A86F639F-095A-4BAC-B92A-F2303E161F7A}" type="presOf" srcId="{3FB69F7B-1A1A-47E6-A828-372CDE0F03AD}" destId="{41E680A0-5759-4446-9382-F63BAF726EEB}" srcOrd="0" destOrd="0" presId="urn:microsoft.com/office/officeart/2005/8/layout/hProcess9"/>
    <dgm:cxn modelId="{7F329836-E71A-4EFB-B115-FD82E3FC43C2}" srcId="{0C8967B5-3960-4193-83D8-A81E1A140B47}" destId="{D1F04550-B37A-457C-B167-671586A6B961}" srcOrd="3" destOrd="0" parTransId="{60372F96-B296-4329-8D3A-CFBE34EA7867}" sibTransId="{2FCEA7EF-8604-4A23-B490-7D2AC2FE7D28}"/>
    <dgm:cxn modelId="{79A1B5DF-4F0F-4251-81C4-6CB477A3D6F4}" type="presOf" srcId="{0C8967B5-3960-4193-83D8-A81E1A140B47}" destId="{FD0A109C-F6E3-4A62-922F-491DE3C32FAC}" srcOrd="0" destOrd="0" presId="urn:microsoft.com/office/officeart/2005/8/layout/hProcess9"/>
    <dgm:cxn modelId="{3DCD3F14-E2C0-47C8-B343-4E4688714FC6}" srcId="{0C8967B5-3960-4193-83D8-A81E1A140B47}" destId="{F0726A98-340E-49D3-BD8D-815D737AE0FF}" srcOrd="1" destOrd="0" parTransId="{68A5BC57-29AE-4390-9AF7-935110037662}" sibTransId="{2CB384C2-EF26-4091-88B7-B1133DF5CEEB}"/>
    <dgm:cxn modelId="{72D92E41-A039-4B2A-8256-898AF2A2F457}" type="presOf" srcId="{A646CAD6-1721-44BC-B1A8-010DE4AF91C5}" destId="{0063C8AE-84EE-4964-BC66-9C1B32AF6BF5}" srcOrd="0" destOrd="0" presId="urn:microsoft.com/office/officeart/2005/8/layout/hProcess9"/>
    <dgm:cxn modelId="{774447C1-E5E5-4065-A3C6-2AC79E95BE63}" type="presOf" srcId="{A80F793B-8597-4E94-819C-C73649438A03}" destId="{02E34997-54FB-42B3-8B4A-D6F877255512}" srcOrd="0" destOrd="0" presId="urn:microsoft.com/office/officeart/2005/8/layout/hProcess9"/>
    <dgm:cxn modelId="{2009A68E-ED1D-423B-B2F1-5DF8AC041F00}" srcId="{0C8967B5-3960-4193-83D8-A81E1A140B47}" destId="{A646CAD6-1721-44BC-B1A8-010DE4AF91C5}" srcOrd="4" destOrd="0" parTransId="{A3966A5F-A03D-419E-AD20-104ED926D550}" sibTransId="{1FE8B7EF-CB47-487A-964D-410F971F0F51}"/>
    <dgm:cxn modelId="{855808EF-1328-4F42-88AD-57C607BCD9EB}" type="presOf" srcId="{F0726A98-340E-49D3-BD8D-815D737AE0FF}" destId="{72DCB44D-A63B-4657-A309-4F0D08630E23}" srcOrd="0" destOrd="0" presId="urn:microsoft.com/office/officeart/2005/8/layout/hProcess9"/>
    <dgm:cxn modelId="{07671998-89FE-4D2E-AF6D-D31855F510CA}" type="presOf" srcId="{D1F04550-B37A-457C-B167-671586A6B961}" destId="{C81E9786-4281-46D9-986B-FD078B109D6C}" srcOrd="0" destOrd="0" presId="urn:microsoft.com/office/officeart/2005/8/layout/hProcess9"/>
    <dgm:cxn modelId="{46078890-A241-41EA-BE7E-FA87AD6C80B0}" srcId="{0C8967B5-3960-4193-83D8-A81E1A140B47}" destId="{A80F793B-8597-4E94-819C-C73649438A03}" srcOrd="2" destOrd="0" parTransId="{6B394901-4134-4319-87FF-C614DE9049ED}" sibTransId="{EABB622E-6B3A-4CDD-AFE6-268396D7DAB4}"/>
    <dgm:cxn modelId="{09E6C90E-E279-4814-9417-55DE64B1DB81}" type="presOf" srcId="{FD45E4C8-DC2B-4534-A944-83E4A921C20E}" destId="{BB6C0117-552E-4D9A-9A98-5EEF93E52705}" srcOrd="0" destOrd="0" presId="urn:microsoft.com/office/officeart/2005/8/layout/hProcess9"/>
    <dgm:cxn modelId="{E338CB5E-CD42-4BB8-A1B8-2860108002CD}" srcId="{0C8967B5-3960-4193-83D8-A81E1A140B47}" destId="{FD45E4C8-DC2B-4534-A944-83E4A921C20E}" srcOrd="6" destOrd="0" parTransId="{2C7E96AD-C78A-4469-A680-5384E09B4E24}" sibTransId="{505671AE-2807-4984-B3F4-FF1C0BFF7D27}"/>
    <dgm:cxn modelId="{77EF8907-A57C-43AA-B264-759AC4963C16}" srcId="{0C8967B5-3960-4193-83D8-A81E1A140B47}" destId="{3FB69F7B-1A1A-47E6-A828-372CDE0F03AD}" srcOrd="0" destOrd="0" parTransId="{BF135548-A131-4F70-AC9E-6B5758316963}" sibTransId="{7E0A2123-37F7-4814-9B0D-17629638CFAF}"/>
    <dgm:cxn modelId="{0EDDDD8B-3E5B-49FD-9DC5-76F202DF4847}" srcId="{0C8967B5-3960-4193-83D8-A81E1A140B47}" destId="{FB3025D7-526B-41FD-BC51-612647153010}" srcOrd="5" destOrd="0" parTransId="{18C669D5-C402-4614-A6DB-5A9008E004E9}" sibTransId="{00323300-BE56-4D9E-BDE6-E549E99056F0}"/>
    <dgm:cxn modelId="{47849AB8-4F69-49A2-A700-930CA3363F35}" type="presParOf" srcId="{FD0A109C-F6E3-4A62-922F-491DE3C32FAC}" destId="{156D1E97-2FC2-4456-B22E-25CA61654FDE}" srcOrd="0" destOrd="0" presId="urn:microsoft.com/office/officeart/2005/8/layout/hProcess9"/>
    <dgm:cxn modelId="{E233BF73-83EB-475A-83BC-F3CFD3F31986}" type="presParOf" srcId="{FD0A109C-F6E3-4A62-922F-491DE3C32FAC}" destId="{1C3CBF90-132F-4489-A9D9-988766288343}" srcOrd="1" destOrd="0" presId="urn:microsoft.com/office/officeart/2005/8/layout/hProcess9"/>
    <dgm:cxn modelId="{D5EB6B64-B9FD-4237-BB95-C8D9341CEDF4}" type="presParOf" srcId="{1C3CBF90-132F-4489-A9D9-988766288343}" destId="{41E680A0-5759-4446-9382-F63BAF726EEB}" srcOrd="0" destOrd="0" presId="urn:microsoft.com/office/officeart/2005/8/layout/hProcess9"/>
    <dgm:cxn modelId="{3D43E65F-FFD7-4084-A77F-0C0552938CF7}" type="presParOf" srcId="{1C3CBF90-132F-4489-A9D9-988766288343}" destId="{715E45B6-36D2-42AE-8B69-CFF8051CBC8D}" srcOrd="1" destOrd="0" presId="urn:microsoft.com/office/officeart/2005/8/layout/hProcess9"/>
    <dgm:cxn modelId="{F019CD10-ABDB-4137-94E0-B731292E12C9}" type="presParOf" srcId="{1C3CBF90-132F-4489-A9D9-988766288343}" destId="{72DCB44D-A63B-4657-A309-4F0D08630E23}" srcOrd="2" destOrd="0" presId="urn:microsoft.com/office/officeart/2005/8/layout/hProcess9"/>
    <dgm:cxn modelId="{E88A05F8-01FE-46EF-B337-93E2CAC9761E}" type="presParOf" srcId="{1C3CBF90-132F-4489-A9D9-988766288343}" destId="{BA37C5C9-12B5-4229-861E-1A60BCB529DF}" srcOrd="3" destOrd="0" presId="urn:microsoft.com/office/officeart/2005/8/layout/hProcess9"/>
    <dgm:cxn modelId="{642047C1-8712-4E67-9667-71EC475A8197}" type="presParOf" srcId="{1C3CBF90-132F-4489-A9D9-988766288343}" destId="{02E34997-54FB-42B3-8B4A-D6F877255512}" srcOrd="4" destOrd="0" presId="urn:microsoft.com/office/officeart/2005/8/layout/hProcess9"/>
    <dgm:cxn modelId="{59AA30BF-22C6-431F-BA92-EB0722951562}" type="presParOf" srcId="{1C3CBF90-132F-4489-A9D9-988766288343}" destId="{A95E87C1-7E09-46AB-B50F-051EB4E6C070}" srcOrd="5" destOrd="0" presId="urn:microsoft.com/office/officeart/2005/8/layout/hProcess9"/>
    <dgm:cxn modelId="{182597C8-ECC5-44EB-9799-57C373F390A4}" type="presParOf" srcId="{1C3CBF90-132F-4489-A9D9-988766288343}" destId="{C81E9786-4281-46D9-986B-FD078B109D6C}" srcOrd="6" destOrd="0" presId="urn:microsoft.com/office/officeart/2005/8/layout/hProcess9"/>
    <dgm:cxn modelId="{9C0E0479-A1CA-407D-A094-22B5E5FC7B3F}" type="presParOf" srcId="{1C3CBF90-132F-4489-A9D9-988766288343}" destId="{E82F2DAE-299B-4700-9BF5-694C4092D4D4}" srcOrd="7" destOrd="0" presId="urn:microsoft.com/office/officeart/2005/8/layout/hProcess9"/>
    <dgm:cxn modelId="{21CBDF0A-3072-44AA-93FD-7882C4272C67}" type="presParOf" srcId="{1C3CBF90-132F-4489-A9D9-988766288343}" destId="{0063C8AE-84EE-4964-BC66-9C1B32AF6BF5}" srcOrd="8" destOrd="0" presId="urn:microsoft.com/office/officeart/2005/8/layout/hProcess9"/>
    <dgm:cxn modelId="{00551B92-DAA3-4770-8408-121A6A105D24}" type="presParOf" srcId="{1C3CBF90-132F-4489-A9D9-988766288343}" destId="{D133BB55-3BCE-41A1-824B-C3642249E2A1}" srcOrd="9" destOrd="0" presId="urn:microsoft.com/office/officeart/2005/8/layout/hProcess9"/>
    <dgm:cxn modelId="{C0879902-AE00-4DCF-A906-5C51EDFC0450}" type="presParOf" srcId="{1C3CBF90-132F-4489-A9D9-988766288343}" destId="{F3BB212C-FCE3-4728-AF87-46CBC898E78F}" srcOrd="10" destOrd="0" presId="urn:microsoft.com/office/officeart/2005/8/layout/hProcess9"/>
    <dgm:cxn modelId="{2C5F9CE5-4042-49F7-AA33-DCB5CA354EA2}" type="presParOf" srcId="{1C3CBF90-132F-4489-A9D9-988766288343}" destId="{7AEDD6B7-6E09-42AE-B67A-D3C4D0DE2606}" srcOrd="11" destOrd="0" presId="urn:microsoft.com/office/officeart/2005/8/layout/hProcess9"/>
    <dgm:cxn modelId="{DB3715F6-EBD7-45DC-AB8B-F33700EA09DB}" type="presParOf" srcId="{1C3CBF90-132F-4489-A9D9-988766288343}" destId="{BB6C0117-552E-4D9A-9A98-5EEF93E52705}" srcOrd="12"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D1E97-2FC2-4456-B22E-25CA61654FDE}">
      <dsp:nvSpPr>
        <dsp:cNvPr id="0" name=""/>
        <dsp:cNvSpPr/>
      </dsp:nvSpPr>
      <dsp:spPr>
        <a:xfrm>
          <a:off x="650734" y="0"/>
          <a:ext cx="7374987" cy="3096344"/>
        </a:xfrm>
        <a:prstGeom prst="rightArrow">
          <a:avLst/>
        </a:prstGeom>
        <a:solidFill>
          <a:srgbClr val="4BACC6">
            <a:tint val="55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41E680A0-5759-4446-9382-F63BAF726EEB}">
      <dsp:nvSpPr>
        <dsp:cNvPr id="0" name=""/>
        <dsp:cNvSpPr/>
      </dsp:nvSpPr>
      <dsp:spPr>
        <a:xfrm>
          <a:off x="2108" y="928903"/>
          <a:ext cx="1498045" cy="1238537"/>
        </a:xfrm>
        <a:prstGeom prst="round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CL" sz="1050" b="1" kern="1200" dirty="0" smtClean="0">
              <a:solidFill>
                <a:sysClr val="window" lastClr="FFFFFF"/>
              </a:solidFill>
              <a:latin typeface="Century Gothic"/>
              <a:ea typeface="+mn-ea"/>
              <a:cs typeface="+mn-cs"/>
            </a:rPr>
            <a:t>Empresas con Servicio Especializado</a:t>
          </a:r>
          <a:endParaRPr lang="es-CL" sz="1050" b="1" kern="1200" dirty="0">
            <a:solidFill>
              <a:sysClr val="window" lastClr="FFFFFF"/>
            </a:solidFill>
            <a:latin typeface="Century Gothic"/>
            <a:ea typeface="+mn-ea"/>
            <a:cs typeface="+mn-cs"/>
          </a:endParaRPr>
        </a:p>
      </dsp:txBody>
      <dsp:txXfrm>
        <a:off x="62568" y="989363"/>
        <a:ext cx="1377125" cy="1117617"/>
      </dsp:txXfrm>
    </dsp:sp>
    <dsp:sp modelId="{72DCB44D-A63B-4657-A309-4F0D08630E23}">
      <dsp:nvSpPr>
        <dsp:cNvPr id="0" name=""/>
        <dsp:cNvSpPr/>
      </dsp:nvSpPr>
      <dsp:spPr>
        <a:xfrm>
          <a:off x="1597171" y="928903"/>
          <a:ext cx="996378" cy="1238537"/>
        </a:xfrm>
        <a:prstGeom prst="round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CL" sz="1050" b="1" kern="1200" dirty="0" smtClean="0">
              <a:solidFill>
                <a:sysClr val="window" lastClr="FFFFFF"/>
              </a:solidFill>
              <a:latin typeface="Century Gothic"/>
              <a:ea typeface="+mn-ea"/>
              <a:cs typeface="+mn-cs"/>
            </a:rPr>
            <a:t>Ahorro</a:t>
          </a:r>
          <a:endParaRPr lang="es-CL" sz="1050" b="1" kern="1200" dirty="0">
            <a:solidFill>
              <a:sysClr val="window" lastClr="FFFFFF"/>
            </a:solidFill>
            <a:latin typeface="Century Gothic"/>
            <a:ea typeface="+mn-ea"/>
            <a:cs typeface="+mn-cs"/>
          </a:endParaRPr>
        </a:p>
      </dsp:txBody>
      <dsp:txXfrm>
        <a:off x="1645810" y="977542"/>
        <a:ext cx="899100" cy="1141259"/>
      </dsp:txXfrm>
    </dsp:sp>
    <dsp:sp modelId="{02E34997-54FB-42B3-8B4A-D6F877255512}">
      <dsp:nvSpPr>
        <dsp:cNvPr id="0" name=""/>
        <dsp:cNvSpPr/>
      </dsp:nvSpPr>
      <dsp:spPr>
        <a:xfrm>
          <a:off x="2690566" y="928903"/>
          <a:ext cx="1040606" cy="1238537"/>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CL" sz="1050" b="1" kern="1200" dirty="0" smtClean="0">
              <a:solidFill>
                <a:sysClr val="window" lastClr="FFFFFF"/>
              </a:solidFill>
              <a:latin typeface="Century Gothic"/>
              <a:ea typeface="+mn-ea"/>
              <a:cs typeface="+mn-cs"/>
            </a:rPr>
            <a:t>Postulación</a:t>
          </a:r>
          <a:endParaRPr lang="es-CL" sz="1050" b="1" kern="1200" dirty="0">
            <a:solidFill>
              <a:sysClr val="window" lastClr="FFFFFF"/>
            </a:solidFill>
            <a:latin typeface="Century Gothic"/>
            <a:ea typeface="+mn-ea"/>
            <a:cs typeface="+mn-cs"/>
          </a:endParaRPr>
        </a:p>
      </dsp:txBody>
      <dsp:txXfrm>
        <a:off x="2741364" y="979701"/>
        <a:ext cx="939010" cy="1136941"/>
      </dsp:txXfrm>
    </dsp:sp>
    <dsp:sp modelId="{C81E9786-4281-46D9-986B-FD078B109D6C}">
      <dsp:nvSpPr>
        <dsp:cNvPr id="0" name=""/>
        <dsp:cNvSpPr/>
      </dsp:nvSpPr>
      <dsp:spPr>
        <a:xfrm>
          <a:off x="3828190" y="928903"/>
          <a:ext cx="1084165" cy="1238537"/>
        </a:xfrm>
        <a:prstGeom prst="round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CL" sz="1050" b="1" kern="1200" dirty="0" smtClean="0">
              <a:solidFill>
                <a:sysClr val="window" lastClr="FFFFFF"/>
              </a:solidFill>
              <a:latin typeface="Century Gothic"/>
              <a:ea typeface="+mn-ea"/>
              <a:cs typeface="+mn-cs"/>
            </a:rPr>
            <a:t>Obtención de Subsidios</a:t>
          </a:r>
          <a:endParaRPr lang="es-CL" sz="1050" b="1" kern="1200" dirty="0">
            <a:solidFill>
              <a:sysClr val="window" lastClr="FFFFFF"/>
            </a:solidFill>
            <a:latin typeface="Century Gothic"/>
            <a:ea typeface="+mn-ea"/>
            <a:cs typeface="+mn-cs"/>
          </a:endParaRPr>
        </a:p>
      </dsp:txBody>
      <dsp:txXfrm>
        <a:off x="3881115" y="981828"/>
        <a:ext cx="978315" cy="1132687"/>
      </dsp:txXfrm>
    </dsp:sp>
    <dsp:sp modelId="{0063C8AE-84EE-4964-BC66-9C1B32AF6BF5}">
      <dsp:nvSpPr>
        <dsp:cNvPr id="0" name=""/>
        <dsp:cNvSpPr/>
      </dsp:nvSpPr>
      <dsp:spPr>
        <a:xfrm>
          <a:off x="5009372" y="928903"/>
          <a:ext cx="1140768" cy="1238537"/>
        </a:xfrm>
        <a:prstGeom prst="round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CL" sz="1050" b="1" kern="1200" dirty="0" smtClean="0">
              <a:solidFill>
                <a:sysClr val="window" lastClr="FFFFFF"/>
              </a:solidFill>
              <a:latin typeface="Century Gothic"/>
              <a:ea typeface="+mn-ea"/>
              <a:cs typeface="+mn-cs"/>
            </a:rPr>
            <a:t>Trabajador Busca Vivienda</a:t>
          </a:r>
          <a:endParaRPr lang="es-CL" sz="1050" b="1" kern="1200" dirty="0">
            <a:solidFill>
              <a:sysClr val="window" lastClr="FFFFFF"/>
            </a:solidFill>
            <a:latin typeface="Century Gothic"/>
            <a:ea typeface="+mn-ea"/>
            <a:cs typeface="+mn-cs"/>
          </a:endParaRPr>
        </a:p>
      </dsp:txBody>
      <dsp:txXfrm>
        <a:off x="5065060" y="984591"/>
        <a:ext cx="1029392" cy="1127161"/>
      </dsp:txXfrm>
    </dsp:sp>
    <dsp:sp modelId="{F3BB212C-FCE3-4728-AF87-46CBC898E78F}">
      <dsp:nvSpPr>
        <dsp:cNvPr id="0" name=""/>
        <dsp:cNvSpPr/>
      </dsp:nvSpPr>
      <dsp:spPr>
        <a:xfrm>
          <a:off x="6247158" y="928903"/>
          <a:ext cx="1089986" cy="1238537"/>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CL" sz="1050" b="1" kern="1200" dirty="0" smtClean="0">
              <a:solidFill>
                <a:sysClr val="window" lastClr="FFFFFF"/>
              </a:solidFill>
              <a:latin typeface="Century Gothic"/>
              <a:ea typeface="+mn-ea"/>
              <a:cs typeface="+mn-cs"/>
            </a:rPr>
            <a:t>Crédito Hipotecario</a:t>
          </a:r>
          <a:endParaRPr lang="es-CL" sz="1050" b="1" kern="1200" dirty="0">
            <a:solidFill>
              <a:sysClr val="window" lastClr="FFFFFF"/>
            </a:solidFill>
            <a:latin typeface="Century Gothic"/>
            <a:ea typeface="+mn-ea"/>
            <a:cs typeface="+mn-cs"/>
          </a:endParaRPr>
        </a:p>
      </dsp:txBody>
      <dsp:txXfrm>
        <a:off x="6300367" y="982112"/>
        <a:ext cx="983568" cy="1132119"/>
      </dsp:txXfrm>
    </dsp:sp>
    <dsp:sp modelId="{BB6C0117-552E-4D9A-9A98-5EEF93E52705}">
      <dsp:nvSpPr>
        <dsp:cNvPr id="0" name=""/>
        <dsp:cNvSpPr/>
      </dsp:nvSpPr>
      <dsp:spPr>
        <a:xfrm>
          <a:off x="7434161" y="928903"/>
          <a:ext cx="1240185" cy="1238537"/>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CL" sz="1050" b="1" kern="1200" dirty="0" smtClean="0">
              <a:solidFill>
                <a:sysClr val="window" lastClr="FFFFFF"/>
              </a:solidFill>
              <a:latin typeface="Century Gothic"/>
              <a:ea typeface="+mn-ea"/>
              <a:cs typeface="+mn-cs"/>
            </a:rPr>
            <a:t>Escrituración y Entrega</a:t>
          </a:r>
          <a:endParaRPr lang="es-CL" sz="1050" b="1" kern="1200" dirty="0">
            <a:solidFill>
              <a:sysClr val="window" lastClr="FFFFFF"/>
            </a:solidFill>
            <a:latin typeface="Century Gothic"/>
            <a:ea typeface="+mn-ea"/>
            <a:cs typeface="+mn-cs"/>
          </a:endParaRPr>
        </a:p>
      </dsp:txBody>
      <dsp:txXfrm>
        <a:off x="7494621" y="989363"/>
        <a:ext cx="1119265" cy="111761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4812" cy="4968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49687" y="0"/>
            <a:ext cx="2944812" cy="4968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86780" y="744537"/>
            <a:ext cx="6621000" cy="3724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06462" y="4716462"/>
            <a:ext cx="4981575" cy="4470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434512"/>
            <a:ext cx="2944812" cy="4968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49687" y="9434512"/>
            <a:ext cx="2944812"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‹Nº›</a:t>
            </a:fld>
            <a:endParaRPr/>
          </a:p>
        </p:txBody>
      </p:sp>
    </p:spTree>
    <p:extLst>
      <p:ext uri="{BB962C8B-B14F-4D97-AF65-F5344CB8AC3E}">
        <p14:creationId xmlns:p14="http://schemas.microsoft.com/office/powerpoint/2010/main" val="40535778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102184063f5_1_15:notes"/>
          <p:cNvSpPr txBox="1"/>
          <p:nvPr/>
        </p:nvSpPr>
        <p:spPr>
          <a:xfrm>
            <a:off x="3849687" y="9434512"/>
            <a:ext cx="2944800" cy="4968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a:t>
            </a:fld>
            <a:endParaRPr/>
          </a:p>
        </p:txBody>
      </p:sp>
      <p:sp>
        <p:nvSpPr>
          <p:cNvPr id="464" name="Google Shape;464;g102184063f5_1_15: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5" name="Google Shape;465;g102184063f5_1_15:notes"/>
          <p:cNvSpPr txBox="1">
            <a:spLocks noGrp="1"/>
          </p:cNvSpPr>
          <p:nvPr>
            <p:ph type="body" idx="1"/>
          </p:nvPr>
        </p:nvSpPr>
        <p:spPr>
          <a:xfrm>
            <a:off x="906462" y="4716462"/>
            <a:ext cx="4981500" cy="447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2783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02b638e176_0_11:notes"/>
          <p:cNvSpPr txBox="1"/>
          <p:nvPr/>
        </p:nvSpPr>
        <p:spPr>
          <a:xfrm>
            <a:off x="3849687" y="9434512"/>
            <a:ext cx="2944800" cy="4968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10</a:t>
            </a:fld>
            <a:endParaRPr/>
          </a:p>
        </p:txBody>
      </p:sp>
      <p:sp>
        <p:nvSpPr>
          <p:cNvPr id="493" name="Google Shape;493;g102b638e176_0_11: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4" name="Google Shape;494;g102b638e176_0_11:notes"/>
          <p:cNvSpPr txBox="1">
            <a:spLocks noGrp="1"/>
          </p:cNvSpPr>
          <p:nvPr>
            <p:ph type="body" idx="1"/>
          </p:nvPr>
        </p:nvSpPr>
        <p:spPr>
          <a:xfrm>
            <a:off x="906462" y="4716462"/>
            <a:ext cx="4981500" cy="447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4805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02b638e176_0_11:notes"/>
          <p:cNvSpPr txBox="1"/>
          <p:nvPr/>
        </p:nvSpPr>
        <p:spPr>
          <a:xfrm>
            <a:off x="3849687" y="9434512"/>
            <a:ext cx="2944800" cy="4968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11</a:t>
            </a:fld>
            <a:endParaRPr/>
          </a:p>
        </p:txBody>
      </p:sp>
      <p:sp>
        <p:nvSpPr>
          <p:cNvPr id="493" name="Google Shape;493;g102b638e176_0_11: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4" name="Google Shape;494;g102b638e176_0_11:notes"/>
          <p:cNvSpPr txBox="1">
            <a:spLocks noGrp="1"/>
          </p:cNvSpPr>
          <p:nvPr>
            <p:ph type="body" idx="1"/>
          </p:nvPr>
        </p:nvSpPr>
        <p:spPr>
          <a:xfrm>
            <a:off x="906462" y="4716462"/>
            <a:ext cx="4981500" cy="447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1509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02b638e176_0_11:notes"/>
          <p:cNvSpPr txBox="1"/>
          <p:nvPr/>
        </p:nvSpPr>
        <p:spPr>
          <a:xfrm>
            <a:off x="3849687" y="9434512"/>
            <a:ext cx="2944800" cy="4968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g102b638e176_0_11: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4" name="Google Shape;494;g102b638e176_0_11:notes"/>
          <p:cNvSpPr txBox="1">
            <a:spLocks noGrp="1"/>
          </p:cNvSpPr>
          <p:nvPr>
            <p:ph type="body" idx="1"/>
          </p:nvPr>
        </p:nvSpPr>
        <p:spPr>
          <a:xfrm>
            <a:off x="906462" y="4716462"/>
            <a:ext cx="4981500" cy="447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8614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02b638e176_0_11:notes"/>
          <p:cNvSpPr txBox="1"/>
          <p:nvPr/>
        </p:nvSpPr>
        <p:spPr>
          <a:xfrm>
            <a:off x="3849687" y="9434512"/>
            <a:ext cx="2944800" cy="4968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g102b638e176_0_11: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4" name="Google Shape;494;g102b638e176_0_11:notes"/>
          <p:cNvSpPr txBox="1">
            <a:spLocks noGrp="1"/>
          </p:cNvSpPr>
          <p:nvPr>
            <p:ph type="body" idx="1"/>
          </p:nvPr>
        </p:nvSpPr>
        <p:spPr>
          <a:xfrm>
            <a:off x="906462" y="4716462"/>
            <a:ext cx="4981500" cy="447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5548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12:notes"/>
          <p:cNvSpPr txBox="1"/>
          <p:nvPr/>
        </p:nvSpPr>
        <p:spPr>
          <a:xfrm>
            <a:off x="3849687" y="9434512"/>
            <a:ext cx="2944812"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14</a:t>
            </a:fld>
            <a:endParaRPr/>
          </a:p>
        </p:txBody>
      </p:sp>
      <p:sp>
        <p:nvSpPr>
          <p:cNvPr id="833" name="Google Shape;833;p12: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34" name="Google Shape;834;p12:notes"/>
          <p:cNvSpPr txBox="1">
            <a:spLocks noGrp="1"/>
          </p:cNvSpPr>
          <p:nvPr>
            <p:ph type="body" idx="1"/>
          </p:nvPr>
        </p:nvSpPr>
        <p:spPr>
          <a:xfrm>
            <a:off x="906462" y="4716462"/>
            <a:ext cx="4981575" cy="4470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5503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02b638e176_0_11:notes"/>
          <p:cNvSpPr txBox="1"/>
          <p:nvPr/>
        </p:nvSpPr>
        <p:spPr>
          <a:xfrm>
            <a:off x="3849687" y="9434512"/>
            <a:ext cx="2944800" cy="4968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a:t>
            </a:fld>
            <a:endParaRPr/>
          </a:p>
        </p:txBody>
      </p:sp>
      <p:sp>
        <p:nvSpPr>
          <p:cNvPr id="493" name="Google Shape;493;g102b638e176_0_11: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4" name="Google Shape;494;g102b638e176_0_11:notes"/>
          <p:cNvSpPr txBox="1">
            <a:spLocks noGrp="1"/>
          </p:cNvSpPr>
          <p:nvPr>
            <p:ph type="body" idx="1"/>
          </p:nvPr>
        </p:nvSpPr>
        <p:spPr>
          <a:xfrm>
            <a:off x="906462" y="4716462"/>
            <a:ext cx="4981500" cy="447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5602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02b638e176_0_11:notes"/>
          <p:cNvSpPr txBox="1"/>
          <p:nvPr/>
        </p:nvSpPr>
        <p:spPr>
          <a:xfrm>
            <a:off x="3849687" y="9434512"/>
            <a:ext cx="2944800" cy="4968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3</a:t>
            </a:fld>
            <a:endParaRPr/>
          </a:p>
        </p:txBody>
      </p:sp>
      <p:sp>
        <p:nvSpPr>
          <p:cNvPr id="493" name="Google Shape;493;g102b638e176_0_11: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4" name="Google Shape;494;g102b638e176_0_11:notes"/>
          <p:cNvSpPr txBox="1">
            <a:spLocks noGrp="1"/>
          </p:cNvSpPr>
          <p:nvPr>
            <p:ph type="body" idx="1"/>
          </p:nvPr>
        </p:nvSpPr>
        <p:spPr>
          <a:xfrm>
            <a:off x="906462" y="4716462"/>
            <a:ext cx="4981500" cy="447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0547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02b638e176_0_11:notes"/>
          <p:cNvSpPr txBox="1"/>
          <p:nvPr/>
        </p:nvSpPr>
        <p:spPr>
          <a:xfrm>
            <a:off x="3849687" y="9434512"/>
            <a:ext cx="2944800" cy="4968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4</a:t>
            </a:fld>
            <a:endParaRPr/>
          </a:p>
        </p:txBody>
      </p:sp>
      <p:sp>
        <p:nvSpPr>
          <p:cNvPr id="493" name="Google Shape;493;g102b638e176_0_11: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4" name="Google Shape;494;g102b638e176_0_11:notes"/>
          <p:cNvSpPr txBox="1">
            <a:spLocks noGrp="1"/>
          </p:cNvSpPr>
          <p:nvPr>
            <p:ph type="body" idx="1"/>
          </p:nvPr>
        </p:nvSpPr>
        <p:spPr>
          <a:xfrm>
            <a:off x="906462" y="4716462"/>
            <a:ext cx="4981500" cy="447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5507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02b638e176_0_11:notes"/>
          <p:cNvSpPr txBox="1"/>
          <p:nvPr/>
        </p:nvSpPr>
        <p:spPr>
          <a:xfrm>
            <a:off x="3849687" y="9434512"/>
            <a:ext cx="2944800" cy="4968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5</a:t>
            </a:fld>
            <a:endParaRPr/>
          </a:p>
        </p:txBody>
      </p:sp>
      <p:sp>
        <p:nvSpPr>
          <p:cNvPr id="493" name="Google Shape;493;g102b638e176_0_11: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4" name="Google Shape;494;g102b638e176_0_11:notes"/>
          <p:cNvSpPr txBox="1">
            <a:spLocks noGrp="1"/>
          </p:cNvSpPr>
          <p:nvPr>
            <p:ph type="body" idx="1"/>
          </p:nvPr>
        </p:nvSpPr>
        <p:spPr>
          <a:xfrm>
            <a:off x="906462" y="4716462"/>
            <a:ext cx="4981500" cy="447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7465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02b638e176_0_11:notes"/>
          <p:cNvSpPr txBox="1"/>
          <p:nvPr/>
        </p:nvSpPr>
        <p:spPr>
          <a:xfrm>
            <a:off x="3849687" y="9434512"/>
            <a:ext cx="2944800" cy="4968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g102b638e176_0_11: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4" name="Google Shape;494;g102b638e176_0_11:notes"/>
          <p:cNvSpPr txBox="1">
            <a:spLocks noGrp="1"/>
          </p:cNvSpPr>
          <p:nvPr>
            <p:ph type="body" idx="1"/>
          </p:nvPr>
        </p:nvSpPr>
        <p:spPr>
          <a:xfrm>
            <a:off x="906462" y="4716462"/>
            <a:ext cx="4981500" cy="447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3849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02b638e176_0_11:notes"/>
          <p:cNvSpPr txBox="1"/>
          <p:nvPr/>
        </p:nvSpPr>
        <p:spPr>
          <a:xfrm>
            <a:off x="3849687" y="9434512"/>
            <a:ext cx="2944800" cy="4968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7</a:t>
            </a:fld>
            <a:endParaRPr/>
          </a:p>
        </p:txBody>
      </p:sp>
      <p:sp>
        <p:nvSpPr>
          <p:cNvPr id="493" name="Google Shape;493;g102b638e176_0_11: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4" name="Google Shape;494;g102b638e176_0_11:notes"/>
          <p:cNvSpPr txBox="1">
            <a:spLocks noGrp="1"/>
          </p:cNvSpPr>
          <p:nvPr>
            <p:ph type="body" idx="1"/>
          </p:nvPr>
        </p:nvSpPr>
        <p:spPr>
          <a:xfrm>
            <a:off x="906462" y="4716462"/>
            <a:ext cx="4981500" cy="447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8353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02b638e176_0_11:notes"/>
          <p:cNvSpPr txBox="1"/>
          <p:nvPr/>
        </p:nvSpPr>
        <p:spPr>
          <a:xfrm>
            <a:off x="3849687" y="9434512"/>
            <a:ext cx="2944800" cy="4968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8</a:t>
            </a:fld>
            <a:endParaRPr/>
          </a:p>
        </p:txBody>
      </p:sp>
      <p:sp>
        <p:nvSpPr>
          <p:cNvPr id="493" name="Google Shape;493;g102b638e176_0_11: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4" name="Google Shape;494;g102b638e176_0_11:notes"/>
          <p:cNvSpPr txBox="1">
            <a:spLocks noGrp="1"/>
          </p:cNvSpPr>
          <p:nvPr>
            <p:ph type="body" idx="1"/>
          </p:nvPr>
        </p:nvSpPr>
        <p:spPr>
          <a:xfrm>
            <a:off x="906462" y="4716462"/>
            <a:ext cx="4981500" cy="447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7449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02b638e176_0_11:notes"/>
          <p:cNvSpPr txBox="1"/>
          <p:nvPr/>
        </p:nvSpPr>
        <p:spPr>
          <a:xfrm>
            <a:off x="3849687" y="9434512"/>
            <a:ext cx="2944800" cy="4968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9</a:t>
            </a:fld>
            <a:endParaRPr/>
          </a:p>
        </p:txBody>
      </p:sp>
      <p:sp>
        <p:nvSpPr>
          <p:cNvPr id="493" name="Google Shape;493;g102b638e176_0_11: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4" name="Google Shape;494;g102b638e176_0_11:notes"/>
          <p:cNvSpPr txBox="1">
            <a:spLocks noGrp="1"/>
          </p:cNvSpPr>
          <p:nvPr>
            <p:ph type="body" idx="1"/>
          </p:nvPr>
        </p:nvSpPr>
        <p:spPr>
          <a:xfrm>
            <a:off x="906462" y="4716462"/>
            <a:ext cx="4981500" cy="447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6194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371600" y="2914650"/>
            <a:ext cx="6400800" cy="13143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18" name="Google Shape;18;p14"/>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71"/>
        <p:cNvGrpSpPr/>
        <p:nvPr/>
      </p:nvGrpSpPr>
      <p:grpSpPr>
        <a:xfrm>
          <a:off x="0" y="0"/>
          <a:ext cx="0" cy="0"/>
          <a:chOff x="0" y="0"/>
          <a:chExt cx="0" cy="0"/>
        </a:xfrm>
      </p:grpSpPr>
      <p:sp>
        <p:nvSpPr>
          <p:cNvPr id="72" name="Google Shape;72;p25"/>
          <p:cNvSpPr txBox="1">
            <a:spLocks noGrp="1"/>
          </p:cNvSpPr>
          <p:nvPr>
            <p:ph type="title"/>
          </p:nvPr>
        </p:nvSpPr>
        <p:spPr>
          <a:xfrm>
            <a:off x="685800" y="457200"/>
            <a:ext cx="7772400" cy="8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3" name="Google Shape;73;p25"/>
          <p:cNvSpPr txBox="1">
            <a:spLocks noGrp="1"/>
          </p:cNvSpPr>
          <p:nvPr>
            <p:ph type="body" idx="1"/>
          </p:nvPr>
        </p:nvSpPr>
        <p:spPr>
          <a:xfrm>
            <a:off x="685800" y="1485900"/>
            <a:ext cx="3810000" cy="30861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74" name="Google Shape;74;p25"/>
          <p:cNvSpPr txBox="1">
            <a:spLocks noGrp="1"/>
          </p:cNvSpPr>
          <p:nvPr>
            <p:ph type="body" idx="2"/>
          </p:nvPr>
        </p:nvSpPr>
        <p:spPr>
          <a:xfrm>
            <a:off x="4648200" y="1485900"/>
            <a:ext cx="3810000" cy="30861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75" name="Google Shape;75;p25"/>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a:off x="722313" y="3305175"/>
            <a:ext cx="7772400" cy="1021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26"/>
          <p:cNvSpPr txBox="1">
            <a:spLocks noGrp="1"/>
          </p:cNvSpPr>
          <p:nvPr>
            <p:ph type="body" idx="1"/>
          </p:nvPr>
        </p:nvSpPr>
        <p:spPr>
          <a:xfrm>
            <a:off x="722313" y="2180035"/>
            <a:ext cx="7772400" cy="112500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81" name="Google Shape;81;p26"/>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17"/>
          <p:cNvSpPr txBox="1">
            <a:spLocks noGrp="1"/>
          </p:cNvSpPr>
          <p:nvPr>
            <p:ph type="title"/>
          </p:nvPr>
        </p:nvSpPr>
        <p:spPr>
          <a:xfrm>
            <a:off x="685800" y="457200"/>
            <a:ext cx="7772400" cy="8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17"/>
          <p:cNvSpPr txBox="1">
            <a:spLocks noGrp="1"/>
          </p:cNvSpPr>
          <p:nvPr>
            <p:ph type="body" idx="1"/>
          </p:nvPr>
        </p:nvSpPr>
        <p:spPr>
          <a:xfrm>
            <a:off x="685800" y="1485900"/>
            <a:ext cx="7772400" cy="30861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7"/>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rot="5400000">
            <a:off x="5429250" y="1543050"/>
            <a:ext cx="4114800" cy="1943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18"/>
          <p:cNvSpPr txBox="1">
            <a:spLocks noGrp="1"/>
          </p:cNvSpPr>
          <p:nvPr>
            <p:ph type="body" idx="1"/>
          </p:nvPr>
        </p:nvSpPr>
        <p:spPr>
          <a:xfrm rot="5400000">
            <a:off x="1466850" y="-323850"/>
            <a:ext cx="4114800" cy="56769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18"/>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8"/>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8"/>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33"/>
        <p:cNvGrpSpPr/>
        <p:nvPr/>
      </p:nvGrpSpPr>
      <p:grpSpPr>
        <a:xfrm>
          <a:off x="0" y="0"/>
          <a:ext cx="0" cy="0"/>
          <a:chOff x="0" y="0"/>
          <a:chExt cx="0" cy="0"/>
        </a:xfrm>
      </p:grpSpPr>
      <p:sp>
        <p:nvSpPr>
          <p:cNvPr id="34" name="Google Shape;34;p19"/>
          <p:cNvSpPr txBox="1">
            <a:spLocks noGrp="1"/>
          </p:cNvSpPr>
          <p:nvPr>
            <p:ph type="title"/>
          </p:nvPr>
        </p:nvSpPr>
        <p:spPr>
          <a:xfrm>
            <a:off x="685800" y="457200"/>
            <a:ext cx="7772400" cy="8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19"/>
          <p:cNvSpPr txBox="1">
            <a:spLocks noGrp="1"/>
          </p:cNvSpPr>
          <p:nvPr>
            <p:ph type="body" idx="1"/>
          </p:nvPr>
        </p:nvSpPr>
        <p:spPr>
          <a:xfrm rot="5400000">
            <a:off x="3028950" y="-857250"/>
            <a:ext cx="3086100" cy="7772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6;p19"/>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9"/>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9"/>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39"/>
        <p:cNvGrpSpPr/>
        <p:nvPr/>
      </p:nvGrpSpPr>
      <p:grpSpPr>
        <a:xfrm>
          <a:off x="0" y="0"/>
          <a:ext cx="0" cy="0"/>
          <a:chOff x="0" y="0"/>
          <a:chExt cx="0" cy="0"/>
        </a:xfrm>
      </p:grpSpPr>
      <p:sp>
        <p:nvSpPr>
          <p:cNvPr id="40" name="Google Shape;40;p20"/>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1" name="Google Shape;41;p20"/>
          <p:cNvSpPr>
            <a:spLocks noGrp="1"/>
          </p:cNvSpPr>
          <p:nvPr>
            <p:ph type="pic" idx="2"/>
          </p:nvPr>
        </p:nvSpPr>
        <p:spPr>
          <a:xfrm>
            <a:off x="1792288" y="459581"/>
            <a:ext cx="5486400" cy="3086100"/>
          </a:xfrm>
          <a:prstGeom prst="rect">
            <a:avLst/>
          </a:prstGeom>
          <a:noFill/>
          <a:ln>
            <a:noFill/>
          </a:ln>
        </p:spPr>
      </p:sp>
      <p:sp>
        <p:nvSpPr>
          <p:cNvPr id="42" name="Google Shape;42;p20"/>
          <p:cNvSpPr txBox="1">
            <a:spLocks noGrp="1"/>
          </p:cNvSpPr>
          <p:nvPr>
            <p:ph type="body" idx="1"/>
          </p:nvPr>
        </p:nvSpPr>
        <p:spPr>
          <a:xfrm>
            <a:off x="1792288" y="4025503"/>
            <a:ext cx="5486400" cy="603600"/>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43" name="Google Shape;43;p20"/>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0"/>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0"/>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46"/>
        <p:cNvGrpSpPr/>
        <p:nvPr/>
      </p:nvGrpSpPr>
      <p:grpSpPr>
        <a:xfrm>
          <a:off x="0" y="0"/>
          <a:ext cx="0" cy="0"/>
          <a:chOff x="0" y="0"/>
          <a:chExt cx="0" cy="0"/>
        </a:xfrm>
      </p:grpSpPr>
      <p:sp>
        <p:nvSpPr>
          <p:cNvPr id="47" name="Google Shape;47;p21"/>
          <p:cNvSpPr txBox="1">
            <a:spLocks noGrp="1"/>
          </p:cNvSpPr>
          <p:nvPr>
            <p:ph type="title"/>
          </p:nvPr>
        </p:nvSpPr>
        <p:spPr>
          <a:xfrm>
            <a:off x="457200" y="204788"/>
            <a:ext cx="3008400" cy="8715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8" name="Google Shape;48;p21"/>
          <p:cNvSpPr txBox="1">
            <a:spLocks noGrp="1"/>
          </p:cNvSpPr>
          <p:nvPr>
            <p:ph type="body" idx="1"/>
          </p:nvPr>
        </p:nvSpPr>
        <p:spPr>
          <a:xfrm>
            <a:off x="3575050" y="204788"/>
            <a:ext cx="5111700" cy="4389900"/>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49" name="Google Shape;49;p21"/>
          <p:cNvSpPr txBox="1">
            <a:spLocks noGrp="1"/>
          </p:cNvSpPr>
          <p:nvPr>
            <p:ph type="body" idx="2"/>
          </p:nvPr>
        </p:nvSpPr>
        <p:spPr>
          <a:xfrm>
            <a:off x="457200" y="1076325"/>
            <a:ext cx="3008400" cy="3518400"/>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50" name="Google Shape;50;p21"/>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1"/>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1"/>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3"/>
        <p:cNvGrpSpPr/>
        <p:nvPr/>
      </p:nvGrpSpPr>
      <p:grpSpPr>
        <a:xfrm>
          <a:off x="0" y="0"/>
          <a:ext cx="0" cy="0"/>
          <a:chOff x="0" y="0"/>
          <a:chExt cx="0" cy="0"/>
        </a:xfrm>
      </p:grpSpPr>
      <p:sp>
        <p:nvSpPr>
          <p:cNvPr id="54" name="Google Shape;54;p22"/>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2"/>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2"/>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57"/>
        <p:cNvGrpSpPr/>
        <p:nvPr/>
      </p:nvGrpSpPr>
      <p:grpSpPr>
        <a:xfrm>
          <a:off x="0" y="0"/>
          <a:ext cx="0" cy="0"/>
          <a:chOff x="0" y="0"/>
          <a:chExt cx="0" cy="0"/>
        </a:xfrm>
      </p:grpSpPr>
      <p:sp>
        <p:nvSpPr>
          <p:cNvPr id="58" name="Google Shape;58;p23"/>
          <p:cNvSpPr txBox="1">
            <a:spLocks noGrp="1"/>
          </p:cNvSpPr>
          <p:nvPr>
            <p:ph type="title"/>
          </p:nvPr>
        </p:nvSpPr>
        <p:spPr>
          <a:xfrm>
            <a:off x="685800" y="457200"/>
            <a:ext cx="7772400" cy="8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9" name="Google Shape;59;p23"/>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3"/>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3"/>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2"/>
        <p:cNvGrpSpPr/>
        <p:nvPr/>
      </p:nvGrpSpPr>
      <p:grpSpPr>
        <a:xfrm>
          <a:off x="0" y="0"/>
          <a:ext cx="0" cy="0"/>
          <a:chOff x="0" y="0"/>
          <a:chExt cx="0" cy="0"/>
        </a:xfrm>
      </p:grpSpPr>
      <p:sp>
        <p:nvSpPr>
          <p:cNvPr id="63" name="Google Shape;63;p24"/>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4" name="Google Shape;64;p24"/>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65" name="Google Shape;65;p24"/>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66" name="Google Shape;66;p24"/>
          <p:cNvSpPr txBox="1">
            <a:spLocks noGrp="1"/>
          </p:cNvSpPr>
          <p:nvPr>
            <p:ph type="body" idx="3"/>
          </p:nvPr>
        </p:nvSpPr>
        <p:spPr>
          <a:xfrm>
            <a:off x="4645025" y="1151335"/>
            <a:ext cx="4041900" cy="479700"/>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67" name="Google Shape;67;p24"/>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68" name="Google Shape;68;p24"/>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4"/>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4"/>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685800" y="457200"/>
            <a:ext cx="7772400" cy="857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685800" y="1485900"/>
            <a:ext cx="7772400" cy="30861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3"/>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6.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glopez@fundacioncchc.cl" TargetMode="External"/><Relationship Id="rId5" Type="http://schemas.openxmlformats.org/officeDocument/2006/relationships/hyperlink" Target="mailto:atapia@fundacioncchc.cl"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6.png"/><Relationship Id="rId4" Type="http://schemas.openxmlformats.org/officeDocument/2006/relationships/diagramData" Target="../diagrams/data1.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pic>
        <p:nvPicPr>
          <p:cNvPr id="467" name="Google Shape;467;g102184063f5_1_15"/>
          <p:cNvPicPr preferRelativeResize="0"/>
          <p:nvPr/>
        </p:nvPicPr>
        <p:blipFill rotWithShape="1">
          <a:blip r:embed="rId3">
            <a:alphaModFix/>
          </a:blip>
          <a:srcRect l="5364" r="5373"/>
          <a:stretch/>
        </p:blipFill>
        <p:spPr>
          <a:xfrm>
            <a:off x="0" y="-1009649"/>
            <a:ext cx="9875901" cy="6153149"/>
          </a:xfrm>
          <a:prstGeom prst="rect">
            <a:avLst/>
          </a:prstGeom>
          <a:noFill/>
          <a:ln>
            <a:noFill/>
          </a:ln>
        </p:spPr>
      </p:pic>
      <p:pic>
        <p:nvPicPr>
          <p:cNvPr id="469" name="Google Shape;469;g102184063f5_1_15"/>
          <p:cNvPicPr preferRelativeResize="0"/>
          <p:nvPr/>
        </p:nvPicPr>
        <p:blipFill>
          <a:blip r:embed="rId4">
            <a:alphaModFix/>
          </a:blip>
          <a:stretch>
            <a:fillRect/>
          </a:stretch>
        </p:blipFill>
        <p:spPr>
          <a:xfrm>
            <a:off x="7413256" y="1298006"/>
            <a:ext cx="780075" cy="780075"/>
          </a:xfrm>
          <a:prstGeom prst="rect">
            <a:avLst/>
          </a:prstGeom>
          <a:noFill/>
          <a:ln>
            <a:noFill/>
          </a:ln>
        </p:spPr>
      </p:pic>
      <p:pic>
        <p:nvPicPr>
          <p:cNvPr id="470" name="Google Shape;470;g102184063f5_1_15"/>
          <p:cNvPicPr preferRelativeResize="0"/>
          <p:nvPr/>
        </p:nvPicPr>
        <p:blipFill rotWithShape="1">
          <a:blip r:embed="rId5">
            <a:alphaModFix/>
          </a:blip>
          <a:srcRect/>
          <a:stretch/>
        </p:blipFill>
        <p:spPr>
          <a:xfrm>
            <a:off x="6324425" y="3402750"/>
            <a:ext cx="2843441" cy="1778523"/>
          </a:xfrm>
          <a:prstGeom prst="rect">
            <a:avLst/>
          </a:prstGeom>
          <a:noFill/>
          <a:ln>
            <a:noFill/>
          </a:ln>
        </p:spPr>
      </p:pic>
      <p:pic>
        <p:nvPicPr>
          <p:cNvPr id="471" name="Google Shape;471;g102184063f5_1_15"/>
          <p:cNvPicPr preferRelativeResize="0"/>
          <p:nvPr/>
        </p:nvPicPr>
        <p:blipFill rotWithShape="1">
          <a:blip r:embed="rId6">
            <a:alphaModFix/>
          </a:blip>
          <a:srcRect/>
          <a:stretch/>
        </p:blipFill>
        <p:spPr>
          <a:xfrm>
            <a:off x="7227402" y="4138888"/>
            <a:ext cx="2087474" cy="1174688"/>
          </a:xfrm>
          <a:prstGeom prst="rect">
            <a:avLst/>
          </a:prstGeom>
          <a:noFill/>
          <a:ln>
            <a:noFill/>
          </a:ln>
        </p:spPr>
      </p:pic>
      <p:pic>
        <p:nvPicPr>
          <p:cNvPr id="473" name="Google Shape;473;g102184063f5_1_15"/>
          <p:cNvPicPr preferRelativeResize="0"/>
          <p:nvPr/>
        </p:nvPicPr>
        <p:blipFill>
          <a:blip r:embed="rId7">
            <a:alphaModFix/>
          </a:blip>
          <a:stretch>
            <a:fillRect/>
          </a:stretch>
        </p:blipFill>
        <p:spPr>
          <a:xfrm>
            <a:off x="375325" y="329200"/>
            <a:ext cx="532150" cy="532150"/>
          </a:xfrm>
          <a:prstGeom prst="rect">
            <a:avLst/>
          </a:prstGeom>
          <a:noFill/>
          <a:ln>
            <a:noFill/>
          </a:ln>
        </p:spPr>
      </p:pic>
      <p:sp>
        <p:nvSpPr>
          <p:cNvPr id="474" name="Google Shape;474;g102184063f5_1_15"/>
          <p:cNvSpPr/>
          <p:nvPr/>
        </p:nvSpPr>
        <p:spPr>
          <a:xfrm>
            <a:off x="0" y="5004900"/>
            <a:ext cx="4572000" cy="138600"/>
          </a:xfrm>
          <a:prstGeom prst="rect">
            <a:avLst/>
          </a:prstGeom>
          <a:solidFill>
            <a:srgbClr val="EA6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g102184063f5_1_15"/>
          <p:cNvSpPr/>
          <p:nvPr/>
        </p:nvSpPr>
        <p:spPr>
          <a:xfrm>
            <a:off x="4572000" y="5004900"/>
            <a:ext cx="4572000" cy="138600"/>
          </a:xfrm>
          <a:prstGeom prst="rect">
            <a:avLst/>
          </a:prstGeom>
          <a:solidFill>
            <a:srgbClr val="FC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g102184063f5_1_15"/>
          <p:cNvSpPr/>
          <p:nvPr/>
        </p:nvSpPr>
        <p:spPr>
          <a:xfrm>
            <a:off x="0" y="-1009650"/>
            <a:ext cx="4572000" cy="138600"/>
          </a:xfrm>
          <a:prstGeom prst="rect">
            <a:avLst/>
          </a:prstGeom>
          <a:solidFill>
            <a:srgbClr val="EA6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g102184063f5_1_15"/>
          <p:cNvSpPr/>
          <p:nvPr/>
        </p:nvSpPr>
        <p:spPr>
          <a:xfrm>
            <a:off x="4572000" y="-1009650"/>
            <a:ext cx="4572000" cy="138600"/>
          </a:xfrm>
          <a:prstGeom prst="rect">
            <a:avLst/>
          </a:prstGeom>
          <a:solidFill>
            <a:srgbClr val="FC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ítulo 1"/>
          <p:cNvSpPr>
            <a:spLocks noGrp="1"/>
          </p:cNvSpPr>
          <p:nvPr>
            <p:ph type="ctrTitle"/>
          </p:nvPr>
        </p:nvSpPr>
        <p:spPr>
          <a:xfrm>
            <a:off x="3267307" y="1597819"/>
            <a:ext cx="4337826" cy="1102500"/>
          </a:xfrm>
        </p:spPr>
        <p:txBody>
          <a:bodyPr/>
          <a:lstStyle/>
          <a:p>
            <a:r>
              <a:rPr lang="es-CL" b="1" dirty="0" smtClean="0">
                <a:solidFill>
                  <a:schemeClr val="bg1"/>
                </a:solidFill>
              </a:rPr>
              <a:t>A PASOS DE TU CASA PROPIA </a:t>
            </a:r>
            <a:endParaRPr lang="es-CL"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503" name="Google Shape;503;g102b638e176_0_11"/>
          <p:cNvSpPr txBox="1">
            <a:spLocks noGrp="1"/>
          </p:cNvSpPr>
          <p:nvPr>
            <p:ph type="subTitle" idx="4294967295"/>
          </p:nvPr>
        </p:nvSpPr>
        <p:spPr>
          <a:xfrm>
            <a:off x="2360121" y="361509"/>
            <a:ext cx="6519625" cy="415500"/>
          </a:xfrm>
          <a:prstGeom prst="rect">
            <a:avLst/>
          </a:prstGeom>
        </p:spPr>
        <p:txBody>
          <a:bodyPr spcFirstLastPara="1" wrap="square" lIns="91425" tIns="45700" rIns="91425" bIns="45700" anchor="t" anchorCtr="0">
            <a:noAutofit/>
          </a:bodyPr>
          <a:lstStyle/>
          <a:p>
            <a:pPr marL="0" lvl="0" indent="0">
              <a:buNone/>
            </a:pPr>
            <a:r>
              <a:rPr lang="es-ES" sz="2300" b="1" dirty="0" smtClean="0">
                <a:solidFill>
                  <a:srgbClr val="82C3FA"/>
                </a:solidFill>
                <a:latin typeface="Montserrat"/>
                <a:ea typeface="Montserrat"/>
                <a:cs typeface="Montserrat"/>
                <a:sym typeface="Montserrat"/>
              </a:rPr>
              <a:t>PROCESO PARA CONVENIO</a:t>
            </a:r>
            <a:endParaRPr lang="es-ES" sz="2300" b="1" dirty="0">
              <a:solidFill>
                <a:srgbClr val="82C3FA"/>
              </a:solidFill>
              <a:latin typeface="Montserrat"/>
              <a:ea typeface="Montserrat"/>
              <a:cs typeface="Montserrat"/>
              <a:sym typeface="Montserrat"/>
            </a:endParaRPr>
          </a:p>
        </p:txBody>
      </p:sp>
      <p:pic>
        <p:nvPicPr>
          <p:cNvPr id="504" name="Google Shape;504;g102b638e176_0_11"/>
          <p:cNvPicPr preferRelativeResize="0"/>
          <p:nvPr/>
        </p:nvPicPr>
        <p:blipFill rotWithShape="1">
          <a:blip r:embed="rId3">
            <a:alphaModFix/>
          </a:blip>
          <a:srcRect/>
          <a:stretch/>
        </p:blipFill>
        <p:spPr>
          <a:xfrm>
            <a:off x="2024547" y="554747"/>
            <a:ext cx="335575" cy="335575"/>
          </a:xfrm>
          <a:prstGeom prst="rect">
            <a:avLst/>
          </a:prstGeom>
          <a:noFill/>
          <a:ln>
            <a:noFill/>
          </a:ln>
        </p:spPr>
      </p:pic>
      <p:sp>
        <p:nvSpPr>
          <p:cNvPr id="506" name="Google Shape;506;g102b638e176_0_11"/>
          <p:cNvSpPr/>
          <p:nvPr/>
        </p:nvSpPr>
        <p:spPr>
          <a:xfrm>
            <a:off x="0" y="5004900"/>
            <a:ext cx="4572000" cy="138600"/>
          </a:xfrm>
          <a:prstGeom prst="rect">
            <a:avLst/>
          </a:prstGeom>
          <a:solidFill>
            <a:srgbClr val="EA6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g102b638e176_0_11"/>
          <p:cNvSpPr/>
          <p:nvPr/>
        </p:nvSpPr>
        <p:spPr>
          <a:xfrm>
            <a:off x="4572000" y="5004900"/>
            <a:ext cx="4572000" cy="138600"/>
          </a:xfrm>
          <a:prstGeom prst="rect">
            <a:avLst/>
          </a:prstGeom>
          <a:solidFill>
            <a:srgbClr val="FC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ángulo 2"/>
          <p:cNvSpPr/>
          <p:nvPr/>
        </p:nvSpPr>
        <p:spPr>
          <a:xfrm>
            <a:off x="1527717" y="1806276"/>
            <a:ext cx="3463832" cy="2308324"/>
          </a:xfrm>
          <a:prstGeom prst="rect">
            <a:avLst/>
          </a:prstGeom>
        </p:spPr>
        <p:txBody>
          <a:bodyPr wrap="square">
            <a:spAutoFit/>
          </a:bodyPr>
          <a:lstStyle/>
          <a:p>
            <a:pPr marL="171450" indent="-171450" algn="just">
              <a:buFont typeface="Arial" panose="020B0604020202020204" pitchFamily="34" charset="0"/>
              <a:buChar char="•"/>
            </a:pPr>
            <a:endParaRPr lang="es-CL" sz="1200" dirty="0">
              <a:latin typeface="Montserrat Light" panose="020B0604020202020204" charset="0"/>
            </a:endParaRPr>
          </a:p>
          <a:p>
            <a:pPr marL="171450" indent="-171450" algn="just">
              <a:buClr>
                <a:srgbClr val="F6903C"/>
              </a:buClr>
              <a:buFont typeface="Arial" panose="020B0604020202020204" pitchFamily="34" charset="0"/>
              <a:buChar char="•"/>
            </a:pPr>
            <a:r>
              <a:rPr lang="es-CL" sz="1200" dirty="0" smtClean="0">
                <a:solidFill>
                  <a:schemeClr val="tx1"/>
                </a:solidFill>
                <a:latin typeface="Montserrat Light" panose="020B0604020202020204" charset="0"/>
              </a:rPr>
              <a:t>Envío </a:t>
            </a:r>
            <a:r>
              <a:rPr lang="es-CL" sz="1200" dirty="0">
                <a:solidFill>
                  <a:schemeClr val="tx1"/>
                </a:solidFill>
                <a:latin typeface="Montserrat Light" panose="020B0604020202020204" charset="0"/>
              </a:rPr>
              <a:t>de base de datos.</a:t>
            </a:r>
          </a:p>
          <a:p>
            <a:pPr marL="171450" indent="-171450" algn="just">
              <a:buClr>
                <a:srgbClr val="F6903C"/>
              </a:buClr>
              <a:buFont typeface="Arial" panose="020B0604020202020204" pitchFamily="34" charset="0"/>
              <a:buChar char="•"/>
            </a:pPr>
            <a:endParaRPr lang="es-CL" sz="1200" dirty="0">
              <a:solidFill>
                <a:schemeClr val="tx1"/>
              </a:solidFill>
              <a:latin typeface="Montserrat Light" panose="020B0604020202020204" charset="0"/>
            </a:endParaRPr>
          </a:p>
          <a:p>
            <a:pPr marL="171450" indent="-171450" algn="just">
              <a:buClr>
                <a:srgbClr val="F6903C"/>
              </a:buClr>
              <a:buFont typeface="Arial" panose="020B0604020202020204" pitchFamily="34" charset="0"/>
              <a:buChar char="•"/>
            </a:pPr>
            <a:r>
              <a:rPr lang="es-CL" sz="1200" dirty="0" smtClean="0">
                <a:solidFill>
                  <a:schemeClr val="tx1"/>
                </a:solidFill>
                <a:latin typeface="Montserrat Light" panose="020B0604020202020204" charset="0"/>
              </a:rPr>
              <a:t>Diagnóstico y </a:t>
            </a:r>
            <a:r>
              <a:rPr lang="es-CL" sz="1200" dirty="0">
                <a:solidFill>
                  <a:schemeClr val="tx1"/>
                </a:solidFill>
                <a:latin typeface="Montserrat Light" panose="020B0604020202020204" charset="0"/>
              </a:rPr>
              <a:t>Evaluación Comercial</a:t>
            </a:r>
            <a:r>
              <a:rPr lang="es-CL" sz="1200" dirty="0" smtClean="0">
                <a:solidFill>
                  <a:schemeClr val="tx1"/>
                </a:solidFill>
                <a:latin typeface="Montserrat Light" panose="020B0604020202020204" charset="0"/>
              </a:rPr>
              <a:t>.</a:t>
            </a:r>
          </a:p>
          <a:p>
            <a:pPr marL="171450" indent="-171450" algn="just">
              <a:buClr>
                <a:srgbClr val="F6903C"/>
              </a:buClr>
              <a:buFont typeface="Arial" panose="020B0604020202020204" pitchFamily="34" charset="0"/>
              <a:buChar char="•"/>
            </a:pPr>
            <a:endParaRPr lang="es-CL" sz="1200" dirty="0">
              <a:solidFill>
                <a:schemeClr val="tx1"/>
              </a:solidFill>
              <a:latin typeface="Montserrat Light" panose="020B0604020202020204" charset="0"/>
            </a:endParaRPr>
          </a:p>
          <a:p>
            <a:pPr marL="171450" indent="-171450" algn="just">
              <a:buClr>
                <a:srgbClr val="F6903C"/>
              </a:buClr>
              <a:buFont typeface="Arial" panose="020B0604020202020204" pitchFamily="34" charset="0"/>
              <a:buChar char="•"/>
            </a:pPr>
            <a:r>
              <a:rPr lang="es-CL" sz="1200" dirty="0" smtClean="0">
                <a:solidFill>
                  <a:schemeClr val="tx1"/>
                </a:solidFill>
                <a:latin typeface="Montserrat Light" panose="020B0604020202020204" charset="0"/>
              </a:rPr>
              <a:t>Selección de trabajadores.</a:t>
            </a:r>
            <a:endParaRPr lang="es-CL" sz="1200" dirty="0">
              <a:solidFill>
                <a:schemeClr val="tx1"/>
              </a:solidFill>
              <a:latin typeface="Montserrat Light" panose="020B0604020202020204" charset="0"/>
            </a:endParaRPr>
          </a:p>
          <a:p>
            <a:pPr marL="171450" indent="-171450" algn="just">
              <a:buClr>
                <a:srgbClr val="F6903C"/>
              </a:buClr>
              <a:buFont typeface="Arial" panose="020B0604020202020204" pitchFamily="34" charset="0"/>
              <a:buChar char="•"/>
            </a:pPr>
            <a:endParaRPr lang="es-CL" sz="1200" dirty="0">
              <a:solidFill>
                <a:schemeClr val="tx1"/>
              </a:solidFill>
              <a:latin typeface="Montserrat Light" panose="020B0604020202020204" charset="0"/>
            </a:endParaRPr>
          </a:p>
          <a:p>
            <a:pPr marL="171450" indent="-171450" algn="just">
              <a:buClr>
                <a:srgbClr val="F6903C"/>
              </a:buClr>
              <a:buFont typeface="Arial" panose="020B0604020202020204" pitchFamily="34" charset="0"/>
              <a:buChar char="•"/>
            </a:pPr>
            <a:r>
              <a:rPr lang="es-CL" sz="1200" dirty="0">
                <a:solidFill>
                  <a:schemeClr val="tx1"/>
                </a:solidFill>
                <a:latin typeface="Montserrat Light" panose="020B0604020202020204" charset="0"/>
              </a:rPr>
              <a:t> Firma de </a:t>
            </a:r>
            <a:r>
              <a:rPr lang="es-CL" sz="1200" dirty="0" smtClean="0">
                <a:solidFill>
                  <a:schemeClr val="tx1"/>
                </a:solidFill>
                <a:latin typeface="Montserrat Light" panose="020B0604020202020204" charset="0"/>
              </a:rPr>
              <a:t>convenio (o Anexo).</a:t>
            </a:r>
            <a:endParaRPr lang="es-CL" sz="1200" dirty="0">
              <a:solidFill>
                <a:schemeClr val="tx1"/>
              </a:solidFill>
              <a:latin typeface="Montserrat Light" panose="020B0604020202020204" charset="0"/>
            </a:endParaRPr>
          </a:p>
          <a:p>
            <a:pPr marL="171450" indent="-171450" algn="just">
              <a:buClr>
                <a:srgbClr val="F6903C"/>
              </a:buClr>
              <a:buFont typeface="Arial" panose="020B0604020202020204" pitchFamily="34" charset="0"/>
              <a:buChar char="•"/>
            </a:pPr>
            <a:endParaRPr lang="es-CL" sz="1200" dirty="0">
              <a:solidFill>
                <a:schemeClr val="tx1"/>
              </a:solidFill>
              <a:latin typeface="Montserrat Light" panose="020B0604020202020204" charset="0"/>
            </a:endParaRPr>
          </a:p>
          <a:p>
            <a:pPr marL="171450" indent="-171450" algn="just">
              <a:buClr>
                <a:srgbClr val="F6903C"/>
              </a:buClr>
              <a:buFont typeface="Arial" panose="020B0604020202020204" pitchFamily="34" charset="0"/>
              <a:buChar char="•"/>
            </a:pPr>
            <a:r>
              <a:rPr lang="es-CL" sz="1200" dirty="0" smtClean="0">
                <a:solidFill>
                  <a:schemeClr val="tx1"/>
                </a:solidFill>
                <a:latin typeface="Montserrat Light" panose="020B0604020202020204" charset="0"/>
              </a:rPr>
              <a:t>Emisión </a:t>
            </a:r>
            <a:r>
              <a:rPr lang="es-CL" sz="1200" dirty="0">
                <a:solidFill>
                  <a:schemeClr val="tx1"/>
                </a:solidFill>
                <a:latin typeface="Montserrat Light" panose="020B0604020202020204" charset="0"/>
              </a:rPr>
              <a:t>de Factura.</a:t>
            </a:r>
          </a:p>
          <a:p>
            <a:pPr marL="171450" indent="-171450" algn="just">
              <a:buClr>
                <a:srgbClr val="F6903C"/>
              </a:buClr>
              <a:buFont typeface="Arial" panose="020B0604020202020204" pitchFamily="34" charset="0"/>
              <a:buChar char="•"/>
            </a:pPr>
            <a:endParaRPr lang="es-CL" sz="1200" dirty="0">
              <a:solidFill>
                <a:schemeClr val="tx1"/>
              </a:solidFill>
              <a:latin typeface="Montserrat Light" panose="020B0604020202020204" charset="0"/>
            </a:endParaRPr>
          </a:p>
          <a:p>
            <a:pPr marL="171450" indent="-171450" algn="just">
              <a:buClr>
                <a:srgbClr val="F6903C"/>
              </a:buClr>
              <a:buFont typeface="Arial" panose="020B0604020202020204" pitchFamily="34" charset="0"/>
              <a:buChar char="•"/>
            </a:pPr>
            <a:r>
              <a:rPr lang="es-CL" sz="1200" dirty="0" smtClean="0">
                <a:solidFill>
                  <a:schemeClr val="tx1"/>
                </a:solidFill>
                <a:latin typeface="Montserrat Light" panose="020B0604020202020204" charset="0"/>
              </a:rPr>
              <a:t>Establecer fecha </a:t>
            </a:r>
            <a:r>
              <a:rPr lang="es-CL" sz="1200" dirty="0">
                <a:solidFill>
                  <a:schemeClr val="tx1"/>
                </a:solidFill>
                <a:latin typeface="Montserrat Light" panose="020B0604020202020204" charset="0"/>
              </a:rPr>
              <a:t>Inicio del Servicio</a:t>
            </a:r>
            <a:r>
              <a:rPr lang="es-CL" sz="1200" dirty="0" smtClean="0">
                <a:solidFill>
                  <a:schemeClr val="tx1"/>
                </a:solidFill>
                <a:latin typeface="Montserrat Light" panose="020B0604020202020204" charset="0"/>
              </a:rPr>
              <a:t>.</a:t>
            </a:r>
            <a:endParaRPr lang="es-CL" sz="1200" dirty="0">
              <a:solidFill>
                <a:schemeClr val="tx1"/>
              </a:solidFill>
              <a:latin typeface="Montserrat Light" panose="020B0604020202020204" charset="0"/>
            </a:endParaRPr>
          </a:p>
        </p:txBody>
      </p:sp>
      <p:pic>
        <p:nvPicPr>
          <p:cNvPr id="16" name="Picture 19"/>
          <p:cNvPicPr>
            <a:picLocks noChangeAspect="1"/>
          </p:cNvPicPr>
          <p:nvPr/>
        </p:nvPicPr>
        <p:blipFill>
          <a:blip r:embed="rId4"/>
          <a:srcRect/>
          <a:stretch>
            <a:fillRect/>
          </a:stretch>
        </p:blipFill>
        <p:spPr>
          <a:xfrm>
            <a:off x="8314551" y="54094"/>
            <a:ext cx="732650" cy="892139"/>
          </a:xfrm>
          <a:prstGeom prst="rect">
            <a:avLst/>
          </a:prstGeom>
        </p:spPr>
      </p:pic>
      <p:grpSp>
        <p:nvGrpSpPr>
          <p:cNvPr id="17" name="Group 7"/>
          <p:cNvGrpSpPr/>
          <p:nvPr/>
        </p:nvGrpSpPr>
        <p:grpSpPr>
          <a:xfrm>
            <a:off x="2015315" y="1061980"/>
            <a:ext cx="5310391" cy="254231"/>
            <a:chOff x="0" y="0"/>
            <a:chExt cx="2375318" cy="169643"/>
          </a:xfrm>
        </p:grpSpPr>
        <p:sp>
          <p:nvSpPr>
            <p:cNvPr id="18" name="Freeform 8"/>
            <p:cNvSpPr/>
            <p:nvPr/>
          </p:nvSpPr>
          <p:spPr>
            <a:xfrm>
              <a:off x="0" y="0"/>
              <a:ext cx="2375318" cy="169643"/>
            </a:xfrm>
            <a:custGeom>
              <a:avLst/>
              <a:gdLst/>
              <a:ahLst/>
              <a:cxnLst/>
              <a:rect l="l" t="t" r="r" b="b"/>
              <a:pathLst>
                <a:path w="2375318" h="169643">
                  <a:moveTo>
                    <a:pt x="0" y="0"/>
                  </a:moveTo>
                  <a:lnTo>
                    <a:pt x="2375318" y="0"/>
                  </a:lnTo>
                  <a:lnTo>
                    <a:pt x="2375318" y="169643"/>
                  </a:lnTo>
                  <a:lnTo>
                    <a:pt x="0" y="169643"/>
                  </a:lnTo>
                  <a:close/>
                </a:path>
              </a:pathLst>
            </a:custGeom>
            <a:solidFill>
              <a:srgbClr val="005493"/>
            </a:solidFill>
          </p:spPr>
          <p:txBody>
            <a:bodyPr/>
            <a:lstStyle/>
            <a:p>
              <a:r>
                <a:rPr lang="es-CL" b="1" dirty="0" smtClean="0">
                  <a:solidFill>
                    <a:schemeClr val="bg1"/>
                  </a:solidFill>
                  <a:latin typeface="Montserrat Light" panose="020B0604020202020204" charset="0"/>
                </a:rPr>
                <a:t>DETALLE DE LAS ETAPAS</a:t>
              </a:r>
              <a:endParaRPr lang="es-CL" b="1" dirty="0">
                <a:solidFill>
                  <a:schemeClr val="bg1"/>
                </a:solidFill>
                <a:latin typeface="Montserrat Light" panose="020B0604020202020204" charset="0"/>
              </a:endParaRPr>
            </a:p>
          </p:txBody>
        </p:sp>
      </p:grpSp>
      <p:pic>
        <p:nvPicPr>
          <p:cNvPr id="20" name="Imagen 19"/>
          <p:cNvPicPr>
            <a:picLocks noChangeAspect="1"/>
          </p:cNvPicPr>
          <p:nvPr/>
        </p:nvPicPr>
        <p:blipFill>
          <a:blip r:embed="rId5"/>
          <a:stretch>
            <a:fillRect/>
          </a:stretch>
        </p:blipFill>
        <p:spPr>
          <a:xfrm>
            <a:off x="-750" y="6394"/>
            <a:ext cx="2017459" cy="1167821"/>
          </a:xfrm>
          <a:prstGeom prst="rect">
            <a:avLst/>
          </a:prstGeom>
        </p:spPr>
      </p:pic>
    </p:spTree>
    <p:extLst>
      <p:ext uri="{BB962C8B-B14F-4D97-AF65-F5344CB8AC3E}">
        <p14:creationId xmlns:p14="http://schemas.microsoft.com/office/powerpoint/2010/main" val="4142466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504" name="Google Shape;504;g102b638e176_0_11"/>
          <p:cNvPicPr preferRelativeResize="0"/>
          <p:nvPr/>
        </p:nvPicPr>
        <p:blipFill rotWithShape="1">
          <a:blip r:embed="rId3">
            <a:alphaModFix/>
          </a:blip>
          <a:srcRect/>
          <a:stretch/>
        </p:blipFill>
        <p:spPr>
          <a:xfrm>
            <a:off x="2024547" y="554747"/>
            <a:ext cx="335575" cy="335575"/>
          </a:xfrm>
          <a:prstGeom prst="rect">
            <a:avLst/>
          </a:prstGeom>
          <a:noFill/>
          <a:ln>
            <a:noFill/>
          </a:ln>
        </p:spPr>
      </p:pic>
      <p:sp>
        <p:nvSpPr>
          <p:cNvPr id="506" name="Google Shape;506;g102b638e176_0_11"/>
          <p:cNvSpPr/>
          <p:nvPr/>
        </p:nvSpPr>
        <p:spPr>
          <a:xfrm>
            <a:off x="0" y="5004900"/>
            <a:ext cx="4572000" cy="138600"/>
          </a:xfrm>
          <a:prstGeom prst="rect">
            <a:avLst/>
          </a:prstGeom>
          <a:solidFill>
            <a:srgbClr val="EA6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g102b638e176_0_11"/>
          <p:cNvSpPr/>
          <p:nvPr/>
        </p:nvSpPr>
        <p:spPr>
          <a:xfrm>
            <a:off x="4572000" y="5004900"/>
            <a:ext cx="4572000" cy="138600"/>
          </a:xfrm>
          <a:prstGeom prst="rect">
            <a:avLst/>
          </a:prstGeom>
          <a:solidFill>
            <a:srgbClr val="FC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03;g102b638e176_0_11"/>
          <p:cNvSpPr txBox="1">
            <a:spLocks/>
          </p:cNvSpPr>
          <p:nvPr/>
        </p:nvSpPr>
        <p:spPr>
          <a:xfrm>
            <a:off x="2494056" y="388629"/>
            <a:ext cx="4008405" cy="4155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a:buFont typeface="Arial"/>
              <a:buNone/>
            </a:pPr>
            <a:r>
              <a:rPr lang="es-ES" sz="2300" b="1" dirty="0" smtClean="0">
                <a:solidFill>
                  <a:srgbClr val="82C3FA"/>
                </a:solidFill>
                <a:latin typeface="Montserrat"/>
                <a:ea typeface="Montserrat"/>
                <a:cs typeface="Montserrat"/>
                <a:sym typeface="Montserrat"/>
              </a:rPr>
              <a:t>IMPACTO</a:t>
            </a:r>
            <a:endParaRPr lang="es-ES" sz="2300" b="1" dirty="0">
              <a:solidFill>
                <a:srgbClr val="82C3FA"/>
              </a:solidFill>
              <a:latin typeface="Montserrat"/>
              <a:ea typeface="Montserrat"/>
              <a:cs typeface="Montserrat"/>
              <a:sym typeface="Montserrat"/>
            </a:endParaRPr>
          </a:p>
        </p:txBody>
      </p:sp>
      <p:pic>
        <p:nvPicPr>
          <p:cNvPr id="23" name="Picture 19"/>
          <p:cNvPicPr>
            <a:picLocks noChangeAspect="1"/>
          </p:cNvPicPr>
          <p:nvPr/>
        </p:nvPicPr>
        <p:blipFill>
          <a:blip r:embed="rId4"/>
          <a:srcRect/>
          <a:stretch>
            <a:fillRect/>
          </a:stretch>
        </p:blipFill>
        <p:spPr>
          <a:xfrm>
            <a:off x="8314551" y="54094"/>
            <a:ext cx="732650" cy="892139"/>
          </a:xfrm>
          <a:prstGeom prst="rect">
            <a:avLst/>
          </a:prstGeom>
        </p:spPr>
      </p:pic>
      <p:pic>
        <p:nvPicPr>
          <p:cNvPr id="14" name="Imagen 13"/>
          <p:cNvPicPr>
            <a:picLocks noChangeAspect="1"/>
          </p:cNvPicPr>
          <p:nvPr/>
        </p:nvPicPr>
        <p:blipFill>
          <a:blip r:embed="rId5"/>
          <a:stretch>
            <a:fillRect/>
          </a:stretch>
        </p:blipFill>
        <p:spPr>
          <a:xfrm>
            <a:off x="-750" y="0"/>
            <a:ext cx="2017459" cy="1167821"/>
          </a:xfrm>
          <a:prstGeom prst="rect">
            <a:avLst/>
          </a:prstGeom>
        </p:spPr>
      </p:pic>
      <p:pic>
        <p:nvPicPr>
          <p:cNvPr id="3" name="Imagen 2"/>
          <p:cNvPicPr>
            <a:picLocks noChangeAspect="1"/>
          </p:cNvPicPr>
          <p:nvPr/>
        </p:nvPicPr>
        <p:blipFill>
          <a:blip r:embed="rId6"/>
          <a:stretch>
            <a:fillRect/>
          </a:stretch>
        </p:blipFill>
        <p:spPr>
          <a:xfrm>
            <a:off x="1260376" y="1376329"/>
            <a:ext cx="6821668" cy="3056370"/>
          </a:xfrm>
          <a:prstGeom prst="rect">
            <a:avLst/>
          </a:prstGeom>
        </p:spPr>
      </p:pic>
      <p:grpSp>
        <p:nvGrpSpPr>
          <p:cNvPr id="15" name="Group 7"/>
          <p:cNvGrpSpPr/>
          <p:nvPr/>
        </p:nvGrpSpPr>
        <p:grpSpPr>
          <a:xfrm>
            <a:off x="1877813" y="1040784"/>
            <a:ext cx="5310391" cy="254231"/>
            <a:chOff x="0" y="0"/>
            <a:chExt cx="2375318" cy="169643"/>
          </a:xfrm>
        </p:grpSpPr>
        <p:sp>
          <p:nvSpPr>
            <p:cNvPr id="16" name="Freeform 8"/>
            <p:cNvSpPr/>
            <p:nvPr/>
          </p:nvSpPr>
          <p:spPr>
            <a:xfrm>
              <a:off x="0" y="0"/>
              <a:ext cx="2375318" cy="169643"/>
            </a:xfrm>
            <a:custGeom>
              <a:avLst/>
              <a:gdLst/>
              <a:ahLst/>
              <a:cxnLst/>
              <a:rect l="l" t="t" r="r" b="b"/>
              <a:pathLst>
                <a:path w="2375318" h="169643">
                  <a:moveTo>
                    <a:pt x="0" y="0"/>
                  </a:moveTo>
                  <a:lnTo>
                    <a:pt x="2375318" y="0"/>
                  </a:lnTo>
                  <a:lnTo>
                    <a:pt x="2375318" y="169643"/>
                  </a:lnTo>
                  <a:lnTo>
                    <a:pt x="0" y="169643"/>
                  </a:lnTo>
                  <a:close/>
                </a:path>
              </a:pathLst>
            </a:custGeom>
            <a:solidFill>
              <a:srgbClr val="005493"/>
            </a:solidFill>
          </p:spPr>
        </p:sp>
      </p:grpSp>
    </p:spTree>
    <p:extLst>
      <p:ext uri="{BB962C8B-B14F-4D97-AF65-F5344CB8AC3E}">
        <p14:creationId xmlns:p14="http://schemas.microsoft.com/office/powerpoint/2010/main" val="4047896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504" name="Google Shape;504;g102b638e176_0_11"/>
          <p:cNvPicPr preferRelativeResize="0"/>
          <p:nvPr/>
        </p:nvPicPr>
        <p:blipFill rotWithShape="1">
          <a:blip r:embed="rId3">
            <a:alphaModFix/>
          </a:blip>
          <a:srcRect/>
          <a:stretch/>
        </p:blipFill>
        <p:spPr>
          <a:xfrm>
            <a:off x="2024547" y="554747"/>
            <a:ext cx="335575" cy="335575"/>
          </a:xfrm>
          <a:prstGeom prst="rect">
            <a:avLst/>
          </a:prstGeom>
          <a:noFill/>
          <a:ln>
            <a:noFill/>
          </a:ln>
        </p:spPr>
      </p:pic>
      <p:sp>
        <p:nvSpPr>
          <p:cNvPr id="506" name="Google Shape;506;g102b638e176_0_11"/>
          <p:cNvSpPr/>
          <p:nvPr/>
        </p:nvSpPr>
        <p:spPr>
          <a:xfrm>
            <a:off x="0" y="5004900"/>
            <a:ext cx="4572000" cy="138600"/>
          </a:xfrm>
          <a:prstGeom prst="rect">
            <a:avLst/>
          </a:prstGeom>
          <a:solidFill>
            <a:srgbClr val="EA6B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g102b638e176_0_11"/>
          <p:cNvSpPr/>
          <p:nvPr/>
        </p:nvSpPr>
        <p:spPr>
          <a:xfrm>
            <a:off x="4572000" y="5004900"/>
            <a:ext cx="4572000" cy="138600"/>
          </a:xfrm>
          <a:prstGeom prst="rect">
            <a:avLst/>
          </a:prstGeom>
          <a:solidFill>
            <a:srgbClr val="FCC6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503;g102b638e176_0_11"/>
          <p:cNvSpPr txBox="1">
            <a:spLocks/>
          </p:cNvSpPr>
          <p:nvPr/>
        </p:nvSpPr>
        <p:spPr>
          <a:xfrm>
            <a:off x="2494056" y="388629"/>
            <a:ext cx="4008405" cy="4155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640"/>
              </a:spcBef>
              <a:spcAft>
                <a:spcPts val="0"/>
              </a:spcAft>
              <a:buClr>
                <a:srgbClr val="000000"/>
              </a:buClr>
              <a:buSzPts val="3200"/>
              <a:buFont typeface="Arial"/>
              <a:buNone/>
              <a:tabLst/>
              <a:defRPr/>
            </a:pPr>
            <a:r>
              <a:rPr kumimoji="0" lang="es-ES" sz="2300" b="1" i="0" u="none" strike="noStrike" kern="0" cap="none" spc="0" normalizeH="0" baseline="0" noProof="0" dirty="0" smtClean="0">
                <a:ln>
                  <a:noFill/>
                </a:ln>
                <a:solidFill>
                  <a:srgbClr val="82C3FA"/>
                </a:solidFill>
                <a:effectLst/>
                <a:uLnTx/>
                <a:uFillTx/>
                <a:latin typeface="Montserrat"/>
                <a:ea typeface="Montserrat"/>
                <a:cs typeface="Montserrat"/>
                <a:sym typeface="Montserrat"/>
              </a:rPr>
              <a:t>IMPACTO</a:t>
            </a:r>
            <a:endParaRPr kumimoji="0" lang="es-ES" sz="2300" b="1" i="0" u="none" strike="noStrike" kern="0" cap="none" spc="0" normalizeH="0" baseline="0" noProof="0" dirty="0">
              <a:ln>
                <a:noFill/>
              </a:ln>
              <a:solidFill>
                <a:srgbClr val="82C3FA"/>
              </a:solidFill>
              <a:effectLst/>
              <a:uLnTx/>
              <a:uFillTx/>
              <a:latin typeface="Montserrat"/>
              <a:ea typeface="Montserrat"/>
              <a:cs typeface="Montserrat"/>
              <a:sym typeface="Montserrat"/>
            </a:endParaRPr>
          </a:p>
        </p:txBody>
      </p:sp>
      <p:pic>
        <p:nvPicPr>
          <p:cNvPr id="23" name="Picture 19"/>
          <p:cNvPicPr>
            <a:picLocks noChangeAspect="1"/>
          </p:cNvPicPr>
          <p:nvPr/>
        </p:nvPicPr>
        <p:blipFill>
          <a:blip r:embed="rId4"/>
          <a:srcRect/>
          <a:stretch>
            <a:fillRect/>
          </a:stretch>
        </p:blipFill>
        <p:spPr>
          <a:xfrm>
            <a:off x="8314551" y="54094"/>
            <a:ext cx="732650" cy="892139"/>
          </a:xfrm>
          <a:prstGeom prst="rect">
            <a:avLst/>
          </a:prstGeom>
        </p:spPr>
      </p:pic>
      <p:pic>
        <p:nvPicPr>
          <p:cNvPr id="14" name="Imagen 13"/>
          <p:cNvPicPr>
            <a:picLocks noChangeAspect="1"/>
          </p:cNvPicPr>
          <p:nvPr/>
        </p:nvPicPr>
        <p:blipFill>
          <a:blip r:embed="rId5"/>
          <a:stretch>
            <a:fillRect/>
          </a:stretch>
        </p:blipFill>
        <p:spPr>
          <a:xfrm>
            <a:off x="-750" y="0"/>
            <a:ext cx="2017459" cy="1167821"/>
          </a:xfrm>
          <a:prstGeom prst="rect">
            <a:avLst/>
          </a:prstGeom>
        </p:spPr>
      </p:pic>
      <p:grpSp>
        <p:nvGrpSpPr>
          <p:cNvPr id="15" name="Group 7"/>
          <p:cNvGrpSpPr/>
          <p:nvPr/>
        </p:nvGrpSpPr>
        <p:grpSpPr>
          <a:xfrm>
            <a:off x="1877813" y="1040784"/>
            <a:ext cx="5310391" cy="254231"/>
            <a:chOff x="0" y="0"/>
            <a:chExt cx="2375318" cy="169643"/>
          </a:xfrm>
        </p:grpSpPr>
        <p:sp>
          <p:nvSpPr>
            <p:cNvPr id="16" name="Freeform 8"/>
            <p:cNvSpPr/>
            <p:nvPr/>
          </p:nvSpPr>
          <p:spPr>
            <a:xfrm>
              <a:off x="0" y="0"/>
              <a:ext cx="2375318" cy="169643"/>
            </a:xfrm>
            <a:custGeom>
              <a:avLst/>
              <a:gdLst/>
              <a:ahLst/>
              <a:cxnLst/>
              <a:rect l="l" t="t" r="r" b="b"/>
              <a:pathLst>
                <a:path w="2375318" h="169643">
                  <a:moveTo>
                    <a:pt x="0" y="0"/>
                  </a:moveTo>
                  <a:lnTo>
                    <a:pt x="2375318" y="0"/>
                  </a:lnTo>
                  <a:lnTo>
                    <a:pt x="2375318" y="169643"/>
                  </a:lnTo>
                  <a:lnTo>
                    <a:pt x="0" y="169643"/>
                  </a:lnTo>
                  <a:close/>
                </a:path>
              </a:pathLst>
            </a:custGeom>
            <a:solidFill>
              <a:srgbClr val="005493"/>
            </a:solidFill>
          </p:spPr>
        </p:sp>
      </p:grpSp>
      <p:pic>
        <p:nvPicPr>
          <p:cNvPr id="2" name="Imagen 1"/>
          <p:cNvPicPr>
            <a:picLocks noChangeAspect="1"/>
          </p:cNvPicPr>
          <p:nvPr/>
        </p:nvPicPr>
        <p:blipFill>
          <a:blip r:embed="rId6"/>
          <a:stretch>
            <a:fillRect/>
          </a:stretch>
        </p:blipFill>
        <p:spPr>
          <a:xfrm>
            <a:off x="2960381" y="1724877"/>
            <a:ext cx="2780019" cy="1362872"/>
          </a:xfrm>
          <a:prstGeom prst="rect">
            <a:avLst/>
          </a:prstGeom>
        </p:spPr>
      </p:pic>
      <p:pic>
        <p:nvPicPr>
          <p:cNvPr id="4" name="Imagen 3"/>
          <p:cNvPicPr>
            <a:picLocks noChangeAspect="1"/>
          </p:cNvPicPr>
          <p:nvPr/>
        </p:nvPicPr>
        <p:blipFill>
          <a:blip r:embed="rId7"/>
          <a:stretch>
            <a:fillRect/>
          </a:stretch>
        </p:blipFill>
        <p:spPr>
          <a:xfrm>
            <a:off x="1236856" y="3230929"/>
            <a:ext cx="6227067" cy="538256"/>
          </a:xfrm>
          <a:prstGeom prst="rect">
            <a:avLst/>
          </a:prstGeom>
        </p:spPr>
      </p:pic>
      <p:pic>
        <p:nvPicPr>
          <p:cNvPr id="5" name="Imagen 4"/>
          <p:cNvPicPr>
            <a:picLocks noChangeAspect="1"/>
          </p:cNvPicPr>
          <p:nvPr/>
        </p:nvPicPr>
        <p:blipFill>
          <a:blip r:embed="rId8"/>
          <a:stretch>
            <a:fillRect/>
          </a:stretch>
        </p:blipFill>
        <p:spPr>
          <a:xfrm>
            <a:off x="5854518" y="2017603"/>
            <a:ext cx="1333686" cy="628738"/>
          </a:xfrm>
          <a:prstGeom prst="rect">
            <a:avLst/>
          </a:prstGeom>
        </p:spPr>
      </p:pic>
      <p:pic>
        <p:nvPicPr>
          <p:cNvPr id="6" name="Imagen 5"/>
          <p:cNvPicPr>
            <a:picLocks noChangeAspect="1"/>
          </p:cNvPicPr>
          <p:nvPr/>
        </p:nvPicPr>
        <p:blipFill>
          <a:blip r:embed="rId9"/>
          <a:stretch>
            <a:fillRect/>
          </a:stretch>
        </p:blipFill>
        <p:spPr>
          <a:xfrm>
            <a:off x="1690916" y="1957415"/>
            <a:ext cx="1155347" cy="857312"/>
          </a:xfrm>
          <a:prstGeom prst="rect">
            <a:avLst/>
          </a:prstGeom>
        </p:spPr>
      </p:pic>
    </p:spTree>
    <p:extLst>
      <p:ext uri="{BB962C8B-B14F-4D97-AF65-F5344CB8AC3E}">
        <p14:creationId xmlns:p14="http://schemas.microsoft.com/office/powerpoint/2010/main" val="3010207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504" name="Google Shape;504;g102b638e176_0_11"/>
          <p:cNvPicPr preferRelativeResize="0"/>
          <p:nvPr/>
        </p:nvPicPr>
        <p:blipFill rotWithShape="1">
          <a:blip r:embed="rId3">
            <a:alphaModFix/>
          </a:blip>
          <a:srcRect/>
          <a:stretch/>
        </p:blipFill>
        <p:spPr>
          <a:xfrm>
            <a:off x="2024547" y="554747"/>
            <a:ext cx="335575" cy="335575"/>
          </a:xfrm>
          <a:prstGeom prst="rect">
            <a:avLst/>
          </a:prstGeom>
          <a:noFill/>
          <a:ln>
            <a:noFill/>
          </a:ln>
        </p:spPr>
      </p:pic>
      <p:sp>
        <p:nvSpPr>
          <p:cNvPr id="506" name="Google Shape;506;g102b638e176_0_11"/>
          <p:cNvSpPr/>
          <p:nvPr/>
        </p:nvSpPr>
        <p:spPr>
          <a:xfrm>
            <a:off x="0" y="5004900"/>
            <a:ext cx="4572000" cy="138600"/>
          </a:xfrm>
          <a:prstGeom prst="rect">
            <a:avLst/>
          </a:prstGeom>
          <a:solidFill>
            <a:srgbClr val="EA6B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g102b638e176_0_11"/>
          <p:cNvSpPr/>
          <p:nvPr/>
        </p:nvSpPr>
        <p:spPr>
          <a:xfrm>
            <a:off x="4572000" y="5004900"/>
            <a:ext cx="4572000" cy="138600"/>
          </a:xfrm>
          <a:prstGeom prst="rect">
            <a:avLst/>
          </a:prstGeom>
          <a:solidFill>
            <a:srgbClr val="FCC6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503;g102b638e176_0_11"/>
          <p:cNvSpPr txBox="1">
            <a:spLocks/>
          </p:cNvSpPr>
          <p:nvPr/>
        </p:nvSpPr>
        <p:spPr>
          <a:xfrm>
            <a:off x="2494056" y="388629"/>
            <a:ext cx="4452844" cy="4155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640"/>
              </a:spcBef>
              <a:spcAft>
                <a:spcPts val="0"/>
              </a:spcAft>
              <a:buClr>
                <a:srgbClr val="000000"/>
              </a:buClr>
              <a:buSzPts val="3200"/>
              <a:buFont typeface="Arial"/>
              <a:buNone/>
              <a:tabLst/>
              <a:defRPr/>
            </a:pPr>
            <a:r>
              <a:rPr lang="es-ES" sz="2300" b="1" dirty="0" smtClean="0">
                <a:solidFill>
                  <a:srgbClr val="82C3FA"/>
                </a:solidFill>
                <a:latin typeface="Montserrat"/>
                <a:ea typeface="Montserrat"/>
                <a:cs typeface="Montserrat"/>
                <a:sym typeface="Montserrat"/>
              </a:rPr>
              <a:t>RESULTADOS CChC ARICA</a:t>
            </a:r>
            <a:endParaRPr kumimoji="0" lang="es-ES" sz="2300" b="1" i="0" u="none" strike="noStrike" kern="0" cap="none" spc="0" normalizeH="0" baseline="0" noProof="0" dirty="0">
              <a:ln>
                <a:noFill/>
              </a:ln>
              <a:solidFill>
                <a:srgbClr val="82C3FA"/>
              </a:solidFill>
              <a:effectLst/>
              <a:uLnTx/>
              <a:uFillTx/>
              <a:latin typeface="Montserrat"/>
              <a:ea typeface="Montserrat"/>
              <a:cs typeface="Montserrat"/>
              <a:sym typeface="Montserrat"/>
            </a:endParaRPr>
          </a:p>
        </p:txBody>
      </p:sp>
      <p:pic>
        <p:nvPicPr>
          <p:cNvPr id="23" name="Picture 19"/>
          <p:cNvPicPr>
            <a:picLocks noChangeAspect="1"/>
          </p:cNvPicPr>
          <p:nvPr/>
        </p:nvPicPr>
        <p:blipFill>
          <a:blip r:embed="rId4"/>
          <a:srcRect/>
          <a:stretch>
            <a:fillRect/>
          </a:stretch>
        </p:blipFill>
        <p:spPr>
          <a:xfrm>
            <a:off x="8314551" y="54094"/>
            <a:ext cx="732650" cy="892139"/>
          </a:xfrm>
          <a:prstGeom prst="rect">
            <a:avLst/>
          </a:prstGeom>
        </p:spPr>
      </p:pic>
      <p:pic>
        <p:nvPicPr>
          <p:cNvPr id="14" name="Imagen 13"/>
          <p:cNvPicPr>
            <a:picLocks noChangeAspect="1"/>
          </p:cNvPicPr>
          <p:nvPr/>
        </p:nvPicPr>
        <p:blipFill>
          <a:blip r:embed="rId5"/>
          <a:stretch>
            <a:fillRect/>
          </a:stretch>
        </p:blipFill>
        <p:spPr>
          <a:xfrm>
            <a:off x="-750" y="0"/>
            <a:ext cx="2017459" cy="1167821"/>
          </a:xfrm>
          <a:prstGeom prst="rect">
            <a:avLst/>
          </a:prstGeom>
        </p:spPr>
      </p:pic>
      <p:grpSp>
        <p:nvGrpSpPr>
          <p:cNvPr id="15" name="Group 7"/>
          <p:cNvGrpSpPr/>
          <p:nvPr/>
        </p:nvGrpSpPr>
        <p:grpSpPr>
          <a:xfrm>
            <a:off x="1877813" y="1040784"/>
            <a:ext cx="5310391" cy="254231"/>
            <a:chOff x="0" y="0"/>
            <a:chExt cx="2375318" cy="169643"/>
          </a:xfrm>
        </p:grpSpPr>
        <p:sp>
          <p:nvSpPr>
            <p:cNvPr id="16" name="Freeform 8"/>
            <p:cNvSpPr/>
            <p:nvPr/>
          </p:nvSpPr>
          <p:spPr>
            <a:xfrm>
              <a:off x="0" y="0"/>
              <a:ext cx="2375318" cy="169643"/>
            </a:xfrm>
            <a:custGeom>
              <a:avLst/>
              <a:gdLst/>
              <a:ahLst/>
              <a:cxnLst/>
              <a:rect l="l" t="t" r="r" b="b"/>
              <a:pathLst>
                <a:path w="2375318" h="169643">
                  <a:moveTo>
                    <a:pt x="0" y="0"/>
                  </a:moveTo>
                  <a:lnTo>
                    <a:pt x="2375318" y="0"/>
                  </a:lnTo>
                  <a:lnTo>
                    <a:pt x="2375318" y="169643"/>
                  </a:lnTo>
                  <a:lnTo>
                    <a:pt x="0" y="169643"/>
                  </a:lnTo>
                  <a:close/>
                </a:path>
              </a:pathLst>
            </a:custGeom>
            <a:solidFill>
              <a:srgbClr val="005493"/>
            </a:solidFill>
          </p:spPr>
        </p:sp>
      </p:grpSp>
      <p:pic>
        <p:nvPicPr>
          <p:cNvPr id="19" name="Imagen 18"/>
          <p:cNvPicPr>
            <a:picLocks noChangeAspect="1"/>
          </p:cNvPicPr>
          <p:nvPr/>
        </p:nvPicPr>
        <p:blipFill>
          <a:blip r:embed="rId6"/>
          <a:stretch>
            <a:fillRect/>
          </a:stretch>
        </p:blipFill>
        <p:spPr>
          <a:xfrm>
            <a:off x="813580" y="3158856"/>
            <a:ext cx="2040256" cy="1073024"/>
          </a:xfrm>
          <a:prstGeom prst="rect">
            <a:avLst/>
          </a:prstGeom>
        </p:spPr>
      </p:pic>
      <p:pic>
        <p:nvPicPr>
          <p:cNvPr id="22" name="Imagen 21"/>
          <p:cNvPicPr>
            <a:picLocks noChangeAspect="1"/>
          </p:cNvPicPr>
          <p:nvPr/>
        </p:nvPicPr>
        <p:blipFill>
          <a:blip r:embed="rId7"/>
          <a:stretch>
            <a:fillRect/>
          </a:stretch>
        </p:blipFill>
        <p:spPr>
          <a:xfrm>
            <a:off x="3682496" y="3158856"/>
            <a:ext cx="4129306" cy="1816209"/>
          </a:xfrm>
          <a:prstGeom prst="rect">
            <a:avLst/>
          </a:prstGeom>
        </p:spPr>
      </p:pic>
      <p:sp>
        <p:nvSpPr>
          <p:cNvPr id="24" name="TextBox 8"/>
          <p:cNvSpPr txBox="1">
            <a:spLocks noChangeArrowheads="1"/>
          </p:cNvSpPr>
          <p:nvPr/>
        </p:nvSpPr>
        <p:spPr bwMode="auto">
          <a:xfrm>
            <a:off x="3118553" y="1507791"/>
            <a:ext cx="15343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altLang="es-CL" sz="1200" b="1" i="0" u="none" strike="noStrike" kern="1200" cap="none" spc="0" normalizeH="0" baseline="0" noProof="0" dirty="0" smtClean="0">
                <a:ln>
                  <a:noFill/>
                </a:ln>
                <a:solidFill>
                  <a:srgbClr val="08204C"/>
                </a:solidFill>
                <a:effectLst/>
                <a:uLnTx/>
                <a:uFillTx/>
                <a:latin typeface="Poppins SemiBold"/>
                <a:ea typeface="League Spartan"/>
                <a:cs typeface="Poppins SemiBold"/>
              </a:rPr>
              <a:t>Diagnósticos 2023</a:t>
            </a:r>
            <a:endParaRPr kumimoji="0" lang="es-CL" altLang="es-CL" sz="1200" b="1" i="0" u="none" strike="noStrike" kern="1200" cap="none" spc="0" normalizeH="0" baseline="0" noProof="0" dirty="0">
              <a:ln>
                <a:noFill/>
              </a:ln>
              <a:solidFill>
                <a:srgbClr val="08204C"/>
              </a:solidFill>
              <a:effectLst/>
              <a:uLnTx/>
              <a:uFillTx/>
              <a:latin typeface="Poppins SemiBold"/>
              <a:ea typeface="League Spartan"/>
              <a:cs typeface="Poppins SemiBold"/>
            </a:endParaRPr>
          </a:p>
        </p:txBody>
      </p:sp>
      <p:sp>
        <p:nvSpPr>
          <p:cNvPr id="25" name="TextBox 15"/>
          <p:cNvSpPr txBox="1">
            <a:spLocks noChangeArrowheads="1"/>
          </p:cNvSpPr>
          <p:nvPr/>
        </p:nvSpPr>
        <p:spPr bwMode="auto">
          <a:xfrm>
            <a:off x="6662218" y="1487728"/>
            <a:ext cx="10823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altLang="es-CL" sz="1200" b="1" i="0" u="none" strike="noStrike" kern="1200" cap="none" spc="0" normalizeH="0" baseline="0" noProof="0" dirty="0" smtClean="0">
                <a:ln>
                  <a:noFill/>
                </a:ln>
                <a:solidFill>
                  <a:srgbClr val="08204C"/>
                </a:solidFill>
                <a:effectLst/>
                <a:uLnTx/>
                <a:uFillTx/>
                <a:latin typeface="Poppins SemiBold"/>
                <a:ea typeface="League Spartan"/>
                <a:cs typeface="Poppins SemiBold"/>
              </a:rPr>
              <a:t>Propietarios</a:t>
            </a:r>
            <a:endParaRPr kumimoji="0" lang="es-CL" altLang="es-CL" sz="1200" b="1" i="0" u="none" strike="noStrike" kern="1200" cap="none" spc="0" normalizeH="0" baseline="0" noProof="0" dirty="0">
              <a:ln>
                <a:noFill/>
              </a:ln>
              <a:solidFill>
                <a:srgbClr val="08204C"/>
              </a:solidFill>
              <a:effectLst/>
              <a:uLnTx/>
              <a:uFillTx/>
              <a:latin typeface="Poppins SemiBold"/>
              <a:ea typeface="League Spartan"/>
              <a:cs typeface="Poppins SemiBold"/>
            </a:endParaRPr>
          </a:p>
        </p:txBody>
      </p:sp>
      <p:sp>
        <p:nvSpPr>
          <p:cNvPr id="26" name="Freeform 5">
            <a:extLst/>
          </p:cNvPr>
          <p:cNvSpPr>
            <a:spLocks noChangeArrowheads="1"/>
          </p:cNvSpPr>
          <p:nvPr/>
        </p:nvSpPr>
        <p:spPr bwMode="auto">
          <a:xfrm>
            <a:off x="3175985" y="2381190"/>
            <a:ext cx="1343025" cy="331788"/>
          </a:xfrm>
          <a:custGeom>
            <a:avLst/>
            <a:gdLst>
              <a:gd name="T0" fmla="*/ 0 w 4207"/>
              <a:gd name="T1" fmla="*/ 0 h 2158"/>
              <a:gd name="T2" fmla="*/ 4206 w 4207"/>
              <a:gd name="T3" fmla="*/ 0 h 2158"/>
              <a:gd name="T4" fmla="*/ 4206 w 4207"/>
              <a:gd name="T5" fmla="*/ 2137 h 2158"/>
              <a:gd name="T6" fmla="*/ 4206 w 4207"/>
              <a:gd name="T7" fmla="*/ 2137 h 2158"/>
              <a:gd name="T8" fmla="*/ 4187 w 4207"/>
              <a:gd name="T9" fmla="*/ 2157 h 2158"/>
              <a:gd name="T10" fmla="*/ 4187 w 4207"/>
              <a:gd name="T11" fmla="*/ 2157 h 2158"/>
              <a:gd name="T12" fmla="*/ 20 w 4207"/>
              <a:gd name="T13" fmla="*/ 2157 h 2158"/>
              <a:gd name="T14" fmla="*/ 20 w 4207"/>
              <a:gd name="T15" fmla="*/ 2157 h 2158"/>
              <a:gd name="T16" fmla="*/ 0 w 4207"/>
              <a:gd name="T17" fmla="*/ 2137 h 2158"/>
              <a:gd name="T18" fmla="*/ 0 w 4207"/>
              <a:gd name="T19" fmla="*/ 2137 h 2158"/>
              <a:gd name="T20" fmla="*/ 0 w 4207"/>
              <a:gd name="T21" fmla="*/ 0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07" h="2158">
                <a:moveTo>
                  <a:pt x="0" y="0"/>
                </a:moveTo>
                <a:lnTo>
                  <a:pt x="4206" y="0"/>
                </a:lnTo>
                <a:lnTo>
                  <a:pt x="4206" y="2137"/>
                </a:lnTo>
                <a:lnTo>
                  <a:pt x="4206" y="2137"/>
                </a:lnTo>
                <a:cubicBezTo>
                  <a:pt x="4206" y="2148"/>
                  <a:pt x="4197" y="2157"/>
                  <a:pt x="4187" y="2157"/>
                </a:cubicBezTo>
                <a:lnTo>
                  <a:pt x="4187" y="2157"/>
                </a:lnTo>
                <a:lnTo>
                  <a:pt x="20" y="2157"/>
                </a:lnTo>
                <a:lnTo>
                  <a:pt x="20" y="2157"/>
                </a:lnTo>
                <a:cubicBezTo>
                  <a:pt x="9" y="2157"/>
                  <a:pt x="0" y="2148"/>
                  <a:pt x="0" y="2137"/>
                </a:cubicBezTo>
                <a:lnTo>
                  <a:pt x="0" y="2137"/>
                </a:lnTo>
                <a:lnTo>
                  <a:pt x="0" y="0"/>
                </a:lnTo>
              </a:path>
            </a:pathLst>
          </a:custGeom>
          <a:solidFill>
            <a:srgbClr val="FEFFFE"/>
          </a:solidFill>
          <a:ln>
            <a:noFill/>
          </a:ln>
          <a:effectLst/>
        </p:spPr>
        <p:txBody>
          <a:bodyPr wrap="none"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2450" b="0" i="0" u="none" strike="noStrike" kern="0" cap="none" spc="0" normalizeH="0" baseline="0" noProof="0" dirty="0">
              <a:ln>
                <a:noFill/>
              </a:ln>
              <a:solidFill>
                <a:srgbClr val="AAAAAA"/>
              </a:solidFill>
              <a:effectLst/>
              <a:uLnTx/>
              <a:uFillTx/>
              <a:latin typeface="Arial" panose="020B0604020202020204" pitchFamily="34" charset="0"/>
              <a:ea typeface="+mn-ea"/>
              <a:cs typeface="Arial" panose="020B0604020202020204" pitchFamily="34" charset="0"/>
            </a:endParaRPr>
          </a:p>
        </p:txBody>
      </p:sp>
      <p:grpSp>
        <p:nvGrpSpPr>
          <p:cNvPr id="27" name="Grupo 26"/>
          <p:cNvGrpSpPr>
            <a:grpSpLocks/>
          </p:cNvGrpSpPr>
          <p:nvPr/>
        </p:nvGrpSpPr>
        <p:grpSpPr bwMode="auto">
          <a:xfrm>
            <a:off x="3091529" y="2127897"/>
            <a:ext cx="1510350" cy="547767"/>
            <a:chOff x="1174560" y="4524867"/>
            <a:chExt cx="1509433" cy="852394"/>
          </a:xfrm>
        </p:grpSpPr>
        <p:sp>
          <p:nvSpPr>
            <p:cNvPr id="46" name="Freeform 5">
              <a:extLst/>
            </p:cNvPr>
            <p:cNvSpPr>
              <a:spLocks noChangeArrowheads="1"/>
            </p:cNvSpPr>
            <p:nvPr/>
          </p:nvSpPr>
          <p:spPr bwMode="auto">
            <a:xfrm>
              <a:off x="1256586" y="4544185"/>
              <a:ext cx="1345383" cy="829031"/>
            </a:xfrm>
            <a:custGeom>
              <a:avLst/>
              <a:gdLst>
                <a:gd name="T0" fmla="*/ 0 w 4207"/>
                <a:gd name="T1" fmla="*/ 0 h 2158"/>
                <a:gd name="T2" fmla="*/ 4206 w 4207"/>
                <a:gd name="T3" fmla="*/ 0 h 2158"/>
                <a:gd name="T4" fmla="*/ 4206 w 4207"/>
                <a:gd name="T5" fmla="*/ 2137 h 2158"/>
                <a:gd name="T6" fmla="*/ 4206 w 4207"/>
                <a:gd name="T7" fmla="*/ 2137 h 2158"/>
                <a:gd name="T8" fmla="*/ 4187 w 4207"/>
                <a:gd name="T9" fmla="*/ 2157 h 2158"/>
                <a:gd name="T10" fmla="*/ 4187 w 4207"/>
                <a:gd name="T11" fmla="*/ 2157 h 2158"/>
                <a:gd name="T12" fmla="*/ 20 w 4207"/>
                <a:gd name="T13" fmla="*/ 2157 h 2158"/>
                <a:gd name="T14" fmla="*/ 20 w 4207"/>
                <a:gd name="T15" fmla="*/ 2157 h 2158"/>
                <a:gd name="T16" fmla="*/ 0 w 4207"/>
                <a:gd name="T17" fmla="*/ 2137 h 2158"/>
                <a:gd name="T18" fmla="*/ 0 w 4207"/>
                <a:gd name="T19" fmla="*/ 2137 h 2158"/>
                <a:gd name="T20" fmla="*/ 0 w 4207"/>
                <a:gd name="T21" fmla="*/ 0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07" h="2158">
                  <a:moveTo>
                    <a:pt x="0" y="0"/>
                  </a:moveTo>
                  <a:lnTo>
                    <a:pt x="4206" y="0"/>
                  </a:lnTo>
                  <a:lnTo>
                    <a:pt x="4206" y="2137"/>
                  </a:lnTo>
                  <a:lnTo>
                    <a:pt x="4206" y="2137"/>
                  </a:lnTo>
                  <a:cubicBezTo>
                    <a:pt x="4206" y="2148"/>
                    <a:pt x="4197" y="2157"/>
                    <a:pt x="4187" y="2157"/>
                  </a:cubicBezTo>
                  <a:lnTo>
                    <a:pt x="4187" y="2157"/>
                  </a:lnTo>
                  <a:lnTo>
                    <a:pt x="20" y="2157"/>
                  </a:lnTo>
                  <a:lnTo>
                    <a:pt x="20" y="2157"/>
                  </a:lnTo>
                  <a:cubicBezTo>
                    <a:pt x="9" y="2157"/>
                    <a:pt x="0" y="2148"/>
                    <a:pt x="0" y="2137"/>
                  </a:cubicBezTo>
                  <a:lnTo>
                    <a:pt x="0" y="2137"/>
                  </a:lnTo>
                  <a:lnTo>
                    <a:pt x="0" y="0"/>
                  </a:lnTo>
                </a:path>
              </a:pathLst>
            </a:custGeom>
            <a:solidFill>
              <a:srgbClr val="5C9EE6"/>
            </a:solidFill>
            <a:ln>
              <a:noFill/>
            </a:ln>
            <a:effectLst/>
          </p:spPr>
          <p:txBody>
            <a:bodyPr wrap="none"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2450" b="0" i="0" u="none" strike="noStrike" kern="0" cap="none" spc="0" normalizeH="0" baseline="0" noProof="0" dirty="0">
                <a:ln>
                  <a:noFill/>
                </a:ln>
                <a:solidFill>
                  <a:srgbClr val="AAAAAA"/>
                </a:solidFill>
                <a:effectLst/>
                <a:uLnTx/>
                <a:uFillTx/>
                <a:latin typeface="Arial" panose="020B0604020202020204" pitchFamily="34" charset="0"/>
                <a:ea typeface="+mn-ea"/>
                <a:cs typeface="Arial" panose="020B0604020202020204" pitchFamily="34" charset="0"/>
              </a:endParaRPr>
            </a:p>
          </p:txBody>
        </p:sp>
        <p:sp>
          <p:nvSpPr>
            <p:cNvPr id="47" name="TextBox 60">
              <a:extLst/>
            </p:cNvPr>
            <p:cNvSpPr txBox="1"/>
            <p:nvPr/>
          </p:nvSpPr>
          <p:spPr>
            <a:xfrm>
              <a:off x="1574254" y="4524867"/>
              <a:ext cx="713225" cy="718407"/>
            </a:xfrm>
            <a:prstGeom prst="rect">
              <a:avLst/>
            </a:prstGeom>
            <a:noFill/>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400" b="1" kern="0" dirty="0" smtClean="0">
                  <a:solidFill>
                    <a:srgbClr val="FFFFFF"/>
                  </a:solidFill>
                  <a:latin typeface="Poppins SemiBold" pitchFamily="2" charset="77"/>
                  <a:ea typeface="League Spartan" charset="0"/>
                  <a:cs typeface="Poppins SemiBold" pitchFamily="2" charset="77"/>
                </a:rPr>
                <a:t>555</a:t>
              </a:r>
              <a:endParaRPr kumimoji="0" lang="es-CL" sz="2400" b="1" i="0" u="none" strike="noStrike" kern="0" cap="none" spc="0" normalizeH="0" baseline="0" noProof="0" dirty="0">
                <a:ln>
                  <a:noFill/>
                </a:ln>
                <a:solidFill>
                  <a:srgbClr val="FFFFFF"/>
                </a:solidFill>
                <a:effectLst/>
                <a:uLnTx/>
                <a:uFillTx/>
                <a:latin typeface="Poppins SemiBold" pitchFamily="2" charset="77"/>
                <a:ea typeface="League Spartan" charset="0"/>
                <a:cs typeface="Poppins SemiBold" pitchFamily="2" charset="77"/>
              </a:endParaRPr>
            </a:p>
          </p:txBody>
        </p:sp>
        <p:sp>
          <p:nvSpPr>
            <p:cNvPr id="48" name="TextBox 63">
              <a:extLst/>
            </p:cNvPr>
            <p:cNvSpPr txBox="1"/>
            <p:nvPr/>
          </p:nvSpPr>
          <p:spPr>
            <a:xfrm>
              <a:off x="1174560" y="5032625"/>
              <a:ext cx="1509433" cy="344636"/>
            </a:xfrm>
            <a:prstGeom prst="rect">
              <a:avLst/>
            </a:prstGeom>
            <a:noFill/>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ts val="1125"/>
                </a:lnSpc>
                <a:spcBef>
                  <a:spcPts val="0"/>
                </a:spcBef>
                <a:spcAft>
                  <a:spcPts val="0"/>
                </a:spcAft>
                <a:buClrTx/>
                <a:buSzTx/>
                <a:buFontTx/>
                <a:buNone/>
                <a:tabLst/>
                <a:defRPr/>
              </a:pPr>
              <a:r>
                <a:rPr kumimoji="0" lang="es-CL" sz="800" b="0" i="0" u="none" strike="noStrike" kern="0" cap="none" spc="0" normalizeH="0" baseline="0" noProof="0" dirty="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Trabajadores </a:t>
              </a:r>
              <a:r>
                <a:rPr kumimoji="0" lang="es-CL" sz="800" b="0" i="0" u="none" strike="noStrike" kern="0" cap="none" spc="0" normalizeH="0" baseline="0" noProof="0" dirty="0" smtClean="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diagnosticados</a:t>
              </a:r>
              <a:endParaRPr kumimoji="0" lang="es-CL" sz="800" b="0" i="0" u="none" strike="noStrike" kern="0" cap="none" spc="0" normalizeH="0" baseline="0" noProof="0" dirty="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28" name="Freeform 7">
            <a:extLst/>
          </p:cNvPr>
          <p:cNvSpPr>
            <a:spLocks noChangeArrowheads="1"/>
          </p:cNvSpPr>
          <p:nvPr/>
        </p:nvSpPr>
        <p:spPr bwMode="auto">
          <a:xfrm>
            <a:off x="4833977" y="2314325"/>
            <a:ext cx="1344613" cy="331788"/>
          </a:xfrm>
          <a:custGeom>
            <a:avLst/>
            <a:gdLst>
              <a:gd name="T0" fmla="*/ 0 w 4206"/>
              <a:gd name="T1" fmla="*/ 0 h 2158"/>
              <a:gd name="T2" fmla="*/ 4205 w 4206"/>
              <a:gd name="T3" fmla="*/ 0 h 2158"/>
              <a:gd name="T4" fmla="*/ 4205 w 4206"/>
              <a:gd name="T5" fmla="*/ 2137 h 2158"/>
              <a:gd name="T6" fmla="*/ 4205 w 4206"/>
              <a:gd name="T7" fmla="*/ 2137 h 2158"/>
              <a:gd name="T8" fmla="*/ 4185 w 4206"/>
              <a:gd name="T9" fmla="*/ 2157 h 2158"/>
              <a:gd name="T10" fmla="*/ 4185 w 4206"/>
              <a:gd name="T11" fmla="*/ 2157 h 2158"/>
              <a:gd name="T12" fmla="*/ 20 w 4206"/>
              <a:gd name="T13" fmla="*/ 2157 h 2158"/>
              <a:gd name="T14" fmla="*/ 20 w 4206"/>
              <a:gd name="T15" fmla="*/ 2157 h 2158"/>
              <a:gd name="T16" fmla="*/ 0 w 4206"/>
              <a:gd name="T17" fmla="*/ 2137 h 2158"/>
              <a:gd name="T18" fmla="*/ 0 w 4206"/>
              <a:gd name="T19" fmla="*/ 2137 h 2158"/>
              <a:gd name="T20" fmla="*/ 0 w 4206"/>
              <a:gd name="T21" fmla="*/ 0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06" h="2158">
                <a:moveTo>
                  <a:pt x="0" y="0"/>
                </a:moveTo>
                <a:lnTo>
                  <a:pt x="4205" y="0"/>
                </a:lnTo>
                <a:lnTo>
                  <a:pt x="4205" y="2137"/>
                </a:lnTo>
                <a:lnTo>
                  <a:pt x="4205" y="2137"/>
                </a:lnTo>
                <a:cubicBezTo>
                  <a:pt x="4205" y="2148"/>
                  <a:pt x="4196" y="2157"/>
                  <a:pt x="4185" y="2157"/>
                </a:cubicBezTo>
                <a:lnTo>
                  <a:pt x="4185" y="2157"/>
                </a:lnTo>
                <a:lnTo>
                  <a:pt x="20" y="2157"/>
                </a:lnTo>
                <a:lnTo>
                  <a:pt x="20" y="2157"/>
                </a:lnTo>
                <a:cubicBezTo>
                  <a:pt x="8" y="2157"/>
                  <a:pt x="0" y="2148"/>
                  <a:pt x="0" y="2137"/>
                </a:cubicBezTo>
                <a:lnTo>
                  <a:pt x="0" y="2137"/>
                </a:lnTo>
                <a:lnTo>
                  <a:pt x="0" y="0"/>
                </a:lnTo>
              </a:path>
            </a:pathLst>
          </a:custGeom>
          <a:solidFill>
            <a:srgbClr val="FEFFFE"/>
          </a:solidFill>
          <a:ln>
            <a:noFill/>
          </a:ln>
          <a:effectLst/>
        </p:spPr>
        <p:txBody>
          <a:bodyPr wrap="none"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2450" b="0" i="0" u="none" strike="noStrike" kern="0" cap="none" spc="0" normalizeH="0" baseline="0" noProof="0" dirty="0">
              <a:ln>
                <a:noFill/>
              </a:ln>
              <a:solidFill>
                <a:srgbClr val="AAAAAA"/>
              </a:solidFill>
              <a:effectLst/>
              <a:uLnTx/>
              <a:uFillTx/>
              <a:latin typeface="Arial" panose="020B0604020202020204" pitchFamily="34" charset="0"/>
              <a:ea typeface="+mn-ea"/>
              <a:cs typeface="Arial" panose="020B0604020202020204" pitchFamily="34" charset="0"/>
            </a:endParaRPr>
          </a:p>
        </p:txBody>
      </p:sp>
      <p:grpSp>
        <p:nvGrpSpPr>
          <p:cNvPr id="29" name="Grupo 28"/>
          <p:cNvGrpSpPr>
            <a:grpSpLocks/>
          </p:cNvGrpSpPr>
          <p:nvPr/>
        </p:nvGrpSpPr>
        <p:grpSpPr bwMode="auto">
          <a:xfrm>
            <a:off x="4833979" y="2092916"/>
            <a:ext cx="1344614" cy="580682"/>
            <a:chOff x="3900154" y="4510191"/>
            <a:chExt cx="1343693" cy="863025"/>
          </a:xfrm>
        </p:grpSpPr>
        <p:sp>
          <p:nvSpPr>
            <p:cNvPr id="43" name="Freeform 7">
              <a:extLst/>
            </p:cNvPr>
            <p:cNvSpPr>
              <a:spLocks noChangeArrowheads="1"/>
            </p:cNvSpPr>
            <p:nvPr/>
          </p:nvSpPr>
          <p:spPr bwMode="auto">
            <a:xfrm>
              <a:off x="3900154" y="4544185"/>
              <a:ext cx="1343693" cy="829031"/>
            </a:xfrm>
            <a:custGeom>
              <a:avLst/>
              <a:gdLst>
                <a:gd name="T0" fmla="*/ 0 w 4206"/>
                <a:gd name="T1" fmla="*/ 0 h 2158"/>
                <a:gd name="T2" fmla="*/ 4205 w 4206"/>
                <a:gd name="T3" fmla="*/ 0 h 2158"/>
                <a:gd name="T4" fmla="*/ 4205 w 4206"/>
                <a:gd name="T5" fmla="*/ 2137 h 2158"/>
                <a:gd name="T6" fmla="*/ 4205 w 4206"/>
                <a:gd name="T7" fmla="*/ 2137 h 2158"/>
                <a:gd name="T8" fmla="*/ 4185 w 4206"/>
                <a:gd name="T9" fmla="*/ 2157 h 2158"/>
                <a:gd name="T10" fmla="*/ 4185 w 4206"/>
                <a:gd name="T11" fmla="*/ 2157 h 2158"/>
                <a:gd name="T12" fmla="*/ 20 w 4206"/>
                <a:gd name="T13" fmla="*/ 2157 h 2158"/>
                <a:gd name="T14" fmla="*/ 20 w 4206"/>
                <a:gd name="T15" fmla="*/ 2157 h 2158"/>
                <a:gd name="T16" fmla="*/ 0 w 4206"/>
                <a:gd name="T17" fmla="*/ 2137 h 2158"/>
                <a:gd name="T18" fmla="*/ 0 w 4206"/>
                <a:gd name="T19" fmla="*/ 2137 h 2158"/>
                <a:gd name="T20" fmla="*/ 0 w 4206"/>
                <a:gd name="T21" fmla="*/ 0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06" h="2158">
                  <a:moveTo>
                    <a:pt x="0" y="0"/>
                  </a:moveTo>
                  <a:lnTo>
                    <a:pt x="4205" y="0"/>
                  </a:lnTo>
                  <a:lnTo>
                    <a:pt x="4205" y="2137"/>
                  </a:lnTo>
                  <a:lnTo>
                    <a:pt x="4205" y="2137"/>
                  </a:lnTo>
                  <a:cubicBezTo>
                    <a:pt x="4205" y="2148"/>
                    <a:pt x="4196" y="2157"/>
                    <a:pt x="4185" y="2157"/>
                  </a:cubicBezTo>
                  <a:lnTo>
                    <a:pt x="4185" y="2157"/>
                  </a:lnTo>
                  <a:lnTo>
                    <a:pt x="20" y="2157"/>
                  </a:lnTo>
                  <a:lnTo>
                    <a:pt x="20" y="2157"/>
                  </a:lnTo>
                  <a:cubicBezTo>
                    <a:pt x="8" y="2157"/>
                    <a:pt x="0" y="2148"/>
                    <a:pt x="0" y="2137"/>
                  </a:cubicBezTo>
                  <a:lnTo>
                    <a:pt x="0" y="2137"/>
                  </a:lnTo>
                  <a:lnTo>
                    <a:pt x="0" y="0"/>
                  </a:lnTo>
                </a:path>
              </a:pathLst>
            </a:custGeom>
            <a:solidFill>
              <a:srgbClr val="4CCCAC"/>
            </a:solidFill>
            <a:ln>
              <a:noFill/>
            </a:ln>
            <a:effectLst/>
          </p:spPr>
          <p:txBody>
            <a:bodyPr wrap="none"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2450" b="0" i="0" u="none" strike="noStrike" kern="0" cap="none" spc="0" normalizeH="0" baseline="0" noProof="0" dirty="0">
                <a:ln>
                  <a:noFill/>
                </a:ln>
                <a:solidFill>
                  <a:srgbClr val="AAAAAA"/>
                </a:solidFill>
                <a:effectLst/>
                <a:uLnTx/>
                <a:uFillTx/>
                <a:latin typeface="Arial" panose="020B0604020202020204" pitchFamily="34" charset="0"/>
                <a:ea typeface="+mn-ea"/>
                <a:cs typeface="Arial" panose="020B0604020202020204" pitchFamily="34" charset="0"/>
              </a:endParaRPr>
            </a:p>
          </p:txBody>
        </p:sp>
        <p:sp>
          <p:nvSpPr>
            <p:cNvPr id="44" name="TextBox 61">
              <a:extLst/>
            </p:cNvPr>
            <p:cNvSpPr txBox="1"/>
            <p:nvPr/>
          </p:nvSpPr>
          <p:spPr>
            <a:xfrm>
              <a:off x="4275740" y="4510191"/>
              <a:ext cx="536959" cy="686139"/>
            </a:xfrm>
            <a:prstGeom prst="rect">
              <a:avLst/>
            </a:prstGeom>
            <a:noFill/>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400" b="1" kern="0" dirty="0" smtClean="0">
                  <a:solidFill>
                    <a:srgbClr val="FFFFFF"/>
                  </a:solidFill>
                  <a:latin typeface="Poppins SemiBold" pitchFamily="2" charset="77"/>
                  <a:ea typeface="League Spartan" charset="0"/>
                  <a:cs typeface="Poppins SemiBold" pitchFamily="2" charset="77"/>
                </a:rPr>
                <a:t>11</a:t>
              </a:r>
              <a:endParaRPr kumimoji="0" lang="es-CL" sz="2400" b="1" i="0" u="none" strike="noStrike" kern="0" cap="none" spc="0" normalizeH="0" baseline="0" noProof="0" dirty="0" smtClean="0">
                <a:ln>
                  <a:noFill/>
                </a:ln>
                <a:solidFill>
                  <a:srgbClr val="FFFFFF"/>
                </a:solidFill>
                <a:effectLst/>
                <a:uLnTx/>
                <a:uFillTx/>
                <a:latin typeface="Poppins SemiBold" pitchFamily="2" charset="77"/>
                <a:ea typeface="League Spartan" charset="0"/>
                <a:cs typeface="Poppins SemiBold" pitchFamily="2" charset="77"/>
              </a:endParaRPr>
            </a:p>
          </p:txBody>
        </p:sp>
        <p:sp>
          <p:nvSpPr>
            <p:cNvPr id="45" name="TextBox 67">
              <a:extLst/>
            </p:cNvPr>
            <p:cNvSpPr txBox="1"/>
            <p:nvPr/>
          </p:nvSpPr>
          <p:spPr>
            <a:xfrm>
              <a:off x="3924669" y="5023737"/>
              <a:ext cx="1294659" cy="233497"/>
            </a:xfrm>
            <a:prstGeom prst="rect">
              <a:avLst/>
            </a:prstGeom>
            <a:noFill/>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ts val="1125"/>
                </a:lnSpc>
                <a:spcBef>
                  <a:spcPts val="0"/>
                </a:spcBef>
                <a:spcAft>
                  <a:spcPts val="0"/>
                </a:spcAft>
                <a:buClrTx/>
                <a:buSzTx/>
                <a:buFontTx/>
                <a:buNone/>
                <a:tabLst/>
                <a:defRPr/>
              </a:pPr>
              <a:r>
                <a:rPr kumimoji="0" lang="es-CL" sz="1000" b="0" i="0" u="none" strike="noStrike" kern="0" cap="none" spc="0" normalizeH="0" baseline="0" noProof="0" dirty="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Trabajadores </a:t>
              </a:r>
              <a:r>
                <a:rPr kumimoji="0" lang="es-CL" sz="1000" b="0" i="0" u="none" strike="noStrike" kern="0" cap="none" spc="0" normalizeH="0" baseline="0" noProof="0" dirty="0" smtClean="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Adheridos</a:t>
              </a:r>
              <a:endParaRPr kumimoji="0" lang="es-CL" sz="1000" b="0" i="0" u="none" strike="noStrike" kern="0" cap="none" spc="0" normalizeH="0" baseline="0" noProof="0" dirty="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30" name="Freeform 8">
            <a:extLst/>
          </p:cNvPr>
          <p:cNvSpPr>
            <a:spLocks noChangeArrowheads="1"/>
          </p:cNvSpPr>
          <p:nvPr/>
        </p:nvSpPr>
        <p:spPr bwMode="auto">
          <a:xfrm>
            <a:off x="6499738" y="2381190"/>
            <a:ext cx="1344612" cy="331788"/>
          </a:xfrm>
          <a:custGeom>
            <a:avLst/>
            <a:gdLst>
              <a:gd name="T0" fmla="*/ 0 w 4207"/>
              <a:gd name="T1" fmla="*/ 0 h 2158"/>
              <a:gd name="T2" fmla="*/ 4206 w 4207"/>
              <a:gd name="T3" fmla="*/ 0 h 2158"/>
              <a:gd name="T4" fmla="*/ 4206 w 4207"/>
              <a:gd name="T5" fmla="*/ 2137 h 2158"/>
              <a:gd name="T6" fmla="*/ 4206 w 4207"/>
              <a:gd name="T7" fmla="*/ 2137 h 2158"/>
              <a:gd name="T8" fmla="*/ 4186 w 4207"/>
              <a:gd name="T9" fmla="*/ 2157 h 2158"/>
              <a:gd name="T10" fmla="*/ 4186 w 4207"/>
              <a:gd name="T11" fmla="*/ 2157 h 2158"/>
              <a:gd name="T12" fmla="*/ 20 w 4207"/>
              <a:gd name="T13" fmla="*/ 2157 h 2158"/>
              <a:gd name="T14" fmla="*/ 20 w 4207"/>
              <a:gd name="T15" fmla="*/ 2157 h 2158"/>
              <a:gd name="T16" fmla="*/ 0 w 4207"/>
              <a:gd name="T17" fmla="*/ 2137 h 2158"/>
              <a:gd name="T18" fmla="*/ 0 w 4207"/>
              <a:gd name="T19" fmla="*/ 2137 h 2158"/>
              <a:gd name="T20" fmla="*/ 0 w 4207"/>
              <a:gd name="T21" fmla="*/ 0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07" h="2158">
                <a:moveTo>
                  <a:pt x="0" y="0"/>
                </a:moveTo>
                <a:lnTo>
                  <a:pt x="4206" y="0"/>
                </a:lnTo>
                <a:lnTo>
                  <a:pt x="4206" y="2137"/>
                </a:lnTo>
                <a:lnTo>
                  <a:pt x="4206" y="2137"/>
                </a:lnTo>
                <a:cubicBezTo>
                  <a:pt x="4206" y="2148"/>
                  <a:pt x="4197" y="2157"/>
                  <a:pt x="4186" y="2157"/>
                </a:cubicBezTo>
                <a:lnTo>
                  <a:pt x="4186" y="2157"/>
                </a:lnTo>
                <a:lnTo>
                  <a:pt x="20" y="2157"/>
                </a:lnTo>
                <a:lnTo>
                  <a:pt x="20" y="2157"/>
                </a:lnTo>
                <a:cubicBezTo>
                  <a:pt x="9" y="2157"/>
                  <a:pt x="0" y="2148"/>
                  <a:pt x="0" y="2137"/>
                </a:cubicBezTo>
                <a:lnTo>
                  <a:pt x="0" y="2137"/>
                </a:lnTo>
                <a:lnTo>
                  <a:pt x="0" y="0"/>
                </a:lnTo>
              </a:path>
            </a:pathLst>
          </a:custGeom>
          <a:solidFill>
            <a:srgbClr val="FEFFFE"/>
          </a:solidFill>
          <a:ln>
            <a:noFill/>
          </a:ln>
          <a:effectLst/>
        </p:spPr>
        <p:txBody>
          <a:bodyPr wrap="none"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2450" b="0" i="0" u="none" strike="noStrike" kern="0" cap="none" spc="0" normalizeH="0" baseline="0" noProof="0" dirty="0">
              <a:ln>
                <a:noFill/>
              </a:ln>
              <a:solidFill>
                <a:srgbClr val="AAAAAA"/>
              </a:solidFill>
              <a:effectLst/>
              <a:uLnTx/>
              <a:uFillTx/>
              <a:latin typeface="Arial" panose="020B0604020202020204" pitchFamily="34" charset="0"/>
              <a:ea typeface="+mn-ea"/>
              <a:cs typeface="Arial" panose="020B0604020202020204" pitchFamily="34" charset="0"/>
            </a:endParaRPr>
          </a:p>
        </p:txBody>
      </p:sp>
      <p:grpSp>
        <p:nvGrpSpPr>
          <p:cNvPr id="31" name="Grupo 30"/>
          <p:cNvGrpSpPr>
            <a:grpSpLocks/>
          </p:cNvGrpSpPr>
          <p:nvPr/>
        </p:nvGrpSpPr>
        <p:grpSpPr bwMode="auto">
          <a:xfrm>
            <a:off x="6461357" y="2124331"/>
            <a:ext cx="1419785" cy="552586"/>
            <a:chOff x="6500069" y="4514659"/>
            <a:chExt cx="1419430" cy="864554"/>
          </a:xfrm>
        </p:grpSpPr>
        <p:sp>
          <p:nvSpPr>
            <p:cNvPr id="40" name="Freeform 8">
              <a:extLst/>
            </p:cNvPr>
            <p:cNvSpPr>
              <a:spLocks noChangeArrowheads="1"/>
            </p:cNvSpPr>
            <p:nvPr/>
          </p:nvSpPr>
          <p:spPr bwMode="auto">
            <a:xfrm>
              <a:off x="6542592" y="4544185"/>
              <a:ext cx="1344276" cy="829031"/>
            </a:xfrm>
            <a:custGeom>
              <a:avLst/>
              <a:gdLst>
                <a:gd name="T0" fmla="*/ 0 w 4207"/>
                <a:gd name="T1" fmla="*/ 0 h 2158"/>
                <a:gd name="T2" fmla="*/ 4206 w 4207"/>
                <a:gd name="T3" fmla="*/ 0 h 2158"/>
                <a:gd name="T4" fmla="*/ 4206 w 4207"/>
                <a:gd name="T5" fmla="*/ 2137 h 2158"/>
                <a:gd name="T6" fmla="*/ 4206 w 4207"/>
                <a:gd name="T7" fmla="*/ 2137 h 2158"/>
                <a:gd name="T8" fmla="*/ 4186 w 4207"/>
                <a:gd name="T9" fmla="*/ 2157 h 2158"/>
                <a:gd name="T10" fmla="*/ 4186 w 4207"/>
                <a:gd name="T11" fmla="*/ 2157 h 2158"/>
                <a:gd name="T12" fmla="*/ 20 w 4207"/>
                <a:gd name="T13" fmla="*/ 2157 h 2158"/>
                <a:gd name="T14" fmla="*/ 20 w 4207"/>
                <a:gd name="T15" fmla="*/ 2157 h 2158"/>
                <a:gd name="T16" fmla="*/ 0 w 4207"/>
                <a:gd name="T17" fmla="*/ 2137 h 2158"/>
                <a:gd name="T18" fmla="*/ 0 w 4207"/>
                <a:gd name="T19" fmla="*/ 2137 h 2158"/>
                <a:gd name="T20" fmla="*/ 0 w 4207"/>
                <a:gd name="T21" fmla="*/ 0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07" h="2158">
                  <a:moveTo>
                    <a:pt x="0" y="0"/>
                  </a:moveTo>
                  <a:lnTo>
                    <a:pt x="4206" y="0"/>
                  </a:lnTo>
                  <a:lnTo>
                    <a:pt x="4206" y="2137"/>
                  </a:lnTo>
                  <a:lnTo>
                    <a:pt x="4206" y="2137"/>
                  </a:lnTo>
                  <a:cubicBezTo>
                    <a:pt x="4206" y="2148"/>
                    <a:pt x="4197" y="2157"/>
                    <a:pt x="4186" y="2157"/>
                  </a:cubicBezTo>
                  <a:lnTo>
                    <a:pt x="4186" y="2157"/>
                  </a:lnTo>
                  <a:lnTo>
                    <a:pt x="20" y="2157"/>
                  </a:lnTo>
                  <a:lnTo>
                    <a:pt x="20" y="2157"/>
                  </a:lnTo>
                  <a:cubicBezTo>
                    <a:pt x="9" y="2157"/>
                    <a:pt x="0" y="2148"/>
                    <a:pt x="0" y="2137"/>
                  </a:cubicBezTo>
                  <a:lnTo>
                    <a:pt x="0" y="2137"/>
                  </a:lnTo>
                  <a:lnTo>
                    <a:pt x="0" y="0"/>
                  </a:lnTo>
                </a:path>
              </a:pathLst>
            </a:custGeom>
            <a:solidFill>
              <a:srgbClr val="9FD468"/>
            </a:solidFill>
            <a:ln>
              <a:noFill/>
            </a:ln>
            <a:effectLst/>
          </p:spPr>
          <p:txBody>
            <a:bodyPr wrap="none"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2450" b="0" i="0" u="none" strike="noStrike" kern="0" cap="none" spc="0" normalizeH="0" baseline="0" noProof="0" dirty="0">
                <a:ln>
                  <a:noFill/>
                </a:ln>
                <a:solidFill>
                  <a:srgbClr val="AAAAAA"/>
                </a:solidFill>
                <a:effectLst/>
                <a:uLnTx/>
                <a:uFillTx/>
                <a:latin typeface="Arial" panose="020B0604020202020204" pitchFamily="34" charset="0"/>
                <a:ea typeface="+mn-ea"/>
                <a:cs typeface="Arial" panose="020B0604020202020204" pitchFamily="34" charset="0"/>
              </a:endParaRPr>
            </a:p>
          </p:txBody>
        </p:sp>
        <p:sp>
          <p:nvSpPr>
            <p:cNvPr id="41" name="TextBox 62">
              <a:extLst/>
            </p:cNvPr>
            <p:cNvSpPr txBox="1"/>
            <p:nvPr/>
          </p:nvSpPr>
          <p:spPr>
            <a:xfrm>
              <a:off x="6942167" y="4514659"/>
              <a:ext cx="537193" cy="722303"/>
            </a:xfrm>
            <a:prstGeom prst="rect">
              <a:avLst/>
            </a:prstGeom>
            <a:noFill/>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400" b="1" kern="0" dirty="0" smtClean="0">
                  <a:solidFill>
                    <a:srgbClr val="FFFFFF"/>
                  </a:solidFill>
                  <a:latin typeface="Poppins SemiBold" pitchFamily="2" charset="77"/>
                  <a:ea typeface="League Spartan" charset="0"/>
                  <a:cs typeface="Poppins SemiBold" pitchFamily="2" charset="77"/>
                </a:rPr>
                <a:t>18</a:t>
              </a:r>
              <a:endParaRPr kumimoji="0" lang="es-CL" sz="2400" b="1" i="0" u="none" strike="noStrike" kern="0" cap="none" spc="0" normalizeH="0" baseline="0" noProof="0" dirty="0">
                <a:ln>
                  <a:noFill/>
                </a:ln>
                <a:solidFill>
                  <a:srgbClr val="FFFFFF"/>
                </a:solidFill>
                <a:effectLst/>
                <a:uLnTx/>
                <a:uFillTx/>
                <a:latin typeface="Poppins SemiBold" pitchFamily="2" charset="77"/>
                <a:ea typeface="League Spartan" charset="0"/>
                <a:cs typeface="Poppins SemiBold" pitchFamily="2" charset="77"/>
              </a:endParaRPr>
            </a:p>
          </p:txBody>
        </p:sp>
        <p:sp>
          <p:nvSpPr>
            <p:cNvPr id="42" name="TextBox 68">
              <a:extLst/>
            </p:cNvPr>
            <p:cNvSpPr txBox="1"/>
            <p:nvPr/>
          </p:nvSpPr>
          <p:spPr>
            <a:xfrm>
              <a:off x="6500069" y="5032308"/>
              <a:ext cx="1419430" cy="346905"/>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ts val="1125"/>
                </a:lnSpc>
                <a:spcBef>
                  <a:spcPts val="0"/>
                </a:spcBef>
                <a:spcAft>
                  <a:spcPts val="0"/>
                </a:spcAft>
                <a:buClrTx/>
                <a:buSzTx/>
                <a:buFontTx/>
                <a:buNone/>
                <a:tabLst/>
                <a:defRPr/>
              </a:pPr>
              <a:r>
                <a:rPr kumimoji="0" lang="es-CL" sz="800" b="1" i="0" u="none" strike="noStrike" kern="0" cap="none" spc="0" normalizeH="0" baseline="0" noProof="0" dirty="0" smtClean="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PROPIETARIOS</a:t>
              </a:r>
              <a:endParaRPr kumimoji="0" lang="es-CL" sz="800" b="1" i="0" u="none" strike="noStrike" kern="0" cap="none" spc="0" normalizeH="0" baseline="0" noProof="0" dirty="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32" name="Freeform 5">
            <a:extLst/>
          </p:cNvPr>
          <p:cNvSpPr>
            <a:spLocks noChangeArrowheads="1"/>
          </p:cNvSpPr>
          <p:nvPr/>
        </p:nvSpPr>
        <p:spPr bwMode="auto">
          <a:xfrm>
            <a:off x="1510016" y="2377618"/>
            <a:ext cx="1343025" cy="331788"/>
          </a:xfrm>
          <a:custGeom>
            <a:avLst/>
            <a:gdLst>
              <a:gd name="T0" fmla="*/ 0 w 4207"/>
              <a:gd name="T1" fmla="*/ 0 h 2158"/>
              <a:gd name="T2" fmla="*/ 4206 w 4207"/>
              <a:gd name="T3" fmla="*/ 0 h 2158"/>
              <a:gd name="T4" fmla="*/ 4206 w 4207"/>
              <a:gd name="T5" fmla="*/ 2137 h 2158"/>
              <a:gd name="T6" fmla="*/ 4206 w 4207"/>
              <a:gd name="T7" fmla="*/ 2137 h 2158"/>
              <a:gd name="T8" fmla="*/ 4187 w 4207"/>
              <a:gd name="T9" fmla="*/ 2157 h 2158"/>
              <a:gd name="T10" fmla="*/ 4187 w 4207"/>
              <a:gd name="T11" fmla="*/ 2157 h 2158"/>
              <a:gd name="T12" fmla="*/ 20 w 4207"/>
              <a:gd name="T13" fmla="*/ 2157 h 2158"/>
              <a:gd name="T14" fmla="*/ 20 w 4207"/>
              <a:gd name="T15" fmla="*/ 2157 h 2158"/>
              <a:gd name="T16" fmla="*/ 0 w 4207"/>
              <a:gd name="T17" fmla="*/ 2137 h 2158"/>
              <a:gd name="T18" fmla="*/ 0 w 4207"/>
              <a:gd name="T19" fmla="*/ 2137 h 2158"/>
              <a:gd name="T20" fmla="*/ 0 w 4207"/>
              <a:gd name="T21" fmla="*/ 0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07" h="2158">
                <a:moveTo>
                  <a:pt x="0" y="0"/>
                </a:moveTo>
                <a:lnTo>
                  <a:pt x="4206" y="0"/>
                </a:lnTo>
                <a:lnTo>
                  <a:pt x="4206" y="2137"/>
                </a:lnTo>
                <a:lnTo>
                  <a:pt x="4206" y="2137"/>
                </a:lnTo>
                <a:cubicBezTo>
                  <a:pt x="4206" y="2148"/>
                  <a:pt x="4197" y="2157"/>
                  <a:pt x="4187" y="2157"/>
                </a:cubicBezTo>
                <a:lnTo>
                  <a:pt x="4187" y="2157"/>
                </a:lnTo>
                <a:lnTo>
                  <a:pt x="20" y="2157"/>
                </a:lnTo>
                <a:lnTo>
                  <a:pt x="20" y="2157"/>
                </a:lnTo>
                <a:cubicBezTo>
                  <a:pt x="9" y="2157"/>
                  <a:pt x="0" y="2148"/>
                  <a:pt x="0" y="2137"/>
                </a:cubicBezTo>
                <a:lnTo>
                  <a:pt x="0" y="2137"/>
                </a:lnTo>
                <a:lnTo>
                  <a:pt x="0" y="0"/>
                </a:lnTo>
              </a:path>
            </a:pathLst>
          </a:custGeom>
          <a:solidFill>
            <a:srgbClr val="FEFFFE"/>
          </a:solidFill>
          <a:ln>
            <a:noFill/>
          </a:ln>
          <a:effectLst/>
        </p:spPr>
        <p:txBody>
          <a:bodyPr wrap="none"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2450" b="0" i="0" u="none" strike="noStrike" kern="0" cap="none" spc="0" normalizeH="0" baseline="0" noProof="0" dirty="0">
              <a:ln>
                <a:noFill/>
              </a:ln>
              <a:solidFill>
                <a:srgbClr val="AAAAAA"/>
              </a:solidFill>
              <a:effectLst/>
              <a:uLnTx/>
              <a:uFillTx/>
              <a:latin typeface="Arial" panose="020B0604020202020204" pitchFamily="34" charset="0"/>
              <a:ea typeface="+mn-ea"/>
              <a:cs typeface="Arial" panose="020B0604020202020204" pitchFamily="34" charset="0"/>
            </a:endParaRPr>
          </a:p>
        </p:txBody>
      </p:sp>
      <p:grpSp>
        <p:nvGrpSpPr>
          <p:cNvPr id="33" name="Grupo 32"/>
          <p:cNvGrpSpPr>
            <a:grpSpLocks/>
          </p:cNvGrpSpPr>
          <p:nvPr/>
        </p:nvGrpSpPr>
        <p:grpSpPr bwMode="auto">
          <a:xfrm>
            <a:off x="1507636" y="2124331"/>
            <a:ext cx="1346200" cy="548024"/>
            <a:chOff x="1256586" y="4524867"/>
            <a:chExt cx="1345383" cy="852792"/>
          </a:xfrm>
        </p:grpSpPr>
        <p:sp>
          <p:nvSpPr>
            <p:cNvPr id="37" name="Freeform 5">
              <a:extLst/>
            </p:cNvPr>
            <p:cNvSpPr>
              <a:spLocks noChangeArrowheads="1"/>
            </p:cNvSpPr>
            <p:nvPr/>
          </p:nvSpPr>
          <p:spPr bwMode="auto">
            <a:xfrm>
              <a:off x="1256586" y="4544185"/>
              <a:ext cx="1345383" cy="829031"/>
            </a:xfrm>
            <a:custGeom>
              <a:avLst/>
              <a:gdLst>
                <a:gd name="T0" fmla="*/ 0 w 4207"/>
                <a:gd name="T1" fmla="*/ 0 h 2158"/>
                <a:gd name="T2" fmla="*/ 4206 w 4207"/>
                <a:gd name="T3" fmla="*/ 0 h 2158"/>
                <a:gd name="T4" fmla="*/ 4206 w 4207"/>
                <a:gd name="T5" fmla="*/ 2137 h 2158"/>
                <a:gd name="T6" fmla="*/ 4206 w 4207"/>
                <a:gd name="T7" fmla="*/ 2137 h 2158"/>
                <a:gd name="T8" fmla="*/ 4187 w 4207"/>
                <a:gd name="T9" fmla="*/ 2157 h 2158"/>
                <a:gd name="T10" fmla="*/ 4187 w 4207"/>
                <a:gd name="T11" fmla="*/ 2157 h 2158"/>
                <a:gd name="T12" fmla="*/ 20 w 4207"/>
                <a:gd name="T13" fmla="*/ 2157 h 2158"/>
                <a:gd name="T14" fmla="*/ 20 w 4207"/>
                <a:gd name="T15" fmla="*/ 2157 h 2158"/>
                <a:gd name="T16" fmla="*/ 0 w 4207"/>
                <a:gd name="T17" fmla="*/ 2137 h 2158"/>
                <a:gd name="T18" fmla="*/ 0 w 4207"/>
                <a:gd name="T19" fmla="*/ 2137 h 2158"/>
                <a:gd name="T20" fmla="*/ 0 w 4207"/>
                <a:gd name="T21" fmla="*/ 0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07" h="2158">
                  <a:moveTo>
                    <a:pt x="0" y="0"/>
                  </a:moveTo>
                  <a:lnTo>
                    <a:pt x="4206" y="0"/>
                  </a:lnTo>
                  <a:lnTo>
                    <a:pt x="4206" y="2137"/>
                  </a:lnTo>
                  <a:lnTo>
                    <a:pt x="4206" y="2137"/>
                  </a:lnTo>
                  <a:cubicBezTo>
                    <a:pt x="4206" y="2148"/>
                    <a:pt x="4197" y="2157"/>
                    <a:pt x="4187" y="2157"/>
                  </a:cubicBezTo>
                  <a:lnTo>
                    <a:pt x="4187" y="2157"/>
                  </a:lnTo>
                  <a:lnTo>
                    <a:pt x="20" y="2157"/>
                  </a:lnTo>
                  <a:lnTo>
                    <a:pt x="20" y="2157"/>
                  </a:lnTo>
                  <a:cubicBezTo>
                    <a:pt x="9" y="2157"/>
                    <a:pt x="0" y="2148"/>
                    <a:pt x="0" y="2137"/>
                  </a:cubicBezTo>
                  <a:lnTo>
                    <a:pt x="0" y="2137"/>
                  </a:lnTo>
                  <a:lnTo>
                    <a:pt x="0" y="0"/>
                  </a:lnTo>
                </a:path>
              </a:pathLst>
            </a:custGeom>
            <a:solidFill>
              <a:srgbClr val="5C9EE6"/>
            </a:solidFill>
            <a:ln>
              <a:noFill/>
            </a:ln>
            <a:effectLst/>
          </p:spPr>
          <p:txBody>
            <a:bodyPr wrap="none"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2450" b="0" i="0" u="none" strike="noStrike" kern="0" cap="none" spc="0" normalizeH="0" baseline="0" noProof="0" dirty="0">
                <a:ln>
                  <a:noFill/>
                </a:ln>
                <a:solidFill>
                  <a:srgbClr val="AAAAAA"/>
                </a:solidFill>
                <a:effectLst/>
                <a:uLnTx/>
                <a:uFillTx/>
                <a:latin typeface="Arial" panose="020B0604020202020204" pitchFamily="34" charset="0"/>
                <a:ea typeface="+mn-ea"/>
                <a:cs typeface="Arial" panose="020B0604020202020204" pitchFamily="34" charset="0"/>
              </a:endParaRPr>
            </a:p>
          </p:txBody>
        </p:sp>
        <p:sp>
          <p:nvSpPr>
            <p:cNvPr id="38" name="TextBox 60">
              <a:extLst/>
            </p:cNvPr>
            <p:cNvSpPr txBox="1"/>
            <p:nvPr/>
          </p:nvSpPr>
          <p:spPr>
            <a:xfrm>
              <a:off x="1579061" y="4524867"/>
              <a:ext cx="703613" cy="718407"/>
            </a:xfrm>
            <a:prstGeom prst="rect">
              <a:avLst/>
            </a:prstGeom>
            <a:noFill/>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400" b="1" kern="0" dirty="0" smtClean="0">
                  <a:solidFill>
                    <a:srgbClr val="FFFFFF"/>
                  </a:solidFill>
                  <a:latin typeface="Poppins SemiBold" pitchFamily="2" charset="77"/>
                  <a:ea typeface="League Spartan" charset="0"/>
                  <a:cs typeface="Poppins SemiBold" pitchFamily="2" charset="77"/>
                </a:rPr>
                <a:t>225</a:t>
              </a:r>
              <a:endParaRPr kumimoji="0" lang="es-CL" sz="2400" b="1" i="0" u="none" strike="noStrike" kern="0" cap="none" spc="0" normalizeH="0" baseline="0" noProof="0" dirty="0">
                <a:ln>
                  <a:noFill/>
                </a:ln>
                <a:solidFill>
                  <a:srgbClr val="FFFFFF"/>
                </a:solidFill>
                <a:effectLst/>
                <a:uLnTx/>
                <a:uFillTx/>
                <a:latin typeface="Poppins SemiBold" pitchFamily="2" charset="77"/>
                <a:ea typeface="League Spartan" charset="0"/>
                <a:cs typeface="Poppins SemiBold" pitchFamily="2" charset="77"/>
              </a:endParaRPr>
            </a:p>
          </p:txBody>
        </p:sp>
        <p:sp>
          <p:nvSpPr>
            <p:cNvPr id="39" name="TextBox 63">
              <a:extLst/>
            </p:cNvPr>
            <p:cNvSpPr txBox="1"/>
            <p:nvPr/>
          </p:nvSpPr>
          <p:spPr>
            <a:xfrm>
              <a:off x="1594292" y="5032625"/>
              <a:ext cx="669969" cy="345034"/>
            </a:xfrm>
            <a:prstGeom prst="rect">
              <a:avLst/>
            </a:prstGeom>
            <a:noFill/>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ts val="1125"/>
                </a:lnSpc>
                <a:spcBef>
                  <a:spcPts val="0"/>
                </a:spcBef>
                <a:spcAft>
                  <a:spcPts val="0"/>
                </a:spcAft>
                <a:buClrTx/>
                <a:buSzTx/>
                <a:buFontTx/>
                <a:buNone/>
                <a:tabLst/>
                <a:defRPr/>
              </a:pPr>
              <a:r>
                <a:rPr kumimoji="0" lang="es-CL" sz="800" b="0" i="0" u="none" strike="noStrike" kern="0" cap="none" spc="0" normalizeH="0" baseline="0" noProof="0" dirty="0" smtClean="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Trabajadores</a:t>
              </a:r>
              <a:endParaRPr kumimoji="0" lang="es-CL" sz="800" b="0" i="0" u="none" strike="noStrike" kern="0" cap="none" spc="0" normalizeH="0" baseline="0" noProof="0" dirty="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34" name="TextBox 8"/>
          <p:cNvSpPr txBox="1">
            <a:spLocks noChangeArrowheads="1"/>
          </p:cNvSpPr>
          <p:nvPr/>
        </p:nvSpPr>
        <p:spPr bwMode="auto">
          <a:xfrm>
            <a:off x="1397212" y="1452413"/>
            <a:ext cx="1455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altLang="es-CL" sz="1200" b="1" i="0" u="none" strike="noStrike" kern="1200" cap="none" spc="0" normalizeH="0" baseline="0" noProof="0" dirty="0" smtClean="0">
                <a:ln>
                  <a:noFill/>
                </a:ln>
                <a:solidFill>
                  <a:srgbClr val="08204C"/>
                </a:solidFill>
                <a:effectLst/>
                <a:uLnTx/>
                <a:uFillTx/>
                <a:latin typeface="Poppins SemiBold"/>
                <a:ea typeface="League Spartan"/>
                <a:cs typeface="Poppins SemiBold"/>
              </a:rPr>
              <a:t>Trabajadores en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altLang="es-CL" sz="1200" b="1" i="0" u="none" strike="noStrike" kern="1200" cap="none" spc="0" normalizeH="0" baseline="0" noProof="0" dirty="0" smtClean="0">
                <a:ln>
                  <a:noFill/>
                </a:ln>
                <a:solidFill>
                  <a:srgbClr val="08204C"/>
                </a:solidFill>
                <a:effectLst/>
                <a:uLnTx/>
                <a:uFillTx/>
                <a:latin typeface="Poppins SemiBold"/>
                <a:ea typeface="League Spartan"/>
                <a:cs typeface="Poppins SemiBold"/>
              </a:rPr>
              <a:t>Programa al 2023</a:t>
            </a:r>
            <a:endParaRPr kumimoji="0" lang="es-CL" altLang="es-CL" sz="1200" b="1" i="0" u="none" strike="noStrike" kern="1200" cap="none" spc="0" normalizeH="0" baseline="0" noProof="0" dirty="0">
              <a:ln>
                <a:noFill/>
              </a:ln>
              <a:solidFill>
                <a:srgbClr val="08204C"/>
              </a:solidFill>
              <a:effectLst/>
              <a:uLnTx/>
              <a:uFillTx/>
              <a:latin typeface="Poppins SemiBold"/>
              <a:ea typeface="League Spartan"/>
              <a:cs typeface="Poppins SemiBold"/>
            </a:endParaRPr>
          </a:p>
        </p:txBody>
      </p:sp>
      <p:sp>
        <p:nvSpPr>
          <p:cNvPr id="49" name="TextBox 12"/>
          <p:cNvSpPr txBox="1">
            <a:spLocks noChangeArrowheads="1"/>
          </p:cNvSpPr>
          <p:nvPr/>
        </p:nvSpPr>
        <p:spPr bwMode="auto">
          <a:xfrm>
            <a:off x="4705431" y="1505932"/>
            <a:ext cx="17652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altLang="es-CL" sz="1200" b="1" i="0" u="none" strike="noStrike" kern="1200" cap="none" spc="0" normalizeH="0" baseline="0" noProof="0" dirty="0" smtClean="0">
                <a:ln>
                  <a:noFill/>
                </a:ln>
                <a:solidFill>
                  <a:srgbClr val="08204C"/>
                </a:solidFill>
                <a:effectLst/>
                <a:uLnTx/>
                <a:uFillTx/>
                <a:latin typeface="Poppins SemiBold"/>
                <a:ea typeface="League Spartan"/>
                <a:cs typeface="Poppins SemiBold"/>
              </a:rPr>
              <a:t>Incorporaciones 2023</a:t>
            </a:r>
            <a:endParaRPr kumimoji="0" lang="es-CL" altLang="es-CL" sz="1200" b="1" i="0" u="none" strike="noStrike" kern="1200" cap="none" spc="0" normalizeH="0" baseline="0" noProof="0" dirty="0">
              <a:ln>
                <a:noFill/>
              </a:ln>
              <a:solidFill>
                <a:srgbClr val="08204C"/>
              </a:solidFill>
              <a:effectLst/>
              <a:uLnTx/>
              <a:uFillTx/>
              <a:latin typeface="Poppins SemiBold"/>
              <a:ea typeface="League Spartan"/>
              <a:cs typeface="Poppins SemiBold"/>
            </a:endParaRPr>
          </a:p>
        </p:txBody>
      </p:sp>
      <p:sp>
        <p:nvSpPr>
          <p:cNvPr id="3" name="Flecha abajo 2"/>
          <p:cNvSpPr/>
          <p:nvPr/>
        </p:nvSpPr>
        <p:spPr>
          <a:xfrm>
            <a:off x="6994135" y="2712978"/>
            <a:ext cx="356188" cy="3223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Flecha abajo 49"/>
          <p:cNvSpPr/>
          <p:nvPr/>
        </p:nvSpPr>
        <p:spPr>
          <a:xfrm>
            <a:off x="1947042" y="2735182"/>
            <a:ext cx="356188" cy="3223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818439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12"/>
          <p:cNvSpPr txBox="1"/>
          <p:nvPr/>
        </p:nvSpPr>
        <p:spPr>
          <a:xfrm>
            <a:off x="0" y="0"/>
            <a:ext cx="9144000" cy="5169600"/>
          </a:xfrm>
          <a:prstGeom prst="rect">
            <a:avLst/>
          </a:prstGeom>
          <a:solidFill>
            <a:srgbClr val="006ED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CL" sz="2400" dirty="0">
                <a:solidFill>
                  <a:schemeClr val="dk1"/>
                </a:solidFill>
              </a:rPr>
              <a:t> </a:t>
            </a:r>
            <a:r>
              <a:rPr lang="es-CL" sz="2400" dirty="0" smtClean="0">
                <a:solidFill>
                  <a:schemeClr val="dk1"/>
                </a:solidFill>
              </a:rPr>
              <a:t>                                     </a:t>
            </a:r>
            <a:endParaRPr lang="es-CL" sz="2400" dirty="0" smtClean="0">
              <a:solidFill>
                <a:schemeClr val="bg1"/>
              </a:solidFill>
            </a:endParaRPr>
          </a:p>
        </p:txBody>
      </p:sp>
      <p:pic>
        <p:nvPicPr>
          <p:cNvPr id="837" name="Google Shape;837;p12"/>
          <p:cNvPicPr preferRelativeResize="0"/>
          <p:nvPr/>
        </p:nvPicPr>
        <p:blipFill>
          <a:blip r:embed="rId3">
            <a:alphaModFix/>
          </a:blip>
          <a:stretch>
            <a:fillRect/>
          </a:stretch>
        </p:blipFill>
        <p:spPr>
          <a:xfrm>
            <a:off x="7397475" y="428200"/>
            <a:ext cx="1154350" cy="1154350"/>
          </a:xfrm>
          <a:prstGeom prst="rect">
            <a:avLst/>
          </a:prstGeom>
          <a:noFill/>
          <a:ln>
            <a:noFill/>
          </a:ln>
        </p:spPr>
      </p:pic>
      <p:grpSp>
        <p:nvGrpSpPr>
          <p:cNvPr id="838" name="Google Shape;838;p12"/>
          <p:cNvGrpSpPr/>
          <p:nvPr/>
        </p:nvGrpSpPr>
        <p:grpSpPr>
          <a:xfrm>
            <a:off x="2700646" y="1542480"/>
            <a:ext cx="3631331" cy="2058540"/>
            <a:chOff x="4410650" y="3326200"/>
            <a:chExt cx="1297224" cy="583200"/>
          </a:xfrm>
        </p:grpSpPr>
        <p:sp>
          <p:nvSpPr>
            <p:cNvPr id="840" name="Google Shape;840;p12"/>
            <p:cNvSpPr/>
            <p:nvPr/>
          </p:nvSpPr>
          <p:spPr>
            <a:xfrm>
              <a:off x="4410650" y="3326200"/>
              <a:ext cx="13800" cy="583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41" name="Google Shape;841;p12"/>
            <p:cNvPicPr preferRelativeResize="0"/>
            <p:nvPr/>
          </p:nvPicPr>
          <p:blipFill rotWithShape="1">
            <a:blip r:embed="rId4">
              <a:alphaModFix/>
            </a:blip>
            <a:srcRect l="22792" t="29566" r="20210" b="29232"/>
            <a:stretch/>
          </p:blipFill>
          <p:spPr>
            <a:xfrm>
              <a:off x="4587825" y="3391825"/>
              <a:ext cx="1120049" cy="455601"/>
            </a:xfrm>
            <a:prstGeom prst="rect">
              <a:avLst/>
            </a:prstGeom>
            <a:noFill/>
            <a:ln>
              <a:noFill/>
            </a:ln>
          </p:spPr>
        </p:pic>
      </p:grpSp>
      <p:pic>
        <p:nvPicPr>
          <p:cNvPr id="843" name="Google Shape;843;p12"/>
          <p:cNvPicPr preferRelativeResize="0"/>
          <p:nvPr/>
        </p:nvPicPr>
        <p:blipFill>
          <a:blip r:embed="rId5">
            <a:alphaModFix/>
          </a:blip>
          <a:stretch>
            <a:fillRect/>
          </a:stretch>
        </p:blipFill>
        <p:spPr>
          <a:xfrm>
            <a:off x="304175" y="3924300"/>
            <a:ext cx="858175" cy="858175"/>
          </a:xfrm>
          <a:prstGeom prst="rect">
            <a:avLst/>
          </a:prstGeom>
          <a:noFill/>
          <a:ln>
            <a:noFill/>
          </a:ln>
        </p:spPr>
      </p:pic>
      <p:sp>
        <p:nvSpPr>
          <p:cNvPr id="844" name="Google Shape;844;p12"/>
          <p:cNvSpPr/>
          <p:nvPr/>
        </p:nvSpPr>
        <p:spPr>
          <a:xfrm>
            <a:off x="0" y="5004900"/>
            <a:ext cx="4572000" cy="138600"/>
          </a:xfrm>
          <a:prstGeom prst="rect">
            <a:avLst/>
          </a:prstGeom>
          <a:solidFill>
            <a:srgbClr val="EA6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2"/>
          <p:cNvSpPr/>
          <p:nvPr/>
        </p:nvSpPr>
        <p:spPr>
          <a:xfrm>
            <a:off x="4572000" y="5004900"/>
            <a:ext cx="4572000" cy="138600"/>
          </a:xfrm>
          <a:prstGeom prst="rect">
            <a:avLst/>
          </a:prstGeom>
          <a:solidFill>
            <a:srgbClr val="FC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Elipse 2"/>
          <p:cNvSpPr/>
          <p:nvPr/>
        </p:nvSpPr>
        <p:spPr>
          <a:xfrm>
            <a:off x="3862996" y="3601020"/>
            <a:ext cx="4577619" cy="1181455"/>
          </a:xfrm>
          <a:prstGeom prst="ellipse">
            <a:avLst/>
          </a:prstGeom>
          <a:noFill/>
          <a:ln>
            <a:noFill/>
          </a:ln>
          <a:effectLst>
            <a:outerShdw blurRad="50800" dist="38100" dir="10800000" algn="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s-CL" dirty="0" smtClean="0"/>
              <a:t>Ayudamos a sus trabajadores a cumplir el sueño de la casa propia.</a:t>
            </a:r>
            <a:endParaRPr lang="es-C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23" name="Imagen 22"/>
          <p:cNvPicPr>
            <a:picLocks noChangeAspect="1"/>
          </p:cNvPicPr>
          <p:nvPr/>
        </p:nvPicPr>
        <p:blipFill>
          <a:blip r:embed="rId3"/>
          <a:stretch>
            <a:fillRect/>
          </a:stretch>
        </p:blipFill>
        <p:spPr>
          <a:xfrm>
            <a:off x="-750" y="6394"/>
            <a:ext cx="2017459" cy="1167821"/>
          </a:xfrm>
          <a:prstGeom prst="rect">
            <a:avLst/>
          </a:prstGeom>
        </p:spPr>
      </p:pic>
      <p:sp>
        <p:nvSpPr>
          <p:cNvPr id="497" name="Google Shape;497;g102b638e176_0_11"/>
          <p:cNvSpPr txBox="1"/>
          <p:nvPr/>
        </p:nvSpPr>
        <p:spPr>
          <a:xfrm>
            <a:off x="42072" y="1347881"/>
            <a:ext cx="5565196" cy="2666879"/>
          </a:xfrm>
          <a:prstGeom prst="rect">
            <a:avLst/>
          </a:prstGeom>
          <a:solidFill>
            <a:schemeClr val="lt1">
              <a:alpha val="23140"/>
            </a:schemeClr>
          </a:solidFill>
          <a:ln>
            <a:noFill/>
          </a:ln>
        </p:spPr>
        <p:txBody>
          <a:bodyPr spcFirstLastPara="1" wrap="square" lIns="91425" tIns="45700" rIns="91425" bIns="45700" anchor="t" anchorCtr="0">
            <a:noAutofit/>
          </a:bodyPr>
          <a:lstStyle/>
          <a:p>
            <a:pPr algn="just">
              <a:lnSpc>
                <a:spcPct val="115000"/>
              </a:lnSpc>
              <a:buSzPts val="2000"/>
            </a:pPr>
            <a:r>
              <a:rPr lang="es-CL" sz="1200" b="1" dirty="0">
                <a:solidFill>
                  <a:srgbClr val="757575"/>
                </a:solidFill>
                <a:latin typeface="Montserrat Light" panose="020B0604020202020204" charset="0"/>
                <a:ea typeface="Montserrat"/>
                <a:cs typeface="Montserrat"/>
              </a:rPr>
              <a:t>¿En qué consiste? </a:t>
            </a:r>
          </a:p>
          <a:p>
            <a:pPr algn="just">
              <a:lnSpc>
                <a:spcPct val="115000"/>
              </a:lnSpc>
              <a:buSzPts val="2000"/>
            </a:pPr>
            <a:r>
              <a:rPr lang="es-ES" sz="1200" dirty="0">
                <a:solidFill>
                  <a:srgbClr val="757575"/>
                </a:solidFill>
                <a:latin typeface="Montserrat Light" panose="020B0604020202020204" charset="0"/>
                <a:ea typeface="Montserrat Light"/>
                <a:cs typeface="Montserrat Light"/>
              </a:rPr>
              <a:t>Apoyar a los trabajadores de empresas socias a CChC en el proceso de adquisición de </a:t>
            </a:r>
            <a:r>
              <a:rPr lang="es-ES" sz="1200" dirty="0" smtClean="0">
                <a:solidFill>
                  <a:srgbClr val="757575"/>
                </a:solidFill>
                <a:latin typeface="Montserrat Light" panose="020B0604020202020204" charset="0"/>
                <a:ea typeface="Montserrat Light"/>
                <a:cs typeface="Montserrat Light"/>
              </a:rPr>
              <a:t>una vivienda propia </a:t>
            </a:r>
            <a:r>
              <a:rPr lang="es-ES" sz="1200" dirty="0">
                <a:solidFill>
                  <a:srgbClr val="757575"/>
                </a:solidFill>
                <a:latin typeface="Montserrat Light" panose="020B0604020202020204" charset="0"/>
                <a:ea typeface="Montserrat Light"/>
                <a:cs typeface="Montserrat Light"/>
              </a:rPr>
              <a:t>a través de </a:t>
            </a:r>
            <a:r>
              <a:rPr lang="es-ES" sz="1200" dirty="0" smtClean="0">
                <a:solidFill>
                  <a:srgbClr val="757575"/>
                </a:solidFill>
                <a:latin typeface="Montserrat Light" panose="020B0604020202020204" charset="0"/>
                <a:ea typeface="Montserrat Light"/>
                <a:cs typeface="Montserrat Light"/>
              </a:rPr>
              <a:t>una asesoría </a:t>
            </a:r>
            <a:r>
              <a:rPr lang="es-ES" sz="1200" dirty="0">
                <a:solidFill>
                  <a:srgbClr val="757575"/>
                </a:solidFill>
                <a:latin typeface="Montserrat Light" panose="020B0604020202020204" charset="0"/>
                <a:ea typeface="Montserrat Light"/>
                <a:cs typeface="Montserrat Light"/>
              </a:rPr>
              <a:t>experta que entregará toda la información necesaria para culminar con éxito dicho </a:t>
            </a:r>
            <a:r>
              <a:rPr lang="es-ES" sz="1200" dirty="0" smtClean="0">
                <a:solidFill>
                  <a:srgbClr val="757575"/>
                </a:solidFill>
                <a:latin typeface="Montserrat Light" panose="020B0604020202020204" charset="0"/>
                <a:ea typeface="Montserrat Light"/>
                <a:cs typeface="Montserrat Light"/>
              </a:rPr>
              <a:t>proceso.</a:t>
            </a:r>
            <a:endParaRPr lang="es-ES" sz="1200" b="1" dirty="0">
              <a:solidFill>
                <a:srgbClr val="757575"/>
              </a:solidFill>
              <a:latin typeface="Montserrat Light" panose="020B0604020202020204" charset="0"/>
              <a:ea typeface="Montserrat"/>
              <a:cs typeface="Montserrat"/>
            </a:endParaRPr>
          </a:p>
          <a:p>
            <a:pPr algn="just">
              <a:lnSpc>
                <a:spcPct val="115000"/>
              </a:lnSpc>
              <a:buSzPts val="2000"/>
            </a:pPr>
            <a:r>
              <a:rPr lang="es-CL" sz="1200" b="1" dirty="0">
                <a:solidFill>
                  <a:srgbClr val="757575"/>
                </a:solidFill>
                <a:latin typeface="Montserrat Light" panose="020B0604020202020204" charset="0"/>
                <a:ea typeface="Montserrat"/>
                <a:cs typeface="Montserrat"/>
              </a:rPr>
              <a:t>¿Cuáles son sus beneficios? </a:t>
            </a:r>
            <a:endParaRPr lang="es-ES" sz="1200" dirty="0">
              <a:solidFill>
                <a:srgbClr val="757575"/>
              </a:solidFill>
              <a:latin typeface="Montserrat Light" panose="020B0604020202020204" charset="0"/>
              <a:ea typeface="Montserrat Light"/>
              <a:cs typeface="Montserrat Light"/>
            </a:endParaRPr>
          </a:p>
          <a:p>
            <a:pPr algn="just">
              <a:lnSpc>
                <a:spcPct val="115000"/>
              </a:lnSpc>
              <a:buSzPts val="2000"/>
            </a:pPr>
            <a:r>
              <a:rPr lang="es-ES" sz="1200" dirty="0">
                <a:solidFill>
                  <a:srgbClr val="757575"/>
                </a:solidFill>
                <a:latin typeface="Montserrat Light" panose="020B0604020202020204" charset="0"/>
                <a:ea typeface="Montserrat Light"/>
                <a:cs typeface="Montserrat Light"/>
              </a:rPr>
              <a:t>Diagnóstico Habitacional </a:t>
            </a:r>
            <a:r>
              <a:rPr lang="es-ES" sz="1200" b="1" dirty="0">
                <a:solidFill>
                  <a:srgbClr val="757575"/>
                </a:solidFill>
                <a:latin typeface="Montserrat Light" panose="020B0604020202020204" charset="0"/>
                <a:ea typeface="Montserrat Light"/>
                <a:cs typeface="Montserrat Light"/>
              </a:rPr>
              <a:t>Gratuito</a:t>
            </a:r>
            <a:r>
              <a:rPr lang="es-ES" sz="1200" dirty="0">
                <a:solidFill>
                  <a:srgbClr val="757575"/>
                </a:solidFill>
                <a:latin typeface="Montserrat Light" panose="020B0604020202020204" charset="0"/>
                <a:ea typeface="Montserrat Light"/>
                <a:cs typeface="Montserrat Light"/>
              </a:rPr>
              <a:t> para la empresa, Servicio especializado de orientación en vivienda, Apoyo en todo el proceso desde ahorro hasta </a:t>
            </a:r>
            <a:r>
              <a:rPr lang="es-ES" sz="1200" dirty="0" smtClean="0">
                <a:solidFill>
                  <a:srgbClr val="757575"/>
                </a:solidFill>
                <a:latin typeface="Montserrat Light" panose="020B0604020202020204" charset="0"/>
                <a:ea typeface="Montserrat Light"/>
                <a:cs typeface="Montserrat Light"/>
              </a:rPr>
              <a:t>obtención de </a:t>
            </a:r>
            <a:r>
              <a:rPr lang="es-ES" sz="1200" dirty="0">
                <a:solidFill>
                  <a:srgbClr val="757575"/>
                </a:solidFill>
                <a:latin typeface="Montserrat Light" panose="020B0604020202020204" charset="0"/>
                <a:ea typeface="Montserrat Light"/>
                <a:cs typeface="Montserrat Light"/>
              </a:rPr>
              <a:t>vivienda, </a:t>
            </a:r>
            <a:r>
              <a:rPr lang="es-ES" sz="1200" dirty="0">
                <a:solidFill>
                  <a:srgbClr val="757575"/>
                </a:solidFill>
                <a:latin typeface="Montserrat Light" panose="020B0604020202020204" charset="0"/>
                <a:ea typeface="Montserrat"/>
                <a:cs typeface="Montserrat"/>
              </a:rPr>
              <a:t>Entrega de </a:t>
            </a:r>
            <a:r>
              <a:rPr lang="es-ES" sz="1200" dirty="0" smtClean="0">
                <a:solidFill>
                  <a:srgbClr val="757575"/>
                </a:solidFill>
                <a:latin typeface="Montserrat Light" panose="020B0604020202020204" charset="0"/>
                <a:ea typeface="Montserrat"/>
                <a:cs typeface="Montserrat"/>
              </a:rPr>
              <a:t>subsidio </a:t>
            </a:r>
            <a:r>
              <a:rPr lang="es-ES" sz="1200" dirty="0" err="1" smtClean="0">
                <a:solidFill>
                  <a:srgbClr val="757575"/>
                </a:solidFill>
                <a:latin typeface="Montserrat Light" panose="020B0604020202020204" charset="0"/>
                <a:ea typeface="Montserrat"/>
                <a:cs typeface="Montserrat"/>
              </a:rPr>
              <a:t>CChC</a:t>
            </a:r>
            <a:r>
              <a:rPr lang="es-ES" sz="1200" dirty="0" smtClean="0">
                <a:solidFill>
                  <a:srgbClr val="757575"/>
                </a:solidFill>
                <a:latin typeface="Montserrat Light" panose="020B0604020202020204" charset="0"/>
                <a:ea typeface="Montserrat"/>
                <a:cs typeface="Montserrat"/>
              </a:rPr>
              <a:t> </a:t>
            </a:r>
            <a:r>
              <a:rPr lang="es-ES" sz="1200" dirty="0">
                <a:solidFill>
                  <a:srgbClr val="757575"/>
                </a:solidFill>
                <a:latin typeface="Montserrat Light" panose="020B0604020202020204" charset="0"/>
                <a:ea typeface="Montserrat"/>
                <a:cs typeface="Montserrat"/>
              </a:rPr>
              <a:t>30 U.F </a:t>
            </a:r>
            <a:r>
              <a:rPr lang="es-ES" sz="1200" dirty="0" smtClean="0">
                <a:solidFill>
                  <a:srgbClr val="757575"/>
                </a:solidFill>
                <a:latin typeface="Montserrat Light" panose="020B0604020202020204" charset="0"/>
                <a:ea typeface="Montserrat"/>
                <a:cs typeface="Montserrat"/>
              </a:rPr>
              <a:t>.</a:t>
            </a:r>
            <a:endParaRPr lang="es-ES" sz="1200" dirty="0">
              <a:solidFill>
                <a:srgbClr val="757575"/>
              </a:solidFill>
              <a:latin typeface="Montserrat Light" panose="020B0604020202020204" charset="0"/>
              <a:ea typeface="Montserrat"/>
              <a:cs typeface="Montserrat"/>
            </a:endParaRPr>
          </a:p>
          <a:p>
            <a:pPr algn="just">
              <a:lnSpc>
                <a:spcPct val="115000"/>
              </a:lnSpc>
              <a:buSzPts val="2000"/>
            </a:pPr>
            <a:r>
              <a:rPr lang="es-CL" sz="1200" b="1" dirty="0" smtClean="0">
                <a:solidFill>
                  <a:srgbClr val="757575"/>
                </a:solidFill>
                <a:latin typeface="Montserrat Light" panose="020B0604020202020204" charset="0"/>
                <a:ea typeface="Montserrat"/>
                <a:cs typeface="Montserrat"/>
              </a:rPr>
              <a:t>¿</a:t>
            </a:r>
            <a:r>
              <a:rPr lang="es-CL" sz="1200" b="1" dirty="0">
                <a:solidFill>
                  <a:srgbClr val="757575"/>
                </a:solidFill>
                <a:latin typeface="Montserrat Light" panose="020B0604020202020204" charset="0"/>
                <a:ea typeface="Montserrat"/>
                <a:cs typeface="Montserrat"/>
              </a:rPr>
              <a:t>Cómo funciona?</a:t>
            </a:r>
          </a:p>
          <a:p>
            <a:pPr algn="just">
              <a:lnSpc>
                <a:spcPct val="115000"/>
              </a:lnSpc>
              <a:buSzPts val="2000"/>
            </a:pPr>
            <a:r>
              <a:rPr lang="es-CL" sz="1200" dirty="0">
                <a:solidFill>
                  <a:srgbClr val="757575"/>
                </a:solidFill>
                <a:latin typeface="Montserrat Light" panose="020B0604020202020204" charset="0"/>
                <a:ea typeface="Montserrat Light"/>
                <a:cs typeface="Montserrat Light"/>
              </a:rPr>
              <a:t>Este programa tiene cobertura nacional y se ejecuta durante todo el año, las empresas interesadas deben contactarse con el área de vivienda de la Fundación Social CChC. </a:t>
            </a:r>
            <a:endParaRPr lang="es-CL" sz="1200" dirty="0">
              <a:solidFill>
                <a:srgbClr val="757575"/>
              </a:solidFill>
              <a:latin typeface="Montserrat Light" panose="020B0604020202020204" charset="0"/>
              <a:ea typeface="Montserrat"/>
              <a:cs typeface="Montserrat"/>
            </a:endParaRPr>
          </a:p>
        </p:txBody>
      </p:sp>
      <p:sp>
        <p:nvSpPr>
          <p:cNvPr id="503" name="Google Shape;503;g102b638e176_0_11"/>
          <p:cNvSpPr txBox="1">
            <a:spLocks noGrp="1"/>
          </p:cNvSpPr>
          <p:nvPr>
            <p:ph type="subTitle" idx="4294967295"/>
          </p:nvPr>
        </p:nvSpPr>
        <p:spPr>
          <a:xfrm>
            <a:off x="2360122" y="361509"/>
            <a:ext cx="6153300" cy="415500"/>
          </a:xfrm>
          <a:prstGeom prst="rect">
            <a:avLst/>
          </a:prstGeom>
        </p:spPr>
        <p:txBody>
          <a:bodyPr spcFirstLastPara="1" wrap="square" lIns="91425" tIns="45700" rIns="91425" bIns="45700" anchor="t" anchorCtr="0">
            <a:noAutofit/>
          </a:bodyPr>
          <a:lstStyle/>
          <a:p>
            <a:pPr marL="0" lvl="0" indent="0">
              <a:buNone/>
            </a:pPr>
            <a:r>
              <a:rPr lang="es-ES" sz="2300" b="1" dirty="0">
                <a:solidFill>
                  <a:srgbClr val="82C3FA"/>
                </a:solidFill>
                <a:latin typeface="Montserrat"/>
                <a:ea typeface="Montserrat"/>
                <a:cs typeface="Montserrat"/>
                <a:sym typeface="Montserrat"/>
              </a:rPr>
              <a:t>A PASOS DE TU CASA PROPIA</a:t>
            </a:r>
          </a:p>
        </p:txBody>
      </p:sp>
      <p:pic>
        <p:nvPicPr>
          <p:cNvPr id="504" name="Google Shape;504;g102b638e176_0_11"/>
          <p:cNvPicPr preferRelativeResize="0"/>
          <p:nvPr/>
        </p:nvPicPr>
        <p:blipFill rotWithShape="1">
          <a:blip r:embed="rId4">
            <a:alphaModFix/>
          </a:blip>
          <a:srcRect/>
          <a:stretch/>
        </p:blipFill>
        <p:spPr>
          <a:xfrm>
            <a:off x="2024547" y="554747"/>
            <a:ext cx="335575" cy="335575"/>
          </a:xfrm>
          <a:prstGeom prst="rect">
            <a:avLst/>
          </a:prstGeom>
          <a:noFill/>
          <a:ln>
            <a:noFill/>
          </a:ln>
        </p:spPr>
      </p:pic>
      <p:sp>
        <p:nvSpPr>
          <p:cNvPr id="506" name="Google Shape;506;g102b638e176_0_11"/>
          <p:cNvSpPr/>
          <p:nvPr/>
        </p:nvSpPr>
        <p:spPr>
          <a:xfrm>
            <a:off x="0" y="5004900"/>
            <a:ext cx="4572000" cy="138600"/>
          </a:xfrm>
          <a:prstGeom prst="rect">
            <a:avLst/>
          </a:prstGeom>
          <a:solidFill>
            <a:srgbClr val="EA6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g102b638e176_0_11"/>
          <p:cNvSpPr/>
          <p:nvPr/>
        </p:nvSpPr>
        <p:spPr>
          <a:xfrm>
            <a:off x="4572000" y="5004900"/>
            <a:ext cx="4572000" cy="138600"/>
          </a:xfrm>
          <a:prstGeom prst="rect">
            <a:avLst/>
          </a:prstGeom>
          <a:solidFill>
            <a:srgbClr val="FC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TextBox 38"/>
          <p:cNvSpPr txBox="1"/>
          <p:nvPr/>
        </p:nvSpPr>
        <p:spPr>
          <a:xfrm>
            <a:off x="3549417" y="669638"/>
            <a:ext cx="2691777" cy="314766"/>
          </a:xfrm>
          <a:prstGeom prst="rect">
            <a:avLst/>
          </a:prstGeom>
        </p:spPr>
        <p:txBody>
          <a:bodyPr lIns="0" tIns="0" rIns="0" bIns="0" rtlCol="0" anchor="t">
            <a:spAutoFit/>
          </a:bodyPr>
          <a:lstStyle/>
          <a:p>
            <a:pPr>
              <a:lnSpc>
                <a:spcPts val="2986"/>
              </a:lnSpc>
            </a:pPr>
            <a:r>
              <a:rPr lang="en-US" sz="900" dirty="0">
                <a:solidFill>
                  <a:srgbClr val="005493"/>
                </a:solidFill>
                <a:latin typeface="Nexa Bold"/>
              </a:rPr>
              <a:t>VIVIENDA</a:t>
            </a:r>
          </a:p>
        </p:txBody>
      </p:sp>
      <p:grpSp>
        <p:nvGrpSpPr>
          <p:cNvPr id="32" name="Group 31"/>
          <p:cNvGrpSpPr>
            <a:grpSpLocks noChangeAspect="1"/>
          </p:cNvGrpSpPr>
          <p:nvPr/>
        </p:nvGrpSpPr>
        <p:grpSpPr>
          <a:xfrm rot="5400000">
            <a:off x="3301013" y="817254"/>
            <a:ext cx="143513" cy="181641"/>
            <a:chOff x="0" y="0"/>
            <a:chExt cx="1457960" cy="1845310"/>
          </a:xfrm>
        </p:grpSpPr>
        <p:sp>
          <p:nvSpPr>
            <p:cNvPr id="33" name="Freeform 32"/>
            <p:cNvSpPr/>
            <p:nvPr/>
          </p:nvSpPr>
          <p:spPr>
            <a:xfrm>
              <a:off x="17780" y="-5080"/>
              <a:ext cx="1402080" cy="1805940"/>
            </a:xfrm>
            <a:custGeom>
              <a:avLst/>
              <a:gdLst/>
              <a:ahLst/>
              <a:cxnLst/>
              <a:rect l="l" t="t" r="r" b="b"/>
              <a:pathLst>
                <a:path w="1402080" h="1805940">
                  <a:moveTo>
                    <a:pt x="925830" y="565150"/>
                  </a:moveTo>
                  <a:cubicBezTo>
                    <a:pt x="925830" y="441960"/>
                    <a:pt x="668020" y="474980"/>
                    <a:pt x="668020" y="474980"/>
                  </a:cubicBezTo>
                  <a:lnTo>
                    <a:pt x="668020" y="198120"/>
                  </a:lnTo>
                  <a:cubicBezTo>
                    <a:pt x="668020" y="0"/>
                    <a:pt x="403860" y="3810"/>
                    <a:pt x="403860" y="189230"/>
                  </a:cubicBezTo>
                  <a:lnTo>
                    <a:pt x="403860" y="981710"/>
                  </a:lnTo>
                  <a:lnTo>
                    <a:pt x="240030" y="817880"/>
                  </a:lnTo>
                  <a:cubicBezTo>
                    <a:pt x="189230" y="767080"/>
                    <a:pt x="76200" y="748030"/>
                    <a:pt x="38100" y="817880"/>
                  </a:cubicBezTo>
                  <a:cubicBezTo>
                    <a:pt x="0" y="887730"/>
                    <a:pt x="69850" y="981710"/>
                    <a:pt x="69850" y="981710"/>
                  </a:cubicBezTo>
                  <a:cubicBezTo>
                    <a:pt x="69850" y="981710"/>
                    <a:pt x="459740" y="1503680"/>
                    <a:pt x="510540" y="1805940"/>
                  </a:cubicBezTo>
                  <a:lnTo>
                    <a:pt x="1193800" y="1805940"/>
                  </a:lnTo>
                  <a:cubicBezTo>
                    <a:pt x="1193800" y="1793240"/>
                    <a:pt x="1376680" y="1242060"/>
                    <a:pt x="1389380" y="1176020"/>
                  </a:cubicBezTo>
                  <a:cubicBezTo>
                    <a:pt x="1402080" y="1109980"/>
                    <a:pt x="1395730" y="990600"/>
                    <a:pt x="1389380" y="835660"/>
                  </a:cubicBezTo>
                  <a:cubicBezTo>
                    <a:pt x="1383030" y="681990"/>
                    <a:pt x="1238250" y="640080"/>
                    <a:pt x="1173480" y="640080"/>
                  </a:cubicBezTo>
                  <a:lnTo>
                    <a:pt x="1170940" y="643890"/>
                  </a:lnTo>
                  <a:cubicBezTo>
                    <a:pt x="1149350" y="556260"/>
                    <a:pt x="979170" y="565150"/>
                    <a:pt x="925830" y="565150"/>
                  </a:cubicBezTo>
                  <a:close/>
                </a:path>
              </a:pathLst>
            </a:custGeom>
            <a:solidFill>
              <a:srgbClr val="5A80C0"/>
            </a:solidFill>
          </p:spPr>
        </p:sp>
        <p:sp>
          <p:nvSpPr>
            <p:cNvPr id="34" name="Freeform 33"/>
            <p:cNvSpPr/>
            <p:nvPr/>
          </p:nvSpPr>
          <p:spPr>
            <a:xfrm>
              <a:off x="-33020" y="2540"/>
              <a:ext cx="1494790" cy="1844040"/>
            </a:xfrm>
            <a:custGeom>
              <a:avLst/>
              <a:gdLst/>
              <a:ahLst/>
              <a:cxnLst/>
              <a:rect l="l" t="t" r="r" b="b"/>
              <a:pathLst>
                <a:path w="1494790" h="1844040">
                  <a:moveTo>
                    <a:pt x="1484630" y="863600"/>
                  </a:moveTo>
                  <a:lnTo>
                    <a:pt x="1483360" y="828040"/>
                  </a:lnTo>
                  <a:cubicBezTo>
                    <a:pt x="1477010" y="669290"/>
                    <a:pt x="1344930" y="601980"/>
                    <a:pt x="1248410" y="591820"/>
                  </a:cubicBezTo>
                  <a:cubicBezTo>
                    <a:pt x="1243330" y="585470"/>
                    <a:pt x="1238250" y="577850"/>
                    <a:pt x="1231900" y="572770"/>
                  </a:cubicBezTo>
                  <a:cubicBezTo>
                    <a:pt x="1178560" y="519430"/>
                    <a:pt x="1078230" y="514350"/>
                    <a:pt x="1010920" y="514350"/>
                  </a:cubicBezTo>
                  <a:cubicBezTo>
                    <a:pt x="1004570" y="497840"/>
                    <a:pt x="994410" y="483870"/>
                    <a:pt x="980440" y="471170"/>
                  </a:cubicBezTo>
                  <a:cubicBezTo>
                    <a:pt x="925830" y="422910"/>
                    <a:pt x="824230" y="419100"/>
                    <a:pt x="762000" y="421640"/>
                  </a:cubicBezTo>
                  <a:lnTo>
                    <a:pt x="762000" y="193040"/>
                  </a:lnTo>
                  <a:cubicBezTo>
                    <a:pt x="762000" y="119380"/>
                    <a:pt x="731520" y="73660"/>
                    <a:pt x="707390" y="49530"/>
                  </a:cubicBezTo>
                  <a:cubicBezTo>
                    <a:pt x="674370" y="17780"/>
                    <a:pt x="631190" y="0"/>
                    <a:pt x="584200" y="0"/>
                  </a:cubicBezTo>
                  <a:cubicBezTo>
                    <a:pt x="496570" y="0"/>
                    <a:pt x="408940" y="63500"/>
                    <a:pt x="408940" y="184150"/>
                  </a:cubicBezTo>
                  <a:lnTo>
                    <a:pt x="408940" y="868680"/>
                  </a:lnTo>
                  <a:lnTo>
                    <a:pt x="321310" y="781050"/>
                  </a:lnTo>
                  <a:cubicBezTo>
                    <a:pt x="279400" y="739140"/>
                    <a:pt x="209550" y="716280"/>
                    <a:pt x="149860" y="725170"/>
                  </a:cubicBezTo>
                  <a:cubicBezTo>
                    <a:pt x="105410" y="731520"/>
                    <a:pt x="69850" y="755650"/>
                    <a:pt x="49530" y="791210"/>
                  </a:cubicBezTo>
                  <a:cubicBezTo>
                    <a:pt x="0" y="880110"/>
                    <a:pt x="76200" y="988060"/>
                    <a:pt x="85090" y="1000760"/>
                  </a:cubicBezTo>
                  <a:cubicBezTo>
                    <a:pt x="88900" y="1005840"/>
                    <a:pt x="469900" y="1517650"/>
                    <a:pt x="516890" y="1805940"/>
                  </a:cubicBezTo>
                  <a:lnTo>
                    <a:pt x="516890" y="1807210"/>
                  </a:lnTo>
                  <a:cubicBezTo>
                    <a:pt x="516890" y="1808480"/>
                    <a:pt x="516890" y="1809750"/>
                    <a:pt x="518160" y="1811020"/>
                  </a:cubicBezTo>
                  <a:cubicBezTo>
                    <a:pt x="518160" y="1812290"/>
                    <a:pt x="519430" y="1813560"/>
                    <a:pt x="519430" y="1816100"/>
                  </a:cubicBezTo>
                  <a:cubicBezTo>
                    <a:pt x="519430" y="1817370"/>
                    <a:pt x="520700" y="1818640"/>
                    <a:pt x="520700" y="1818640"/>
                  </a:cubicBezTo>
                  <a:cubicBezTo>
                    <a:pt x="521970" y="1819910"/>
                    <a:pt x="521970" y="1821180"/>
                    <a:pt x="523240" y="1822450"/>
                  </a:cubicBezTo>
                  <a:cubicBezTo>
                    <a:pt x="523240" y="1823720"/>
                    <a:pt x="524510" y="1823720"/>
                    <a:pt x="525780" y="1824990"/>
                  </a:cubicBezTo>
                  <a:cubicBezTo>
                    <a:pt x="527050" y="1826260"/>
                    <a:pt x="528320" y="1827530"/>
                    <a:pt x="528320" y="1828800"/>
                  </a:cubicBezTo>
                  <a:lnTo>
                    <a:pt x="530860" y="1831340"/>
                  </a:lnTo>
                  <a:cubicBezTo>
                    <a:pt x="532130" y="1832610"/>
                    <a:pt x="533400" y="1833880"/>
                    <a:pt x="534670" y="1833880"/>
                  </a:cubicBezTo>
                  <a:lnTo>
                    <a:pt x="537210" y="1836420"/>
                  </a:lnTo>
                  <a:cubicBezTo>
                    <a:pt x="538480" y="1837690"/>
                    <a:pt x="539750" y="1837690"/>
                    <a:pt x="541020" y="1838960"/>
                  </a:cubicBezTo>
                  <a:cubicBezTo>
                    <a:pt x="542290" y="1838960"/>
                    <a:pt x="543560" y="1840230"/>
                    <a:pt x="543560" y="1840230"/>
                  </a:cubicBezTo>
                  <a:cubicBezTo>
                    <a:pt x="544830" y="1841500"/>
                    <a:pt x="547370" y="1841500"/>
                    <a:pt x="548640" y="1841500"/>
                  </a:cubicBezTo>
                  <a:cubicBezTo>
                    <a:pt x="549910" y="1841500"/>
                    <a:pt x="549910" y="1841500"/>
                    <a:pt x="551180" y="1842770"/>
                  </a:cubicBezTo>
                  <a:cubicBezTo>
                    <a:pt x="553720" y="1842770"/>
                    <a:pt x="556260" y="1844040"/>
                    <a:pt x="560070" y="1844040"/>
                  </a:cubicBezTo>
                  <a:lnTo>
                    <a:pt x="1243330" y="1844040"/>
                  </a:lnTo>
                  <a:cubicBezTo>
                    <a:pt x="1264920" y="1844040"/>
                    <a:pt x="1283970" y="1827530"/>
                    <a:pt x="1287780" y="1807210"/>
                  </a:cubicBezTo>
                  <a:cubicBezTo>
                    <a:pt x="1291590" y="1790700"/>
                    <a:pt x="1323340" y="1694180"/>
                    <a:pt x="1352550" y="1600200"/>
                  </a:cubicBezTo>
                  <a:cubicBezTo>
                    <a:pt x="1421130" y="1385570"/>
                    <a:pt x="1474470" y="1217930"/>
                    <a:pt x="1482090" y="1178560"/>
                  </a:cubicBezTo>
                  <a:cubicBezTo>
                    <a:pt x="1494790" y="1111250"/>
                    <a:pt x="1490980" y="1007110"/>
                    <a:pt x="1484630" y="863600"/>
                  </a:cubicBezTo>
                  <a:close/>
                  <a:moveTo>
                    <a:pt x="1395730" y="1160780"/>
                  </a:moveTo>
                  <a:cubicBezTo>
                    <a:pt x="1389380" y="1197610"/>
                    <a:pt x="1316990" y="1422400"/>
                    <a:pt x="1268730" y="1572260"/>
                  </a:cubicBezTo>
                  <a:cubicBezTo>
                    <a:pt x="1236980" y="1671320"/>
                    <a:pt x="1220470" y="1724660"/>
                    <a:pt x="1210310" y="1755140"/>
                  </a:cubicBezTo>
                  <a:lnTo>
                    <a:pt x="596900" y="1755140"/>
                  </a:lnTo>
                  <a:cubicBezTo>
                    <a:pt x="523240" y="1443990"/>
                    <a:pt x="171450" y="969010"/>
                    <a:pt x="156210" y="948690"/>
                  </a:cubicBezTo>
                  <a:cubicBezTo>
                    <a:pt x="144780" y="933450"/>
                    <a:pt x="107950" y="869950"/>
                    <a:pt x="128270" y="833120"/>
                  </a:cubicBezTo>
                  <a:cubicBezTo>
                    <a:pt x="130810" y="829310"/>
                    <a:pt x="138430" y="815340"/>
                    <a:pt x="163830" y="811530"/>
                  </a:cubicBezTo>
                  <a:cubicBezTo>
                    <a:pt x="195580" y="806450"/>
                    <a:pt x="237490" y="820420"/>
                    <a:pt x="260350" y="843280"/>
                  </a:cubicBezTo>
                  <a:lnTo>
                    <a:pt x="370840" y="953770"/>
                  </a:lnTo>
                  <a:cubicBezTo>
                    <a:pt x="386080" y="969010"/>
                    <a:pt x="400050" y="982980"/>
                    <a:pt x="410210" y="994410"/>
                  </a:cubicBezTo>
                  <a:lnTo>
                    <a:pt x="410210" y="1050290"/>
                  </a:lnTo>
                  <a:cubicBezTo>
                    <a:pt x="410210" y="1074420"/>
                    <a:pt x="430530" y="1094740"/>
                    <a:pt x="454660" y="1094740"/>
                  </a:cubicBezTo>
                  <a:cubicBezTo>
                    <a:pt x="478790" y="1094740"/>
                    <a:pt x="499110" y="1074420"/>
                    <a:pt x="499110" y="1050290"/>
                  </a:cubicBezTo>
                  <a:lnTo>
                    <a:pt x="499110" y="181610"/>
                  </a:lnTo>
                  <a:cubicBezTo>
                    <a:pt x="499110" y="115570"/>
                    <a:pt x="542290" y="86360"/>
                    <a:pt x="585470" y="86360"/>
                  </a:cubicBezTo>
                  <a:cubicBezTo>
                    <a:pt x="626110" y="86360"/>
                    <a:pt x="674370" y="113030"/>
                    <a:pt x="674370" y="190500"/>
                  </a:cubicBezTo>
                  <a:lnTo>
                    <a:pt x="674370" y="791210"/>
                  </a:lnTo>
                  <a:cubicBezTo>
                    <a:pt x="674370" y="815340"/>
                    <a:pt x="694690" y="835660"/>
                    <a:pt x="718820" y="835660"/>
                  </a:cubicBezTo>
                  <a:cubicBezTo>
                    <a:pt x="742950" y="835660"/>
                    <a:pt x="763270" y="815340"/>
                    <a:pt x="763270" y="791210"/>
                  </a:cubicBezTo>
                  <a:lnTo>
                    <a:pt x="763270" y="508000"/>
                  </a:lnTo>
                  <a:cubicBezTo>
                    <a:pt x="822960" y="505460"/>
                    <a:pt x="895350" y="511810"/>
                    <a:pt x="923290" y="535940"/>
                  </a:cubicBezTo>
                  <a:cubicBezTo>
                    <a:pt x="929640" y="542290"/>
                    <a:pt x="932180" y="548640"/>
                    <a:pt x="932180" y="557530"/>
                  </a:cubicBezTo>
                  <a:lnTo>
                    <a:pt x="932180" y="802640"/>
                  </a:lnTo>
                  <a:cubicBezTo>
                    <a:pt x="932180" y="826770"/>
                    <a:pt x="952500" y="847090"/>
                    <a:pt x="976630" y="847090"/>
                  </a:cubicBezTo>
                  <a:cubicBezTo>
                    <a:pt x="1000760" y="847090"/>
                    <a:pt x="1021080" y="826770"/>
                    <a:pt x="1021080" y="802640"/>
                  </a:cubicBezTo>
                  <a:lnTo>
                    <a:pt x="1021080" y="601980"/>
                  </a:lnTo>
                  <a:cubicBezTo>
                    <a:pt x="1069340" y="601980"/>
                    <a:pt x="1143000" y="607060"/>
                    <a:pt x="1170940" y="633730"/>
                  </a:cubicBezTo>
                  <a:cubicBezTo>
                    <a:pt x="1177290" y="640080"/>
                    <a:pt x="1179830" y="646430"/>
                    <a:pt x="1179830" y="655320"/>
                  </a:cubicBezTo>
                  <a:lnTo>
                    <a:pt x="1179830" y="894080"/>
                  </a:lnTo>
                  <a:cubicBezTo>
                    <a:pt x="1179830" y="918210"/>
                    <a:pt x="1200150" y="938530"/>
                    <a:pt x="1224280" y="938530"/>
                  </a:cubicBezTo>
                  <a:cubicBezTo>
                    <a:pt x="1248410" y="938530"/>
                    <a:pt x="1268730" y="918210"/>
                    <a:pt x="1268730" y="894080"/>
                  </a:cubicBezTo>
                  <a:lnTo>
                    <a:pt x="1268730" y="684530"/>
                  </a:lnTo>
                  <a:cubicBezTo>
                    <a:pt x="1318260" y="697230"/>
                    <a:pt x="1391920" y="731520"/>
                    <a:pt x="1395730" y="830580"/>
                  </a:cubicBezTo>
                  <a:lnTo>
                    <a:pt x="1397000" y="866140"/>
                  </a:lnTo>
                  <a:cubicBezTo>
                    <a:pt x="1402080" y="999490"/>
                    <a:pt x="1405890" y="1104900"/>
                    <a:pt x="1395730" y="1160780"/>
                  </a:cubicBezTo>
                  <a:close/>
                </a:path>
              </a:pathLst>
            </a:custGeom>
            <a:solidFill>
              <a:srgbClr val="005493"/>
            </a:solidFill>
          </p:spPr>
        </p:sp>
      </p:grpSp>
      <p:sp>
        <p:nvSpPr>
          <p:cNvPr id="36" name="Google Shape;497;g102b638e176_0_11"/>
          <p:cNvSpPr txBox="1"/>
          <p:nvPr/>
        </p:nvSpPr>
        <p:spPr>
          <a:xfrm>
            <a:off x="5928088" y="1428158"/>
            <a:ext cx="2752788" cy="2323227"/>
          </a:xfrm>
          <a:prstGeom prst="rect">
            <a:avLst/>
          </a:prstGeom>
          <a:solidFill>
            <a:schemeClr val="lt1">
              <a:alpha val="23140"/>
            </a:schemeClr>
          </a:solidFill>
          <a:ln>
            <a:noFill/>
          </a:ln>
        </p:spPr>
        <p:txBody>
          <a:bodyPr spcFirstLastPara="1" wrap="square" lIns="91425" tIns="45700" rIns="91425" bIns="45700" anchor="t" anchorCtr="0">
            <a:noAutofit/>
          </a:bodyPr>
          <a:lstStyle/>
          <a:p>
            <a:pPr algn="just">
              <a:lnSpc>
                <a:spcPct val="115000"/>
              </a:lnSpc>
              <a:buSzPts val="2000"/>
            </a:pPr>
            <a:r>
              <a:rPr lang="es-CL" sz="1200" b="1" dirty="0">
                <a:solidFill>
                  <a:srgbClr val="757575"/>
                </a:solidFill>
                <a:latin typeface="Montserrat Light" panose="020B0604020202020204" charset="0"/>
                <a:ea typeface="Montserrat"/>
                <a:cs typeface="Montserrat"/>
              </a:rPr>
              <a:t>Requisitos Generales </a:t>
            </a:r>
          </a:p>
          <a:p>
            <a:pPr algn="just">
              <a:lnSpc>
                <a:spcPct val="115000"/>
              </a:lnSpc>
              <a:buSzPts val="2000"/>
            </a:pPr>
            <a:r>
              <a:rPr lang="es-ES" sz="1200" dirty="0">
                <a:solidFill>
                  <a:srgbClr val="757575"/>
                </a:solidFill>
                <a:latin typeface="Montserrat Light" panose="020B0604020202020204" charset="0"/>
                <a:ea typeface="Montserrat"/>
                <a:cs typeface="Montserrat"/>
              </a:rPr>
              <a:t>- Empresas constructoras y/o proveedoras del sector que sean socias de la CChC.</a:t>
            </a:r>
          </a:p>
          <a:p>
            <a:pPr lvl="2" algn="just">
              <a:lnSpc>
                <a:spcPct val="115000"/>
              </a:lnSpc>
              <a:buSzPts val="2000"/>
            </a:pPr>
            <a:r>
              <a:rPr lang="es-ES" sz="1200" dirty="0">
                <a:solidFill>
                  <a:srgbClr val="757575"/>
                </a:solidFill>
                <a:latin typeface="Montserrat Light" panose="020B0604020202020204" charset="0"/>
                <a:ea typeface="Montserrat"/>
                <a:cs typeface="Montserrat"/>
              </a:rPr>
              <a:t>- Trabajadores que accedan a su primera vivienda.</a:t>
            </a:r>
          </a:p>
          <a:p>
            <a:pPr lvl="2" algn="just">
              <a:lnSpc>
                <a:spcPct val="115000"/>
              </a:lnSpc>
              <a:buSzPts val="2000"/>
            </a:pPr>
            <a:r>
              <a:rPr lang="es-ES" sz="1200" dirty="0">
                <a:solidFill>
                  <a:srgbClr val="757575"/>
                </a:solidFill>
                <a:latin typeface="Montserrat Light" panose="020B0604020202020204" charset="0"/>
                <a:ea typeface="Montserrat"/>
                <a:cs typeface="Montserrat"/>
              </a:rPr>
              <a:t>- Vivienda hasta </a:t>
            </a:r>
            <a:r>
              <a:rPr lang="es-ES" sz="1200" dirty="0" smtClean="0">
                <a:solidFill>
                  <a:srgbClr val="757575"/>
                </a:solidFill>
                <a:latin typeface="Montserrat Light" panose="020B0604020202020204" charset="0"/>
                <a:ea typeface="Montserrat"/>
                <a:cs typeface="Montserrat"/>
              </a:rPr>
              <a:t>2.800 </a:t>
            </a:r>
            <a:r>
              <a:rPr lang="es-ES" sz="1200" dirty="0">
                <a:solidFill>
                  <a:srgbClr val="757575"/>
                </a:solidFill>
                <a:latin typeface="Montserrat Light" panose="020B0604020202020204" charset="0"/>
                <a:ea typeface="Montserrat"/>
                <a:cs typeface="Montserrat"/>
              </a:rPr>
              <a:t>UF o lo que la política habitacional vigente establezca</a:t>
            </a:r>
            <a:r>
              <a:rPr lang="es-ES" sz="1200" dirty="0" smtClean="0">
                <a:solidFill>
                  <a:srgbClr val="757575"/>
                </a:solidFill>
                <a:latin typeface="Montserrat Light" panose="020B0604020202020204" charset="0"/>
                <a:ea typeface="Montserrat"/>
                <a:cs typeface="Montserrat"/>
              </a:rPr>
              <a:t>.</a:t>
            </a:r>
            <a:endParaRPr lang="es-CL" sz="1200" dirty="0">
              <a:solidFill>
                <a:srgbClr val="757575"/>
              </a:solidFill>
              <a:latin typeface="Montserrat Light" panose="020B0604020202020204" charset="0"/>
              <a:ea typeface="Montserrat"/>
              <a:cs typeface="Montserrat"/>
            </a:endParaRPr>
          </a:p>
          <a:p>
            <a:pPr marL="0" marR="0" lvl="0" indent="0" algn="just" defTabSz="914400" rtl="0" eaLnBrk="1" fontAlgn="auto" latinLnBrk="0" hangingPunct="1">
              <a:lnSpc>
                <a:spcPct val="115000"/>
              </a:lnSpc>
              <a:spcBef>
                <a:spcPts val="0"/>
              </a:spcBef>
              <a:spcAft>
                <a:spcPts val="0"/>
              </a:spcAft>
              <a:buClr>
                <a:srgbClr val="000000"/>
              </a:buClr>
              <a:buSzPts val="2000"/>
              <a:buFont typeface="Arial"/>
              <a:buNone/>
              <a:tabLst/>
              <a:defRPr/>
            </a:pPr>
            <a:r>
              <a:rPr kumimoji="0" lang="es-CL" sz="1200" b="1" i="0" u="none" strike="noStrike" kern="0" cap="none" spc="0" normalizeH="0" baseline="0" noProof="0" dirty="0">
                <a:ln>
                  <a:noFill/>
                </a:ln>
                <a:solidFill>
                  <a:srgbClr val="757575"/>
                </a:solidFill>
                <a:effectLst/>
                <a:uLnTx/>
                <a:uFillTx/>
                <a:latin typeface="Montserrat Light" panose="020B0604020202020204" charset="0"/>
                <a:ea typeface="Montserrat"/>
                <a:cs typeface="Montserrat"/>
                <a:sym typeface="Arial"/>
              </a:rPr>
              <a:t>Aportes</a:t>
            </a:r>
          </a:p>
          <a:p>
            <a:pPr marL="0" marR="0" lvl="0" indent="0" defTabSz="914400" rtl="0" eaLnBrk="1" fontAlgn="auto" latinLnBrk="0" hangingPunct="1">
              <a:lnSpc>
                <a:spcPct val="115000"/>
              </a:lnSpc>
              <a:spcBef>
                <a:spcPts val="0"/>
              </a:spcBef>
              <a:spcAft>
                <a:spcPts val="0"/>
              </a:spcAft>
              <a:buClr>
                <a:srgbClr val="000000"/>
              </a:buClr>
              <a:buSzPts val="2000"/>
              <a:buFont typeface="Arial"/>
              <a:buNone/>
              <a:tabLst/>
              <a:defRPr/>
            </a:pPr>
            <a:r>
              <a:rPr kumimoji="0" lang="es-CL" sz="1200" b="0" i="0" u="none" strike="noStrike" kern="0" cap="none" spc="0" normalizeH="0" baseline="0" noProof="0" dirty="0">
                <a:ln>
                  <a:noFill/>
                </a:ln>
                <a:solidFill>
                  <a:srgbClr val="757575"/>
                </a:solidFill>
                <a:effectLst/>
                <a:uLnTx/>
                <a:uFillTx/>
                <a:latin typeface="Montserrat Light" panose="020B0604020202020204" charset="0"/>
                <a:sym typeface="Arial"/>
              </a:rPr>
              <a:t>- Aporte Empresa: UF0,4 + IVA por trabajador inscrito</a:t>
            </a:r>
          </a:p>
          <a:p>
            <a:pPr marL="0" marR="0" lvl="0" indent="0" algn="just" defTabSz="914400" rtl="0" eaLnBrk="1" fontAlgn="auto" latinLnBrk="0" hangingPunct="1">
              <a:lnSpc>
                <a:spcPct val="115000"/>
              </a:lnSpc>
              <a:spcBef>
                <a:spcPts val="0"/>
              </a:spcBef>
              <a:spcAft>
                <a:spcPts val="0"/>
              </a:spcAft>
              <a:buClr>
                <a:srgbClr val="000000"/>
              </a:buClr>
              <a:buSzPts val="2000"/>
              <a:buFont typeface="Arial"/>
              <a:buNone/>
              <a:tabLst/>
              <a:defRPr/>
            </a:pPr>
            <a:r>
              <a:rPr kumimoji="0" lang="es-CL" sz="1200" b="0" i="0" u="none" strike="noStrike" kern="0" cap="none" spc="0" normalizeH="0" baseline="0" noProof="0" dirty="0">
                <a:ln>
                  <a:noFill/>
                </a:ln>
                <a:solidFill>
                  <a:srgbClr val="757575"/>
                </a:solidFill>
                <a:effectLst/>
                <a:uLnTx/>
                <a:uFillTx/>
                <a:latin typeface="Montserrat Light" panose="020B0604020202020204" charset="0"/>
                <a:sym typeface="Arial"/>
              </a:rPr>
              <a:t>- Aporte Trabajador</a:t>
            </a:r>
            <a:r>
              <a:rPr kumimoji="0" lang="es-CL" sz="1200" b="0" i="0" u="none" strike="noStrike" kern="0" cap="none" spc="0" normalizeH="0" baseline="0" noProof="0" dirty="0">
                <a:ln>
                  <a:noFill/>
                </a:ln>
                <a:solidFill>
                  <a:srgbClr val="757575"/>
                </a:solidFill>
                <a:effectLst/>
                <a:uLnTx/>
                <a:uFillTx/>
                <a:latin typeface="Montserrat Light" panose="020B0604020202020204" charset="0"/>
                <a:sym typeface="Wingdings" panose="05000000000000000000" pitchFamily="2" charset="2"/>
              </a:rPr>
              <a:t>: </a:t>
            </a:r>
            <a:r>
              <a:rPr kumimoji="0" lang="es-CL" sz="1200" b="0" i="0" u="none" strike="noStrike" kern="0" cap="none" spc="0" normalizeH="0" baseline="0" noProof="0" dirty="0">
                <a:ln>
                  <a:noFill/>
                </a:ln>
                <a:solidFill>
                  <a:srgbClr val="757575"/>
                </a:solidFill>
                <a:effectLst/>
                <a:uLnTx/>
                <a:uFillTx/>
                <a:latin typeface="Montserrat Light" panose="020B0604020202020204" charset="0"/>
                <a:sym typeface="Arial"/>
              </a:rPr>
              <a:t>$ 0.</a:t>
            </a:r>
          </a:p>
          <a:p>
            <a:pPr algn="just">
              <a:lnSpc>
                <a:spcPct val="115000"/>
              </a:lnSpc>
              <a:buSzPts val="2000"/>
            </a:pPr>
            <a:r>
              <a:rPr lang="es-CL" sz="1200" b="1" dirty="0" smtClean="0">
                <a:solidFill>
                  <a:srgbClr val="757575"/>
                </a:solidFill>
                <a:latin typeface="Montserrat Light" panose="020B0604020202020204" charset="0"/>
                <a:ea typeface="Montserrat"/>
                <a:cs typeface="Montserrat"/>
              </a:rPr>
              <a:t>Cobertura</a:t>
            </a:r>
            <a:r>
              <a:rPr lang="es-CL" sz="1200" b="1" dirty="0">
                <a:solidFill>
                  <a:srgbClr val="757575"/>
                </a:solidFill>
                <a:latin typeface="Montserrat Light" panose="020B0604020202020204" charset="0"/>
                <a:ea typeface="Montserrat"/>
                <a:cs typeface="Montserrat"/>
              </a:rPr>
              <a:t>:</a:t>
            </a:r>
            <a:r>
              <a:rPr lang="es-CL" sz="1200" dirty="0">
                <a:solidFill>
                  <a:srgbClr val="757575"/>
                </a:solidFill>
                <a:latin typeface="Montserrat Light" panose="020B0604020202020204" charset="0"/>
                <a:ea typeface="Montserrat"/>
                <a:cs typeface="Montserrat"/>
              </a:rPr>
              <a:t> </a:t>
            </a:r>
            <a:r>
              <a:rPr lang="es-CL" sz="1200" dirty="0">
                <a:solidFill>
                  <a:srgbClr val="757575"/>
                </a:solidFill>
                <a:latin typeface="Montserrat Light" panose="020B0604020202020204" charset="0"/>
                <a:ea typeface="Montserrat Light"/>
                <a:cs typeface="Montserrat Light"/>
              </a:rPr>
              <a:t>Nacional.</a:t>
            </a:r>
          </a:p>
          <a:p>
            <a:pPr algn="just">
              <a:lnSpc>
                <a:spcPct val="115000"/>
              </a:lnSpc>
              <a:buSzPts val="2000"/>
            </a:pPr>
            <a:r>
              <a:rPr lang="es-CL" sz="1200" b="1" dirty="0" smtClean="0">
                <a:solidFill>
                  <a:srgbClr val="757575"/>
                </a:solidFill>
                <a:latin typeface="Montserrat Light" panose="020B0604020202020204" charset="0"/>
                <a:ea typeface="Montserrat"/>
                <a:cs typeface="Montserrat"/>
              </a:rPr>
              <a:t>Contacto</a:t>
            </a:r>
            <a:endParaRPr lang="es-CL" sz="1200" b="1" dirty="0">
              <a:solidFill>
                <a:srgbClr val="757575"/>
              </a:solidFill>
              <a:latin typeface="Montserrat Light" panose="020B0604020202020204" charset="0"/>
              <a:ea typeface="Montserrat"/>
              <a:cs typeface="Montserrat"/>
            </a:endParaRPr>
          </a:p>
          <a:p>
            <a:pPr marL="0" marR="0" lvl="0" indent="0" algn="just" defTabSz="914400" rtl="0" eaLnBrk="1" fontAlgn="auto" latinLnBrk="0" hangingPunct="1">
              <a:lnSpc>
                <a:spcPct val="115000"/>
              </a:lnSpc>
              <a:spcBef>
                <a:spcPts val="0"/>
              </a:spcBef>
              <a:spcAft>
                <a:spcPts val="0"/>
              </a:spcAft>
              <a:buClr>
                <a:srgbClr val="000000"/>
              </a:buClr>
              <a:buSzPts val="2000"/>
              <a:buFont typeface="Arial"/>
              <a:buNone/>
              <a:tabLst/>
              <a:defRPr/>
            </a:pPr>
            <a:r>
              <a:rPr kumimoji="0" lang="es-CL" sz="1200" b="1" i="0" u="none" strike="noStrike" kern="0" cap="none" spc="0" normalizeH="0" baseline="0" noProof="0" dirty="0" smtClean="0">
                <a:ln>
                  <a:noFill/>
                </a:ln>
                <a:solidFill>
                  <a:srgbClr val="757575"/>
                </a:solidFill>
                <a:effectLst/>
                <a:uLnTx/>
                <a:uFillTx/>
                <a:latin typeface="Montserrat Light" panose="020B0604020202020204" charset="0"/>
                <a:sym typeface="Arial"/>
                <a:hlinkClick r:id="rId5"/>
              </a:rPr>
              <a:t>atapia@fundacioncchc.cl</a:t>
            </a:r>
            <a:endParaRPr kumimoji="0" lang="es-CL" sz="1200" b="1" i="0" u="none" strike="noStrike" kern="0" cap="none" spc="0" normalizeH="0" baseline="0" noProof="0" dirty="0" smtClean="0">
              <a:ln>
                <a:noFill/>
              </a:ln>
              <a:solidFill>
                <a:srgbClr val="757575"/>
              </a:solidFill>
              <a:effectLst/>
              <a:uLnTx/>
              <a:uFillTx/>
              <a:latin typeface="Montserrat Light" panose="020B0604020202020204" charset="0"/>
              <a:sym typeface="Arial"/>
            </a:endParaRPr>
          </a:p>
          <a:p>
            <a:pPr marL="0" marR="0" lvl="0" indent="0" algn="just" defTabSz="914400" rtl="0" eaLnBrk="1" fontAlgn="auto" latinLnBrk="0" hangingPunct="1">
              <a:lnSpc>
                <a:spcPct val="115000"/>
              </a:lnSpc>
              <a:spcBef>
                <a:spcPts val="0"/>
              </a:spcBef>
              <a:spcAft>
                <a:spcPts val="0"/>
              </a:spcAft>
              <a:buClr>
                <a:srgbClr val="000000"/>
              </a:buClr>
              <a:buSzPts val="2000"/>
              <a:buFont typeface="Arial"/>
              <a:buNone/>
              <a:tabLst/>
              <a:defRPr/>
            </a:pPr>
            <a:r>
              <a:rPr lang="es-CL" sz="1200" b="1" noProof="0" dirty="0" smtClean="0">
                <a:solidFill>
                  <a:srgbClr val="757575"/>
                </a:solidFill>
                <a:latin typeface="Montserrat Light" panose="020B0604020202020204" charset="0"/>
                <a:hlinkClick r:id="rId6"/>
              </a:rPr>
              <a:t>glopez@fundacioncchc.cl</a:t>
            </a:r>
            <a:endParaRPr lang="es-CL" sz="1200" b="1" noProof="0" dirty="0" smtClean="0">
              <a:solidFill>
                <a:srgbClr val="757575"/>
              </a:solidFill>
              <a:latin typeface="Montserrat Light" panose="020B0604020202020204" charset="0"/>
            </a:endParaRPr>
          </a:p>
          <a:p>
            <a:pPr marL="0" marR="0" lvl="0" indent="0" algn="just" defTabSz="914400" rtl="0" eaLnBrk="1" fontAlgn="auto" latinLnBrk="0" hangingPunct="1">
              <a:lnSpc>
                <a:spcPct val="115000"/>
              </a:lnSpc>
              <a:spcBef>
                <a:spcPts val="0"/>
              </a:spcBef>
              <a:spcAft>
                <a:spcPts val="0"/>
              </a:spcAft>
              <a:buClr>
                <a:srgbClr val="000000"/>
              </a:buClr>
              <a:buSzPts val="2000"/>
              <a:buFont typeface="Arial"/>
              <a:buNone/>
              <a:tabLst/>
              <a:defRPr/>
            </a:pPr>
            <a:endParaRPr kumimoji="0" lang="es-CL" sz="1200" b="1" i="0" u="none" strike="noStrike" kern="0" cap="none" spc="0" normalizeH="0" baseline="0" noProof="0" dirty="0">
              <a:ln>
                <a:noFill/>
              </a:ln>
              <a:solidFill>
                <a:srgbClr val="757575"/>
              </a:solidFill>
              <a:effectLst/>
              <a:uLnTx/>
              <a:uFillTx/>
              <a:latin typeface="Montserrat Light" panose="020B0604020202020204" charset="0"/>
              <a:sym typeface="Arial"/>
            </a:endParaRPr>
          </a:p>
          <a:p>
            <a:pPr algn="just">
              <a:lnSpc>
                <a:spcPct val="115000"/>
              </a:lnSpc>
              <a:buSzPts val="2000"/>
            </a:pPr>
            <a:endParaRPr lang="es-CL" sz="1050" dirty="0">
              <a:solidFill>
                <a:srgbClr val="757575"/>
              </a:solidFill>
              <a:latin typeface="Montserrat Light"/>
              <a:ea typeface="Montserrat Light"/>
              <a:cs typeface="Montserrat Light"/>
            </a:endParaRPr>
          </a:p>
          <a:p>
            <a:pPr algn="just">
              <a:lnSpc>
                <a:spcPct val="115000"/>
              </a:lnSpc>
              <a:buSzPts val="2000"/>
            </a:pPr>
            <a:endParaRPr lang="es-CL" sz="1050" b="1" dirty="0">
              <a:solidFill>
                <a:srgbClr val="757575"/>
              </a:solidFill>
              <a:latin typeface="Montserrat"/>
              <a:ea typeface="Montserrat"/>
              <a:cs typeface="Montserrat"/>
            </a:endParaRPr>
          </a:p>
          <a:p>
            <a:pPr algn="just">
              <a:lnSpc>
                <a:spcPct val="115000"/>
              </a:lnSpc>
              <a:buSzPts val="2000"/>
            </a:pPr>
            <a:endParaRPr lang="es-CL" sz="1050" b="1" dirty="0">
              <a:solidFill>
                <a:srgbClr val="757575"/>
              </a:solidFill>
              <a:latin typeface="Montserrat Light"/>
              <a:ea typeface="Montserrat"/>
              <a:cs typeface="Montserrat"/>
              <a:sym typeface="Montserrat Light"/>
            </a:endParaRPr>
          </a:p>
          <a:p>
            <a:pPr algn="just">
              <a:lnSpc>
                <a:spcPct val="115000"/>
              </a:lnSpc>
              <a:buSzPts val="2000"/>
            </a:pPr>
            <a:endParaRPr lang="es-CL" sz="1050" b="1" dirty="0">
              <a:solidFill>
                <a:srgbClr val="757575"/>
              </a:solidFill>
              <a:latin typeface="Montserrat"/>
              <a:ea typeface="Montserrat"/>
              <a:cs typeface="Montserrat"/>
              <a:sym typeface="Montserrat Light"/>
            </a:endParaRPr>
          </a:p>
          <a:p>
            <a:pPr algn="just">
              <a:lnSpc>
                <a:spcPct val="115000"/>
              </a:lnSpc>
              <a:buSzPts val="2000"/>
            </a:pPr>
            <a:endParaRPr lang="es-CL" sz="1050" b="1" dirty="0">
              <a:solidFill>
                <a:srgbClr val="757575"/>
              </a:solidFill>
              <a:latin typeface="Montserrat"/>
              <a:ea typeface="Montserrat"/>
              <a:cs typeface="Montserrat"/>
              <a:sym typeface="Montserrat Light"/>
            </a:endParaRPr>
          </a:p>
        </p:txBody>
      </p:sp>
      <p:grpSp>
        <p:nvGrpSpPr>
          <p:cNvPr id="2" name="Grupo 1"/>
          <p:cNvGrpSpPr/>
          <p:nvPr/>
        </p:nvGrpSpPr>
        <p:grpSpPr>
          <a:xfrm>
            <a:off x="1740311" y="961693"/>
            <a:ext cx="5515896" cy="333322"/>
            <a:chOff x="2377775" y="961693"/>
            <a:chExt cx="3406842" cy="333322"/>
          </a:xfrm>
        </p:grpSpPr>
        <p:grpSp>
          <p:nvGrpSpPr>
            <p:cNvPr id="46" name="Group 7"/>
            <p:cNvGrpSpPr/>
            <p:nvPr/>
          </p:nvGrpSpPr>
          <p:grpSpPr>
            <a:xfrm>
              <a:off x="2462702" y="1040784"/>
              <a:ext cx="3279914" cy="254231"/>
              <a:chOff x="0" y="0"/>
              <a:chExt cx="2375318" cy="169643"/>
            </a:xfrm>
          </p:grpSpPr>
          <p:sp>
            <p:nvSpPr>
              <p:cNvPr id="47" name="Freeform 8"/>
              <p:cNvSpPr/>
              <p:nvPr/>
            </p:nvSpPr>
            <p:spPr>
              <a:xfrm>
                <a:off x="0" y="0"/>
                <a:ext cx="2375318" cy="169643"/>
              </a:xfrm>
              <a:custGeom>
                <a:avLst/>
                <a:gdLst/>
                <a:ahLst/>
                <a:cxnLst/>
                <a:rect l="l" t="t" r="r" b="b"/>
                <a:pathLst>
                  <a:path w="2375318" h="169643">
                    <a:moveTo>
                      <a:pt x="0" y="0"/>
                    </a:moveTo>
                    <a:lnTo>
                      <a:pt x="2375318" y="0"/>
                    </a:lnTo>
                    <a:lnTo>
                      <a:pt x="2375318" y="169643"/>
                    </a:lnTo>
                    <a:lnTo>
                      <a:pt x="0" y="169643"/>
                    </a:lnTo>
                    <a:close/>
                  </a:path>
                </a:pathLst>
              </a:custGeom>
              <a:solidFill>
                <a:srgbClr val="005493"/>
              </a:solidFill>
            </p:spPr>
          </p:sp>
        </p:grpSp>
        <p:sp>
          <p:nvSpPr>
            <p:cNvPr id="48" name="TextBox 18"/>
            <p:cNvSpPr txBox="1"/>
            <p:nvPr/>
          </p:nvSpPr>
          <p:spPr>
            <a:xfrm>
              <a:off x="2377775" y="961693"/>
              <a:ext cx="3406842" cy="323294"/>
            </a:xfrm>
            <a:prstGeom prst="rect">
              <a:avLst/>
            </a:prstGeom>
          </p:spPr>
          <p:txBody>
            <a:bodyPr wrap="square" lIns="0" tIns="0" rIns="0" bIns="0" rtlCol="0" anchor="t">
              <a:spAutoFit/>
            </a:bodyPr>
            <a:lstStyle/>
            <a:p>
              <a:pPr algn="ctr">
                <a:lnSpc>
                  <a:spcPts val="2933"/>
                </a:lnSpc>
              </a:pPr>
              <a:r>
                <a:rPr lang="es-CL" spc="-131" dirty="0">
                  <a:solidFill>
                    <a:srgbClr val="FFFFFF"/>
                  </a:solidFill>
                  <a:latin typeface="Montserrat Bold"/>
                </a:rPr>
                <a:t>Entidad Ejecutora: </a:t>
              </a:r>
              <a:r>
                <a:rPr lang="en-US" spc="-131" dirty="0">
                  <a:solidFill>
                    <a:srgbClr val="FFFFFF"/>
                  </a:solidFill>
                  <a:latin typeface="Montserrat Bold"/>
                </a:rPr>
                <a:t> Fundación Social CChC</a:t>
              </a:r>
              <a:endParaRPr lang="es-CL" spc="-131" dirty="0">
                <a:solidFill>
                  <a:srgbClr val="FFFFFF"/>
                </a:solidFill>
                <a:latin typeface="Montserrat Bold"/>
              </a:endParaRPr>
            </a:p>
          </p:txBody>
        </p:sp>
      </p:grpSp>
      <p:cxnSp>
        <p:nvCxnSpPr>
          <p:cNvPr id="19" name="Conector recto 18">
            <a:extLst>
              <a:ext uri="{FF2B5EF4-FFF2-40B4-BE49-F238E27FC236}">
                <a16:creationId xmlns:a16="http://schemas.microsoft.com/office/drawing/2014/main" id="{46E41F01-7AB3-43D4-9E27-BCA92F4C2E94}"/>
              </a:ext>
            </a:extLst>
          </p:cNvPr>
          <p:cNvCxnSpPr/>
          <p:nvPr/>
        </p:nvCxnSpPr>
        <p:spPr>
          <a:xfrm>
            <a:off x="5761944" y="1689204"/>
            <a:ext cx="0" cy="259101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1" name="Picture 19"/>
          <p:cNvPicPr>
            <a:picLocks noChangeAspect="1"/>
          </p:cNvPicPr>
          <p:nvPr/>
        </p:nvPicPr>
        <p:blipFill>
          <a:blip r:embed="rId7"/>
          <a:srcRect/>
          <a:stretch>
            <a:fillRect/>
          </a:stretch>
        </p:blipFill>
        <p:spPr>
          <a:xfrm>
            <a:off x="8314551" y="54094"/>
            <a:ext cx="732650" cy="892139"/>
          </a:xfrm>
          <a:prstGeom prst="rect">
            <a:avLst/>
          </a:prstGeom>
        </p:spPr>
      </p:pic>
    </p:spTree>
    <p:extLst>
      <p:ext uri="{BB962C8B-B14F-4D97-AF65-F5344CB8AC3E}">
        <p14:creationId xmlns:p14="http://schemas.microsoft.com/office/powerpoint/2010/main" val="3309091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503" name="Google Shape;503;g102b638e176_0_11"/>
          <p:cNvSpPr txBox="1">
            <a:spLocks noGrp="1"/>
          </p:cNvSpPr>
          <p:nvPr>
            <p:ph type="subTitle" idx="4294967295"/>
          </p:nvPr>
        </p:nvSpPr>
        <p:spPr>
          <a:xfrm>
            <a:off x="2360122" y="413444"/>
            <a:ext cx="6153300" cy="415500"/>
          </a:xfrm>
          <a:prstGeom prst="rect">
            <a:avLst/>
          </a:prstGeom>
        </p:spPr>
        <p:txBody>
          <a:bodyPr spcFirstLastPara="1" wrap="square" lIns="91425" tIns="45700" rIns="91425" bIns="45700" anchor="t" anchorCtr="0">
            <a:noAutofit/>
          </a:bodyPr>
          <a:lstStyle/>
          <a:p>
            <a:pPr marL="0" lvl="0" indent="0">
              <a:buNone/>
            </a:pPr>
            <a:r>
              <a:rPr lang="es-ES" sz="2300" b="1" dirty="0" smtClean="0">
                <a:solidFill>
                  <a:srgbClr val="82C3FA"/>
                </a:solidFill>
                <a:latin typeface="Montserrat"/>
                <a:ea typeface="Montserrat"/>
                <a:cs typeface="Montserrat"/>
                <a:sym typeface="Montserrat"/>
              </a:rPr>
              <a:t>A PASOS DE TU CASA PROPIA</a:t>
            </a:r>
            <a:endParaRPr lang="es-ES" sz="2300" b="1" dirty="0">
              <a:solidFill>
                <a:srgbClr val="82C3FA"/>
              </a:solidFill>
              <a:latin typeface="Montserrat"/>
              <a:ea typeface="Montserrat"/>
              <a:cs typeface="Montserrat"/>
              <a:sym typeface="Montserrat"/>
            </a:endParaRPr>
          </a:p>
        </p:txBody>
      </p:sp>
      <p:pic>
        <p:nvPicPr>
          <p:cNvPr id="504" name="Google Shape;504;g102b638e176_0_11"/>
          <p:cNvPicPr preferRelativeResize="0"/>
          <p:nvPr/>
        </p:nvPicPr>
        <p:blipFill rotWithShape="1">
          <a:blip r:embed="rId3">
            <a:alphaModFix/>
          </a:blip>
          <a:srcRect/>
          <a:stretch/>
        </p:blipFill>
        <p:spPr>
          <a:xfrm>
            <a:off x="2024547" y="554747"/>
            <a:ext cx="335575" cy="335575"/>
          </a:xfrm>
          <a:prstGeom prst="rect">
            <a:avLst/>
          </a:prstGeom>
          <a:noFill/>
          <a:ln>
            <a:noFill/>
          </a:ln>
        </p:spPr>
      </p:pic>
      <p:sp>
        <p:nvSpPr>
          <p:cNvPr id="506" name="Google Shape;506;g102b638e176_0_11"/>
          <p:cNvSpPr/>
          <p:nvPr/>
        </p:nvSpPr>
        <p:spPr>
          <a:xfrm>
            <a:off x="0" y="5004900"/>
            <a:ext cx="4572000" cy="138600"/>
          </a:xfrm>
          <a:prstGeom prst="rect">
            <a:avLst/>
          </a:prstGeom>
          <a:solidFill>
            <a:srgbClr val="EA6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g102b638e176_0_11"/>
          <p:cNvSpPr/>
          <p:nvPr/>
        </p:nvSpPr>
        <p:spPr>
          <a:xfrm>
            <a:off x="4572000" y="5004900"/>
            <a:ext cx="4572000" cy="138600"/>
          </a:xfrm>
          <a:prstGeom prst="rect">
            <a:avLst/>
          </a:prstGeom>
          <a:solidFill>
            <a:srgbClr val="FC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 name="Picture 19"/>
          <p:cNvPicPr>
            <a:picLocks noChangeAspect="1"/>
          </p:cNvPicPr>
          <p:nvPr/>
        </p:nvPicPr>
        <p:blipFill>
          <a:blip r:embed="rId4"/>
          <a:srcRect/>
          <a:stretch>
            <a:fillRect/>
          </a:stretch>
        </p:blipFill>
        <p:spPr>
          <a:xfrm>
            <a:off x="8314551" y="54094"/>
            <a:ext cx="732650" cy="892139"/>
          </a:xfrm>
          <a:prstGeom prst="rect">
            <a:avLst/>
          </a:prstGeom>
        </p:spPr>
      </p:pic>
      <p:grpSp>
        <p:nvGrpSpPr>
          <p:cNvPr id="31" name="Group 7"/>
          <p:cNvGrpSpPr/>
          <p:nvPr/>
        </p:nvGrpSpPr>
        <p:grpSpPr>
          <a:xfrm>
            <a:off x="2015315" y="1061980"/>
            <a:ext cx="5310391" cy="254231"/>
            <a:chOff x="0" y="0"/>
            <a:chExt cx="2375318" cy="169643"/>
          </a:xfrm>
        </p:grpSpPr>
        <p:sp>
          <p:nvSpPr>
            <p:cNvPr id="36" name="Freeform 8"/>
            <p:cNvSpPr/>
            <p:nvPr/>
          </p:nvSpPr>
          <p:spPr>
            <a:xfrm>
              <a:off x="0" y="0"/>
              <a:ext cx="2375318" cy="169643"/>
            </a:xfrm>
            <a:custGeom>
              <a:avLst/>
              <a:gdLst/>
              <a:ahLst/>
              <a:cxnLst/>
              <a:rect l="l" t="t" r="r" b="b"/>
              <a:pathLst>
                <a:path w="2375318" h="169643">
                  <a:moveTo>
                    <a:pt x="0" y="0"/>
                  </a:moveTo>
                  <a:lnTo>
                    <a:pt x="2375318" y="0"/>
                  </a:lnTo>
                  <a:lnTo>
                    <a:pt x="2375318" y="169643"/>
                  </a:lnTo>
                  <a:lnTo>
                    <a:pt x="0" y="169643"/>
                  </a:lnTo>
                  <a:close/>
                </a:path>
              </a:pathLst>
            </a:custGeom>
            <a:solidFill>
              <a:srgbClr val="005493"/>
            </a:solidFill>
          </p:spPr>
          <p:txBody>
            <a:bodyPr/>
            <a:lstStyle/>
            <a:p>
              <a:r>
                <a:rPr lang="es-CL" b="1" dirty="0" smtClean="0">
                  <a:solidFill>
                    <a:schemeClr val="bg1"/>
                  </a:solidFill>
                  <a:latin typeface="Montserrat Light" panose="020B0604020202020204" charset="0"/>
                </a:rPr>
                <a:t>SERVICIOS</a:t>
              </a:r>
              <a:endParaRPr lang="es-CL" b="1" dirty="0">
                <a:solidFill>
                  <a:schemeClr val="bg1"/>
                </a:solidFill>
                <a:latin typeface="Montserrat Light" panose="020B0604020202020204" charset="0"/>
              </a:endParaRPr>
            </a:p>
          </p:txBody>
        </p:sp>
      </p:grpSp>
      <p:pic>
        <p:nvPicPr>
          <p:cNvPr id="18" name="Imagen 17"/>
          <p:cNvPicPr>
            <a:picLocks noChangeAspect="1"/>
          </p:cNvPicPr>
          <p:nvPr/>
        </p:nvPicPr>
        <p:blipFill>
          <a:blip r:embed="rId5"/>
          <a:stretch>
            <a:fillRect/>
          </a:stretch>
        </p:blipFill>
        <p:spPr>
          <a:xfrm>
            <a:off x="-750" y="6394"/>
            <a:ext cx="2017459" cy="1167821"/>
          </a:xfrm>
          <a:prstGeom prst="rect">
            <a:avLst/>
          </a:prstGeom>
        </p:spPr>
      </p:pic>
      <p:sp>
        <p:nvSpPr>
          <p:cNvPr id="19" name="CuadroTexto 24"/>
          <p:cNvSpPr txBox="1">
            <a:spLocks noChangeArrowheads="1"/>
          </p:cNvSpPr>
          <p:nvPr/>
        </p:nvSpPr>
        <p:spPr bwMode="auto">
          <a:xfrm>
            <a:off x="2015315" y="1458051"/>
            <a:ext cx="4982385" cy="1169551"/>
          </a:xfrm>
          <a:prstGeom prst="rect">
            <a:avLst/>
          </a:prstGeom>
          <a:noFill/>
          <a:ln w="9525">
            <a:noFill/>
            <a:miter lim="800000"/>
            <a:headEnd/>
            <a:tailEnd/>
          </a:ln>
        </p:spPr>
        <p:txBody>
          <a:bodyPr wrap="square">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14350" indent="-514350" algn="ctr">
              <a:buFont typeface="+mj-lt"/>
              <a:buAutoNum type="arabicPeriod"/>
            </a:pPr>
            <a:r>
              <a:rPr lang="es-ES" sz="1400" b="1" dirty="0" smtClean="0">
                <a:latin typeface="Montserrat Light" panose="020B0604020202020204" charset="0"/>
                <a:ea typeface="Tahoma" pitchFamily="34" charset="0"/>
                <a:cs typeface="Tahoma" pitchFamily="34" charset="0"/>
              </a:rPr>
              <a:t>Diagnóstico  Habitacional </a:t>
            </a:r>
          </a:p>
          <a:p>
            <a:pPr marL="514350" indent="-514350" algn="ctr"/>
            <a:r>
              <a:rPr lang="es-ES" sz="1050" dirty="0" smtClean="0">
                <a:latin typeface="Montserrat Light" panose="020B0604020202020204" charset="0"/>
                <a:ea typeface="Tahoma" pitchFamily="34" charset="0"/>
                <a:cs typeface="Tahoma" pitchFamily="34" charset="0"/>
              </a:rPr>
              <a:t>        Sin Costo para su Empresa.</a:t>
            </a:r>
          </a:p>
          <a:p>
            <a:pPr marL="514350" indent="-514350" algn="ctr"/>
            <a:endParaRPr lang="es-ES" sz="1050" dirty="0" smtClean="0">
              <a:latin typeface="Montserrat Light" panose="020B0604020202020204" charset="0"/>
              <a:ea typeface="Tahoma" pitchFamily="34" charset="0"/>
              <a:cs typeface="Tahoma" pitchFamily="34" charset="0"/>
            </a:endParaRPr>
          </a:p>
          <a:p>
            <a:pPr marL="514350" indent="-514350" algn="ctr">
              <a:buFont typeface="+mj-lt"/>
              <a:buAutoNum type="arabicPeriod" startAt="2"/>
            </a:pPr>
            <a:r>
              <a:rPr lang="es-ES" sz="1400" b="1" dirty="0" smtClean="0">
                <a:latin typeface="Montserrat Light" panose="020B0604020202020204" charset="0"/>
              </a:rPr>
              <a:t>Servicio asesoría en  Vivienda</a:t>
            </a:r>
          </a:p>
          <a:p>
            <a:pPr marL="514350" indent="-514350" algn="ctr"/>
            <a:r>
              <a:rPr lang="es-ES" sz="1050" dirty="0" smtClean="0">
                <a:latin typeface="Montserrat Light" panose="020B0604020202020204" charset="0"/>
              </a:rPr>
              <a:t>       Con costo mínimo por trabajador</a:t>
            </a:r>
          </a:p>
          <a:p>
            <a:pPr marL="514350" indent="-514350" algn="ctr"/>
            <a:endParaRPr lang="es-ES" sz="1050" dirty="0">
              <a:latin typeface="Montserrat Light" panose="020B0604020202020204" charset="0"/>
              <a:ea typeface="Tahoma" pitchFamily="34" charset="0"/>
              <a:cs typeface="Tahoma" pitchFamily="34" charset="0"/>
            </a:endParaRPr>
          </a:p>
        </p:txBody>
      </p:sp>
      <p:sp>
        <p:nvSpPr>
          <p:cNvPr id="20" name="3 CuadroTexto"/>
          <p:cNvSpPr txBox="1"/>
          <p:nvPr/>
        </p:nvSpPr>
        <p:spPr>
          <a:xfrm>
            <a:off x="95675" y="2539347"/>
            <a:ext cx="8951525" cy="2308324"/>
          </a:xfrm>
          <a:prstGeom prst="rect">
            <a:avLst/>
          </a:prstGeom>
          <a:noFill/>
        </p:spPr>
        <p:txBody>
          <a:bodyPr wrap="square" rtlCol="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s-CL" sz="1200" dirty="0" smtClean="0">
                <a:latin typeface="Montserrat Light" panose="020B0604020202020204" charset="0"/>
              </a:rPr>
              <a:t>Al contar con el apoyo de la</a:t>
            </a:r>
            <a:r>
              <a:rPr lang="es-CL" sz="1200" b="1" dirty="0" smtClean="0">
                <a:latin typeface="Montserrat Light" panose="020B0604020202020204" charset="0"/>
              </a:rPr>
              <a:t> CChC </a:t>
            </a:r>
            <a:r>
              <a:rPr lang="es-CL" sz="1200" dirty="0" smtClean="0">
                <a:latin typeface="Montserrat Light" panose="020B0604020202020204" charset="0"/>
              </a:rPr>
              <a:t>su empresa  puede solicitar, sin costo , un diagnóstico que le permitirá identificar la necesidad de vivienda de sus trabajadores y quienes , según la actual política habitacional, pueden acceder a los diferentes subsidios.</a:t>
            </a:r>
          </a:p>
          <a:p>
            <a:pPr algn="just"/>
            <a:endParaRPr lang="es-CL" sz="1200" dirty="0" smtClean="0">
              <a:latin typeface="Montserrat Light" panose="020B0604020202020204" charset="0"/>
            </a:endParaRPr>
          </a:p>
          <a:p>
            <a:pPr algn="just"/>
            <a:r>
              <a:rPr lang="es-CL" sz="1200" dirty="0" smtClean="0">
                <a:latin typeface="Montserrat Light" panose="020B0604020202020204" charset="0"/>
              </a:rPr>
              <a:t>A través de una Consulta al sistema </a:t>
            </a:r>
            <a:r>
              <a:rPr lang="es-CL" sz="1200" dirty="0" err="1" smtClean="0">
                <a:latin typeface="Montserrat Light" panose="020B0604020202020204" charset="0"/>
              </a:rPr>
              <a:t>Rukan</a:t>
            </a:r>
            <a:r>
              <a:rPr lang="es-CL" sz="1200" dirty="0" smtClean="0">
                <a:latin typeface="Montserrat Light" panose="020B0604020202020204" charset="0"/>
              </a:rPr>
              <a:t> del </a:t>
            </a:r>
            <a:r>
              <a:rPr lang="es-CL" sz="1200" dirty="0" err="1" smtClean="0">
                <a:latin typeface="Montserrat Light" panose="020B0604020202020204" charset="0"/>
              </a:rPr>
              <a:t>Minvu</a:t>
            </a:r>
            <a:r>
              <a:rPr lang="es-CL" sz="1200" dirty="0" smtClean="0">
                <a:latin typeface="Montserrat Light" panose="020B0604020202020204" charset="0"/>
              </a:rPr>
              <a:t> se  verificará:</a:t>
            </a:r>
          </a:p>
          <a:p>
            <a:pPr algn="just"/>
            <a:endParaRPr lang="es-CL" sz="1200" dirty="0" smtClean="0">
              <a:latin typeface="Montserrat Light" panose="020B0604020202020204" charset="0"/>
            </a:endParaRPr>
          </a:p>
          <a:p>
            <a:pPr algn="just">
              <a:buFont typeface="Arial" pitchFamily="34" charset="0"/>
              <a:buChar char="•"/>
            </a:pPr>
            <a:r>
              <a:rPr lang="es-CL" sz="1200" dirty="0" smtClean="0">
                <a:latin typeface="Montserrat Light" panose="020B0604020202020204" charset="0"/>
              </a:rPr>
              <a:t>  Si es propietario</a:t>
            </a:r>
          </a:p>
          <a:p>
            <a:pPr algn="just">
              <a:buFont typeface="Arial" pitchFamily="34" charset="0"/>
              <a:buChar char="•"/>
            </a:pPr>
            <a:r>
              <a:rPr lang="es-CL" sz="1200" dirty="0" smtClean="0">
                <a:latin typeface="Montserrat Light" panose="020B0604020202020204" charset="0"/>
              </a:rPr>
              <a:t>  Si está Postulando</a:t>
            </a:r>
          </a:p>
          <a:p>
            <a:pPr algn="just">
              <a:buFont typeface="Arial" pitchFamily="34" charset="0"/>
              <a:buChar char="•"/>
            </a:pPr>
            <a:r>
              <a:rPr lang="es-CL" sz="1200" dirty="0" smtClean="0">
                <a:latin typeface="Montserrat Light" panose="020B0604020202020204" charset="0"/>
              </a:rPr>
              <a:t>  Si ha sido beneficiado de subsidio anteriormente</a:t>
            </a:r>
          </a:p>
          <a:p>
            <a:pPr algn="just">
              <a:buFont typeface="Arial" pitchFamily="34" charset="0"/>
              <a:buChar char="•"/>
            </a:pPr>
            <a:r>
              <a:rPr lang="es-CL" sz="1200" dirty="0" smtClean="0">
                <a:latin typeface="Montserrat Light" panose="020B0604020202020204" charset="0"/>
              </a:rPr>
              <a:t>  Si tiene Registro Social de Hogares </a:t>
            </a:r>
          </a:p>
          <a:p>
            <a:pPr algn="just">
              <a:buFont typeface="Arial" pitchFamily="34" charset="0"/>
              <a:buChar char="•"/>
            </a:pPr>
            <a:endParaRPr lang="es-CL" sz="1200" dirty="0" smtClean="0">
              <a:latin typeface="Montserrat Light" panose="020B0604020202020204" charset="0"/>
            </a:endParaRPr>
          </a:p>
          <a:p>
            <a:pPr algn="just"/>
            <a:r>
              <a:rPr lang="es-CL" sz="1200" dirty="0">
                <a:latin typeface="Montserrat Light" panose="020B0604020202020204" charset="0"/>
              </a:rPr>
              <a:t>Para confeccionar el diagnóstico se necesita base de datos con: </a:t>
            </a:r>
            <a:r>
              <a:rPr lang="es-CL" sz="1200" b="1" dirty="0">
                <a:latin typeface="Montserrat Light" panose="020B0604020202020204" charset="0"/>
              </a:rPr>
              <a:t>nombre, </a:t>
            </a:r>
            <a:r>
              <a:rPr lang="es-CL" sz="1200" b="1" dirty="0" err="1">
                <a:latin typeface="Montserrat Light" panose="020B0604020202020204" charset="0"/>
              </a:rPr>
              <a:t>rut</a:t>
            </a:r>
            <a:r>
              <a:rPr lang="es-CL" sz="1200" b="1" dirty="0">
                <a:latin typeface="Montserrat Light" panose="020B0604020202020204" charset="0"/>
              </a:rPr>
              <a:t>, tipo de contrato, renta imponible, </a:t>
            </a:r>
            <a:r>
              <a:rPr lang="es-CL" sz="1200" b="1" dirty="0" smtClean="0">
                <a:latin typeface="Montserrat Light" panose="020B0604020202020204" charset="0"/>
              </a:rPr>
              <a:t>obra.</a:t>
            </a:r>
            <a:r>
              <a:rPr lang="es-CL" sz="1200" dirty="0" smtClean="0">
                <a:latin typeface="Montserrat Light" panose="020B0604020202020204" charset="0"/>
              </a:rPr>
              <a:t> </a:t>
            </a:r>
          </a:p>
        </p:txBody>
      </p:sp>
    </p:spTree>
    <p:extLst>
      <p:ext uri="{BB962C8B-B14F-4D97-AF65-F5344CB8AC3E}">
        <p14:creationId xmlns:p14="http://schemas.microsoft.com/office/powerpoint/2010/main" val="1366561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7" name="Google Shape;497;g102b638e176_0_11"/>
          <p:cNvSpPr txBox="1"/>
          <p:nvPr/>
        </p:nvSpPr>
        <p:spPr>
          <a:xfrm>
            <a:off x="1254369" y="1830551"/>
            <a:ext cx="6307016" cy="1631599"/>
          </a:xfrm>
          <a:prstGeom prst="rect">
            <a:avLst/>
          </a:prstGeom>
          <a:solidFill>
            <a:schemeClr val="lt1">
              <a:alpha val="23140"/>
            </a:schemeClr>
          </a:solidFill>
          <a:ln>
            <a:noFill/>
          </a:ln>
        </p:spPr>
        <p:txBody>
          <a:bodyPr spcFirstLastPara="1" wrap="square" lIns="91425" tIns="45700" rIns="91425" bIns="45700" anchor="t" anchorCtr="0">
            <a:noAutofit/>
          </a:bodyPr>
          <a:lstStyle/>
          <a:p>
            <a:pPr algn="just">
              <a:buFont typeface="Wingdings" pitchFamily="2" charset="2"/>
              <a:buChar char="ü"/>
            </a:pPr>
            <a:r>
              <a:rPr lang="es-CL" sz="1200" dirty="0" smtClean="0">
                <a:latin typeface="Montserrat Light" panose="020B0604020202020204" charset="0"/>
              </a:rPr>
              <a:t>Programa dirigido a empresas socias de la CChC, particularmente aquellas del sector construcción.</a:t>
            </a:r>
          </a:p>
          <a:p>
            <a:pPr algn="just">
              <a:buFont typeface="Wingdings" pitchFamily="2" charset="2"/>
              <a:buChar char="ü"/>
            </a:pPr>
            <a:endParaRPr lang="es-CL" sz="1200" dirty="0">
              <a:latin typeface="Montserrat Light" panose="020B0604020202020204" charset="0"/>
            </a:endParaRPr>
          </a:p>
          <a:p>
            <a:pPr algn="just">
              <a:buFont typeface="Wingdings" pitchFamily="2" charset="2"/>
              <a:buChar char="ü"/>
            </a:pPr>
            <a:r>
              <a:rPr lang="es-CL" sz="1200" dirty="0" smtClean="0">
                <a:latin typeface="Montserrat Light" panose="020B0604020202020204" charset="0"/>
              </a:rPr>
              <a:t>Incorporación por grupo de trabajadores.</a:t>
            </a:r>
          </a:p>
          <a:p>
            <a:pPr algn="just">
              <a:buFont typeface="Wingdings" pitchFamily="2" charset="2"/>
              <a:buChar char="ü"/>
            </a:pPr>
            <a:endParaRPr lang="es-CL" sz="1200" dirty="0">
              <a:latin typeface="Montserrat Light" panose="020B0604020202020204" charset="0"/>
            </a:endParaRPr>
          </a:p>
          <a:p>
            <a:pPr algn="just">
              <a:buFont typeface="Wingdings" pitchFamily="2" charset="2"/>
              <a:buChar char="ü"/>
            </a:pPr>
            <a:r>
              <a:rPr lang="es-CL" sz="1200" dirty="0" smtClean="0">
                <a:latin typeface="Montserrat Light" panose="020B0604020202020204" charset="0"/>
              </a:rPr>
              <a:t>LA EMPRESA DECIDE A QUIÉN BENEFICIAR CON EL SERVICIO ESPECIALIZADO.</a:t>
            </a:r>
          </a:p>
          <a:p>
            <a:pPr algn="just">
              <a:buFont typeface="Wingdings" pitchFamily="2" charset="2"/>
              <a:buChar char="ü"/>
            </a:pPr>
            <a:endParaRPr lang="es-CL" sz="1200" dirty="0" smtClean="0">
              <a:latin typeface="Montserrat Light" panose="020B0604020202020204" charset="0"/>
            </a:endParaRPr>
          </a:p>
          <a:p>
            <a:pPr algn="just">
              <a:buFont typeface="Wingdings" pitchFamily="2" charset="2"/>
              <a:buChar char="ü"/>
            </a:pPr>
            <a:r>
              <a:rPr lang="es-CL" sz="1200" dirty="0" smtClean="0">
                <a:latin typeface="Montserrat Light" panose="020B0604020202020204" charset="0"/>
              </a:rPr>
              <a:t>Para </a:t>
            </a:r>
            <a:r>
              <a:rPr lang="es-CL" sz="1200" dirty="0">
                <a:latin typeface="Montserrat Light" panose="020B0604020202020204" charset="0"/>
              </a:rPr>
              <a:t>trabajadores que adquieran su vivienda por primera vez, sea nueva o usada.</a:t>
            </a:r>
          </a:p>
          <a:p>
            <a:pPr algn="just">
              <a:buFont typeface="Wingdings" pitchFamily="2" charset="2"/>
              <a:buChar char="ü"/>
            </a:pPr>
            <a:endParaRPr lang="es-CL" sz="1200" dirty="0">
              <a:latin typeface="Montserrat Light" panose="020B0604020202020204" charset="0"/>
            </a:endParaRPr>
          </a:p>
          <a:p>
            <a:pPr algn="just"/>
            <a:r>
              <a:rPr lang="es-CL" sz="1200" dirty="0">
                <a:latin typeface="Montserrat Light" panose="020B0604020202020204" charset="0"/>
              </a:rPr>
              <a:t> </a:t>
            </a:r>
            <a:r>
              <a:rPr lang="es-CL" sz="1200" dirty="0" smtClean="0">
                <a:latin typeface="Montserrat Light" panose="020B0604020202020204" charset="0"/>
              </a:rPr>
              <a:t>El </a:t>
            </a:r>
            <a:r>
              <a:rPr lang="es-CL" sz="1200" dirty="0">
                <a:latin typeface="Montserrat Light" panose="020B0604020202020204" charset="0"/>
              </a:rPr>
              <a:t>valor de vivienda no debe superar UF </a:t>
            </a:r>
            <a:r>
              <a:rPr lang="es-CL" sz="1200" dirty="0" smtClean="0">
                <a:latin typeface="Montserrat Light" panose="020B0604020202020204" charset="0"/>
              </a:rPr>
              <a:t>2.800 </a:t>
            </a:r>
            <a:r>
              <a:rPr lang="es-CL" sz="1200" dirty="0">
                <a:latin typeface="Montserrat Light" panose="020B0604020202020204" charset="0"/>
              </a:rPr>
              <a:t>o lo que establezca la política habitacional (Regiones), </a:t>
            </a:r>
            <a:r>
              <a:rPr lang="es-CL" sz="1200" b="1" dirty="0">
                <a:solidFill>
                  <a:schemeClr val="accent6">
                    <a:lumMod val="75000"/>
                  </a:schemeClr>
                </a:solidFill>
                <a:latin typeface="Montserrat Light" panose="020B0604020202020204" charset="0"/>
              </a:rPr>
              <a:t>para poder optar a Subsidio.</a:t>
            </a:r>
          </a:p>
        </p:txBody>
      </p:sp>
      <p:sp>
        <p:nvSpPr>
          <p:cNvPr id="503" name="Google Shape;503;g102b638e176_0_11"/>
          <p:cNvSpPr txBox="1">
            <a:spLocks noGrp="1"/>
          </p:cNvSpPr>
          <p:nvPr>
            <p:ph type="subTitle" idx="4294967295"/>
          </p:nvPr>
        </p:nvSpPr>
        <p:spPr>
          <a:xfrm>
            <a:off x="2360121" y="399609"/>
            <a:ext cx="6420463" cy="415500"/>
          </a:xfrm>
          <a:prstGeom prst="rect">
            <a:avLst/>
          </a:prstGeom>
        </p:spPr>
        <p:txBody>
          <a:bodyPr spcFirstLastPara="1" wrap="square" lIns="91425" tIns="45700" rIns="91425" bIns="45700" anchor="t" anchorCtr="0">
            <a:noAutofit/>
          </a:bodyPr>
          <a:lstStyle/>
          <a:p>
            <a:pPr marL="0" lvl="0" indent="0">
              <a:buNone/>
            </a:pPr>
            <a:r>
              <a:rPr lang="es-ES" sz="2300" b="1" dirty="0" smtClean="0">
                <a:solidFill>
                  <a:srgbClr val="82C3FA"/>
                </a:solidFill>
                <a:latin typeface="Montserrat"/>
                <a:ea typeface="Montserrat"/>
                <a:cs typeface="Montserrat"/>
                <a:sym typeface="Montserrat"/>
              </a:rPr>
              <a:t>CONDICIONES</a:t>
            </a:r>
            <a:endParaRPr lang="es-ES" sz="2300" b="1" dirty="0">
              <a:solidFill>
                <a:srgbClr val="82C3FA"/>
              </a:solidFill>
              <a:latin typeface="Montserrat"/>
              <a:ea typeface="Montserrat"/>
              <a:cs typeface="Montserrat"/>
              <a:sym typeface="Montserrat"/>
            </a:endParaRPr>
          </a:p>
        </p:txBody>
      </p:sp>
      <p:pic>
        <p:nvPicPr>
          <p:cNvPr id="504" name="Google Shape;504;g102b638e176_0_11"/>
          <p:cNvPicPr preferRelativeResize="0"/>
          <p:nvPr/>
        </p:nvPicPr>
        <p:blipFill rotWithShape="1">
          <a:blip r:embed="rId3">
            <a:alphaModFix/>
          </a:blip>
          <a:srcRect/>
          <a:stretch/>
        </p:blipFill>
        <p:spPr>
          <a:xfrm>
            <a:off x="2024547" y="554747"/>
            <a:ext cx="335575" cy="335575"/>
          </a:xfrm>
          <a:prstGeom prst="rect">
            <a:avLst/>
          </a:prstGeom>
          <a:noFill/>
          <a:ln>
            <a:noFill/>
          </a:ln>
        </p:spPr>
      </p:pic>
      <p:sp>
        <p:nvSpPr>
          <p:cNvPr id="506" name="Google Shape;506;g102b638e176_0_11"/>
          <p:cNvSpPr/>
          <p:nvPr/>
        </p:nvSpPr>
        <p:spPr>
          <a:xfrm>
            <a:off x="0" y="5004900"/>
            <a:ext cx="4572000" cy="138600"/>
          </a:xfrm>
          <a:prstGeom prst="rect">
            <a:avLst/>
          </a:prstGeom>
          <a:solidFill>
            <a:srgbClr val="EA6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g102b638e176_0_11"/>
          <p:cNvSpPr/>
          <p:nvPr/>
        </p:nvSpPr>
        <p:spPr>
          <a:xfrm>
            <a:off x="4572000" y="5004900"/>
            <a:ext cx="4572000" cy="138600"/>
          </a:xfrm>
          <a:prstGeom prst="rect">
            <a:avLst/>
          </a:prstGeom>
          <a:solidFill>
            <a:srgbClr val="FC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Picture 19"/>
          <p:cNvPicPr>
            <a:picLocks noChangeAspect="1"/>
          </p:cNvPicPr>
          <p:nvPr/>
        </p:nvPicPr>
        <p:blipFill>
          <a:blip r:embed="rId4"/>
          <a:srcRect/>
          <a:stretch>
            <a:fillRect/>
          </a:stretch>
        </p:blipFill>
        <p:spPr>
          <a:xfrm>
            <a:off x="8314551" y="54094"/>
            <a:ext cx="732650" cy="892139"/>
          </a:xfrm>
          <a:prstGeom prst="rect">
            <a:avLst/>
          </a:prstGeom>
        </p:spPr>
      </p:pic>
      <p:grpSp>
        <p:nvGrpSpPr>
          <p:cNvPr id="16" name="Group 7"/>
          <p:cNvGrpSpPr/>
          <p:nvPr/>
        </p:nvGrpSpPr>
        <p:grpSpPr>
          <a:xfrm>
            <a:off x="2015315" y="1061980"/>
            <a:ext cx="5310391" cy="254231"/>
            <a:chOff x="0" y="0"/>
            <a:chExt cx="2375318" cy="169643"/>
          </a:xfrm>
        </p:grpSpPr>
        <p:sp>
          <p:nvSpPr>
            <p:cNvPr id="17" name="Freeform 8"/>
            <p:cNvSpPr/>
            <p:nvPr/>
          </p:nvSpPr>
          <p:spPr>
            <a:xfrm>
              <a:off x="0" y="0"/>
              <a:ext cx="2375318" cy="169643"/>
            </a:xfrm>
            <a:custGeom>
              <a:avLst/>
              <a:gdLst/>
              <a:ahLst/>
              <a:cxnLst/>
              <a:rect l="l" t="t" r="r" b="b"/>
              <a:pathLst>
                <a:path w="2375318" h="169643">
                  <a:moveTo>
                    <a:pt x="0" y="0"/>
                  </a:moveTo>
                  <a:lnTo>
                    <a:pt x="2375318" y="0"/>
                  </a:lnTo>
                  <a:lnTo>
                    <a:pt x="2375318" y="169643"/>
                  </a:lnTo>
                  <a:lnTo>
                    <a:pt x="0" y="169643"/>
                  </a:lnTo>
                  <a:close/>
                </a:path>
              </a:pathLst>
            </a:custGeom>
            <a:solidFill>
              <a:srgbClr val="005493"/>
            </a:solidFill>
          </p:spPr>
          <p:txBody>
            <a:bodyPr/>
            <a:lstStyle/>
            <a:p>
              <a:endParaRPr lang="es-CL" b="1" dirty="0">
                <a:solidFill>
                  <a:schemeClr val="bg1"/>
                </a:solidFill>
                <a:latin typeface="Montserrat Light" panose="020B0604020202020204" charset="0"/>
              </a:endParaRPr>
            </a:p>
          </p:txBody>
        </p:sp>
      </p:grpSp>
      <p:pic>
        <p:nvPicPr>
          <p:cNvPr id="18" name="Imagen 17"/>
          <p:cNvPicPr>
            <a:picLocks noChangeAspect="1"/>
          </p:cNvPicPr>
          <p:nvPr/>
        </p:nvPicPr>
        <p:blipFill>
          <a:blip r:embed="rId5"/>
          <a:stretch>
            <a:fillRect/>
          </a:stretch>
        </p:blipFill>
        <p:spPr>
          <a:xfrm>
            <a:off x="-750" y="6394"/>
            <a:ext cx="2017459" cy="1167821"/>
          </a:xfrm>
          <a:prstGeom prst="rect">
            <a:avLst/>
          </a:prstGeom>
        </p:spPr>
      </p:pic>
    </p:spTree>
    <p:extLst>
      <p:ext uri="{BB962C8B-B14F-4D97-AF65-F5344CB8AC3E}">
        <p14:creationId xmlns:p14="http://schemas.microsoft.com/office/powerpoint/2010/main" val="1293093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506" name="Google Shape;506;g102b638e176_0_11"/>
          <p:cNvSpPr/>
          <p:nvPr/>
        </p:nvSpPr>
        <p:spPr>
          <a:xfrm>
            <a:off x="0" y="5004900"/>
            <a:ext cx="4572000" cy="138600"/>
          </a:xfrm>
          <a:prstGeom prst="rect">
            <a:avLst/>
          </a:prstGeom>
          <a:solidFill>
            <a:srgbClr val="EA6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g102b638e176_0_11"/>
          <p:cNvSpPr/>
          <p:nvPr/>
        </p:nvSpPr>
        <p:spPr>
          <a:xfrm>
            <a:off x="4572000" y="5004900"/>
            <a:ext cx="4572000" cy="138600"/>
          </a:xfrm>
          <a:prstGeom prst="rect">
            <a:avLst/>
          </a:prstGeom>
          <a:solidFill>
            <a:srgbClr val="FC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 name="Picture 19"/>
          <p:cNvPicPr>
            <a:picLocks noChangeAspect="1"/>
          </p:cNvPicPr>
          <p:nvPr/>
        </p:nvPicPr>
        <p:blipFill>
          <a:blip r:embed="rId3"/>
          <a:srcRect/>
          <a:stretch>
            <a:fillRect/>
          </a:stretch>
        </p:blipFill>
        <p:spPr>
          <a:xfrm>
            <a:off x="8314551" y="54094"/>
            <a:ext cx="732650" cy="892139"/>
          </a:xfrm>
          <a:prstGeom prst="rect">
            <a:avLst/>
          </a:prstGeom>
        </p:spPr>
      </p:pic>
      <p:grpSp>
        <p:nvGrpSpPr>
          <p:cNvPr id="28" name="Group 7"/>
          <p:cNvGrpSpPr/>
          <p:nvPr/>
        </p:nvGrpSpPr>
        <p:grpSpPr>
          <a:xfrm>
            <a:off x="2015315" y="1061980"/>
            <a:ext cx="5310391" cy="254231"/>
            <a:chOff x="0" y="0"/>
            <a:chExt cx="2375318" cy="169643"/>
          </a:xfrm>
        </p:grpSpPr>
        <p:sp>
          <p:nvSpPr>
            <p:cNvPr id="29" name="Freeform 8"/>
            <p:cNvSpPr/>
            <p:nvPr/>
          </p:nvSpPr>
          <p:spPr>
            <a:xfrm>
              <a:off x="0" y="0"/>
              <a:ext cx="2375318" cy="169643"/>
            </a:xfrm>
            <a:custGeom>
              <a:avLst/>
              <a:gdLst/>
              <a:ahLst/>
              <a:cxnLst/>
              <a:rect l="l" t="t" r="r" b="b"/>
              <a:pathLst>
                <a:path w="2375318" h="169643">
                  <a:moveTo>
                    <a:pt x="0" y="0"/>
                  </a:moveTo>
                  <a:lnTo>
                    <a:pt x="2375318" y="0"/>
                  </a:lnTo>
                  <a:lnTo>
                    <a:pt x="2375318" y="169643"/>
                  </a:lnTo>
                  <a:lnTo>
                    <a:pt x="0" y="169643"/>
                  </a:lnTo>
                  <a:close/>
                </a:path>
              </a:pathLst>
            </a:custGeom>
            <a:solidFill>
              <a:srgbClr val="005493"/>
            </a:solidFill>
          </p:spPr>
          <p:txBody>
            <a:bodyPr/>
            <a:lstStyle/>
            <a:p>
              <a:r>
                <a:rPr lang="es-CL" b="1" dirty="0" smtClean="0">
                  <a:solidFill>
                    <a:schemeClr val="bg1"/>
                  </a:solidFill>
                  <a:latin typeface="Montserrat Light" panose="020B0604020202020204" charset="0"/>
                </a:rPr>
                <a:t>DETALLE</a:t>
              </a:r>
              <a:endParaRPr lang="es-CL" b="1" dirty="0">
                <a:solidFill>
                  <a:schemeClr val="bg1"/>
                </a:solidFill>
                <a:latin typeface="Montserrat Light" panose="020B0604020202020204" charset="0"/>
              </a:endParaRPr>
            </a:p>
          </p:txBody>
        </p:sp>
      </p:grpSp>
      <p:graphicFrame>
        <p:nvGraphicFramePr>
          <p:cNvPr id="31" name="31 Diagrama"/>
          <p:cNvGraphicFramePr/>
          <p:nvPr>
            <p:extLst>
              <p:ext uri="{D42A27DB-BD31-4B8C-83A1-F6EECF244321}">
                <p14:modId xmlns:p14="http://schemas.microsoft.com/office/powerpoint/2010/main" val="1865877730"/>
              </p:ext>
            </p:extLst>
          </p:nvPr>
        </p:nvGraphicFramePr>
        <p:xfrm>
          <a:off x="233772" y="1582378"/>
          <a:ext cx="8676456" cy="30963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2" name="Google Shape;503;g102b638e176_0_11"/>
          <p:cNvSpPr txBox="1">
            <a:spLocks/>
          </p:cNvSpPr>
          <p:nvPr/>
        </p:nvSpPr>
        <p:spPr>
          <a:xfrm>
            <a:off x="2360121" y="399609"/>
            <a:ext cx="6420463" cy="4155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a:buFont typeface="Arial"/>
              <a:buNone/>
            </a:pPr>
            <a:r>
              <a:rPr lang="es-ES" sz="2300" b="1" dirty="0" smtClean="0">
                <a:solidFill>
                  <a:srgbClr val="82C3FA"/>
                </a:solidFill>
                <a:latin typeface="Montserrat"/>
                <a:ea typeface="Montserrat"/>
                <a:cs typeface="Montserrat"/>
                <a:sym typeface="Montserrat"/>
              </a:rPr>
              <a:t>ETAPAS DEL SERVICIO</a:t>
            </a:r>
            <a:endParaRPr lang="es-ES" sz="2300" b="1" dirty="0">
              <a:solidFill>
                <a:srgbClr val="82C3FA"/>
              </a:solidFill>
              <a:latin typeface="Montserrat"/>
              <a:ea typeface="Montserrat"/>
              <a:cs typeface="Montserrat"/>
              <a:sym typeface="Montserrat"/>
            </a:endParaRPr>
          </a:p>
        </p:txBody>
      </p:sp>
      <p:pic>
        <p:nvPicPr>
          <p:cNvPr id="33" name="Google Shape;504;g102b638e176_0_11"/>
          <p:cNvPicPr preferRelativeResize="0"/>
          <p:nvPr/>
        </p:nvPicPr>
        <p:blipFill rotWithShape="1">
          <a:blip r:embed="rId9">
            <a:alphaModFix/>
          </a:blip>
          <a:srcRect/>
          <a:stretch/>
        </p:blipFill>
        <p:spPr>
          <a:xfrm>
            <a:off x="2024547" y="554747"/>
            <a:ext cx="335575" cy="335575"/>
          </a:xfrm>
          <a:prstGeom prst="rect">
            <a:avLst/>
          </a:prstGeom>
          <a:noFill/>
          <a:ln>
            <a:noFill/>
          </a:ln>
        </p:spPr>
      </p:pic>
      <p:pic>
        <p:nvPicPr>
          <p:cNvPr id="34" name="Imagen 33"/>
          <p:cNvPicPr>
            <a:picLocks noChangeAspect="1"/>
          </p:cNvPicPr>
          <p:nvPr/>
        </p:nvPicPr>
        <p:blipFill>
          <a:blip r:embed="rId10"/>
          <a:stretch>
            <a:fillRect/>
          </a:stretch>
        </p:blipFill>
        <p:spPr>
          <a:xfrm>
            <a:off x="-750" y="6394"/>
            <a:ext cx="2017459" cy="1167821"/>
          </a:xfrm>
          <a:prstGeom prst="rect">
            <a:avLst/>
          </a:prstGeom>
        </p:spPr>
      </p:pic>
    </p:spTree>
    <p:extLst>
      <p:ext uri="{BB962C8B-B14F-4D97-AF65-F5344CB8AC3E}">
        <p14:creationId xmlns:p14="http://schemas.microsoft.com/office/powerpoint/2010/main" val="3687433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504" name="Google Shape;504;g102b638e176_0_11"/>
          <p:cNvPicPr preferRelativeResize="0"/>
          <p:nvPr/>
        </p:nvPicPr>
        <p:blipFill rotWithShape="1">
          <a:blip r:embed="rId3">
            <a:alphaModFix/>
          </a:blip>
          <a:srcRect/>
          <a:stretch/>
        </p:blipFill>
        <p:spPr>
          <a:xfrm>
            <a:off x="2024547" y="554747"/>
            <a:ext cx="335575" cy="335575"/>
          </a:xfrm>
          <a:prstGeom prst="rect">
            <a:avLst/>
          </a:prstGeom>
          <a:noFill/>
          <a:ln>
            <a:noFill/>
          </a:ln>
        </p:spPr>
      </p:pic>
      <p:sp>
        <p:nvSpPr>
          <p:cNvPr id="506" name="Google Shape;506;g102b638e176_0_11"/>
          <p:cNvSpPr/>
          <p:nvPr/>
        </p:nvSpPr>
        <p:spPr>
          <a:xfrm>
            <a:off x="0" y="5004900"/>
            <a:ext cx="4572000" cy="138600"/>
          </a:xfrm>
          <a:prstGeom prst="rect">
            <a:avLst/>
          </a:prstGeom>
          <a:solidFill>
            <a:srgbClr val="EA6B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g102b638e176_0_11"/>
          <p:cNvSpPr/>
          <p:nvPr/>
        </p:nvSpPr>
        <p:spPr>
          <a:xfrm>
            <a:off x="4572000" y="5004900"/>
            <a:ext cx="4572000" cy="138600"/>
          </a:xfrm>
          <a:prstGeom prst="rect">
            <a:avLst/>
          </a:prstGeom>
          <a:solidFill>
            <a:srgbClr val="FCC6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503;g102b638e176_0_11"/>
          <p:cNvSpPr txBox="1">
            <a:spLocks/>
          </p:cNvSpPr>
          <p:nvPr/>
        </p:nvSpPr>
        <p:spPr>
          <a:xfrm>
            <a:off x="2494056" y="388629"/>
            <a:ext cx="4008405" cy="4155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640"/>
              </a:spcBef>
              <a:spcAft>
                <a:spcPts val="0"/>
              </a:spcAft>
              <a:buClr>
                <a:srgbClr val="000000"/>
              </a:buClr>
              <a:buSzPts val="3200"/>
              <a:buFont typeface="Arial"/>
              <a:buNone/>
              <a:tabLst/>
              <a:defRPr/>
            </a:pPr>
            <a:r>
              <a:rPr kumimoji="0" lang="es-ES" sz="2300" b="1" i="0" u="none" strike="noStrike" kern="0" cap="none" spc="0" normalizeH="0" baseline="0" noProof="0" dirty="0" smtClean="0">
                <a:ln>
                  <a:noFill/>
                </a:ln>
                <a:solidFill>
                  <a:srgbClr val="82C3FA"/>
                </a:solidFill>
                <a:effectLst/>
                <a:uLnTx/>
                <a:uFillTx/>
                <a:latin typeface="Montserrat"/>
                <a:ea typeface="Montserrat"/>
                <a:cs typeface="Montserrat"/>
                <a:sym typeface="Montserrat"/>
              </a:rPr>
              <a:t>POSIBILIDADES</a:t>
            </a:r>
            <a:endParaRPr kumimoji="0" lang="es-ES" sz="2300" b="1" i="0" u="none" strike="noStrike" kern="0" cap="none" spc="0" normalizeH="0" baseline="0" noProof="0" dirty="0">
              <a:ln>
                <a:noFill/>
              </a:ln>
              <a:solidFill>
                <a:srgbClr val="82C3FA"/>
              </a:solidFill>
              <a:effectLst/>
              <a:uLnTx/>
              <a:uFillTx/>
              <a:latin typeface="Montserrat"/>
              <a:ea typeface="Montserrat"/>
              <a:cs typeface="Montserrat"/>
              <a:sym typeface="Montserrat"/>
            </a:endParaRPr>
          </a:p>
        </p:txBody>
      </p:sp>
      <p:pic>
        <p:nvPicPr>
          <p:cNvPr id="23" name="Picture 19"/>
          <p:cNvPicPr>
            <a:picLocks noChangeAspect="1"/>
          </p:cNvPicPr>
          <p:nvPr/>
        </p:nvPicPr>
        <p:blipFill>
          <a:blip r:embed="rId4"/>
          <a:srcRect/>
          <a:stretch>
            <a:fillRect/>
          </a:stretch>
        </p:blipFill>
        <p:spPr>
          <a:xfrm>
            <a:off x="8314551" y="54094"/>
            <a:ext cx="732650" cy="892139"/>
          </a:xfrm>
          <a:prstGeom prst="rect">
            <a:avLst/>
          </a:prstGeom>
        </p:spPr>
      </p:pic>
      <p:pic>
        <p:nvPicPr>
          <p:cNvPr id="14" name="Imagen 13"/>
          <p:cNvPicPr>
            <a:picLocks noChangeAspect="1"/>
          </p:cNvPicPr>
          <p:nvPr/>
        </p:nvPicPr>
        <p:blipFill>
          <a:blip r:embed="rId5"/>
          <a:stretch>
            <a:fillRect/>
          </a:stretch>
        </p:blipFill>
        <p:spPr>
          <a:xfrm>
            <a:off x="-750" y="0"/>
            <a:ext cx="2017459" cy="1167821"/>
          </a:xfrm>
          <a:prstGeom prst="rect">
            <a:avLst/>
          </a:prstGeom>
        </p:spPr>
      </p:pic>
      <p:pic>
        <p:nvPicPr>
          <p:cNvPr id="2" name="Imagen 1"/>
          <p:cNvPicPr>
            <a:picLocks noChangeAspect="1"/>
          </p:cNvPicPr>
          <p:nvPr/>
        </p:nvPicPr>
        <p:blipFill>
          <a:blip r:embed="rId6"/>
          <a:stretch>
            <a:fillRect/>
          </a:stretch>
        </p:blipFill>
        <p:spPr>
          <a:xfrm>
            <a:off x="1134002" y="1402423"/>
            <a:ext cx="6875995" cy="3546566"/>
          </a:xfrm>
          <a:prstGeom prst="rect">
            <a:avLst/>
          </a:prstGeom>
        </p:spPr>
      </p:pic>
      <p:grpSp>
        <p:nvGrpSpPr>
          <p:cNvPr id="13" name="Group 7"/>
          <p:cNvGrpSpPr/>
          <p:nvPr/>
        </p:nvGrpSpPr>
        <p:grpSpPr>
          <a:xfrm>
            <a:off x="2015315" y="1061980"/>
            <a:ext cx="5310391" cy="254231"/>
            <a:chOff x="0" y="0"/>
            <a:chExt cx="2375318" cy="169643"/>
          </a:xfrm>
        </p:grpSpPr>
        <p:sp>
          <p:nvSpPr>
            <p:cNvPr id="17" name="Freeform 8"/>
            <p:cNvSpPr/>
            <p:nvPr/>
          </p:nvSpPr>
          <p:spPr>
            <a:xfrm>
              <a:off x="0" y="0"/>
              <a:ext cx="2375318" cy="169643"/>
            </a:xfrm>
            <a:custGeom>
              <a:avLst/>
              <a:gdLst/>
              <a:ahLst/>
              <a:cxnLst/>
              <a:rect l="l" t="t" r="r" b="b"/>
              <a:pathLst>
                <a:path w="2375318" h="169643">
                  <a:moveTo>
                    <a:pt x="0" y="0"/>
                  </a:moveTo>
                  <a:lnTo>
                    <a:pt x="2375318" y="0"/>
                  </a:lnTo>
                  <a:lnTo>
                    <a:pt x="2375318" y="169643"/>
                  </a:lnTo>
                  <a:lnTo>
                    <a:pt x="0" y="169643"/>
                  </a:lnTo>
                  <a:close/>
                </a:path>
              </a:pathLst>
            </a:custGeom>
            <a:solidFill>
              <a:srgbClr val="005493"/>
            </a:solidFill>
          </p:spPr>
          <p:txBody>
            <a:bodyPr/>
            <a:lstStyle/>
            <a:p>
              <a:r>
                <a:rPr lang="es-CL" b="1" dirty="0" smtClean="0">
                  <a:solidFill>
                    <a:schemeClr val="bg1"/>
                  </a:solidFill>
                  <a:latin typeface="Montserrat Light" panose="020B0604020202020204" charset="0"/>
                </a:rPr>
                <a:t>OPCIONES PARA TRABAJADORES</a:t>
              </a:r>
              <a:endParaRPr lang="es-CL" b="1" dirty="0">
                <a:solidFill>
                  <a:schemeClr val="bg1"/>
                </a:solidFill>
                <a:latin typeface="Montserrat Light" panose="020B0604020202020204" charset="0"/>
              </a:endParaRPr>
            </a:p>
          </p:txBody>
        </p:sp>
      </p:grpSp>
    </p:spTree>
    <p:extLst>
      <p:ext uri="{BB962C8B-B14F-4D97-AF65-F5344CB8AC3E}">
        <p14:creationId xmlns:p14="http://schemas.microsoft.com/office/powerpoint/2010/main" val="2029634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7" name="Google Shape;497;g102b638e176_0_11"/>
          <p:cNvSpPr txBox="1"/>
          <p:nvPr/>
        </p:nvSpPr>
        <p:spPr>
          <a:xfrm>
            <a:off x="1397980" y="1628296"/>
            <a:ext cx="5533797" cy="1932485"/>
          </a:xfrm>
          <a:prstGeom prst="rect">
            <a:avLst/>
          </a:prstGeom>
          <a:solidFill>
            <a:schemeClr val="lt1">
              <a:alpha val="23140"/>
            </a:schemeClr>
          </a:solidFill>
          <a:ln>
            <a:noFill/>
          </a:ln>
        </p:spPr>
        <p:txBody>
          <a:bodyPr spcFirstLastPara="1" wrap="square" lIns="91425" tIns="45700" rIns="91425" bIns="45700" anchor="t" anchorCtr="0">
            <a:noAutofit/>
          </a:bodyPr>
          <a:lstStyle/>
          <a:p>
            <a:pPr algn="ctr">
              <a:spcBef>
                <a:spcPts val="45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s-CL" sz="1100" b="1" dirty="0" smtClean="0">
                <a:latin typeface="Montserrat Light" panose="020B0604020202020204" charset="0"/>
                <a:cs typeface="Arial" pitchFamily="34" charset="0"/>
              </a:rPr>
              <a:t>Servicio </a:t>
            </a:r>
            <a:r>
              <a:rPr lang="es-CL" sz="1100" b="1" dirty="0">
                <a:latin typeface="Montserrat Light" panose="020B0604020202020204" charset="0"/>
                <a:cs typeface="Arial" pitchFamily="34" charset="0"/>
              </a:rPr>
              <a:t>Especializado en Vivienda</a:t>
            </a:r>
          </a:p>
          <a:p>
            <a:pPr algn="ctr">
              <a:spcBef>
                <a:spcPts val="45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s-CL" sz="1100" b="1" dirty="0">
              <a:latin typeface="Montserrat Light" panose="020B0604020202020204" charset="0"/>
              <a:cs typeface="Arial" pitchFamily="34" charset="0"/>
            </a:endParaRPr>
          </a:p>
          <a:p>
            <a:pPr algn="ctr">
              <a:spcBef>
                <a:spcPts val="45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s-CL" sz="1100" b="1" dirty="0">
                <a:solidFill>
                  <a:schemeClr val="accent6">
                    <a:lumMod val="75000"/>
                  </a:schemeClr>
                </a:solidFill>
                <a:latin typeface="Montserrat Light" panose="020B0604020202020204" charset="0"/>
                <a:cs typeface="Arial" pitchFamily="34" charset="0"/>
              </a:rPr>
              <a:t>0,4UF + IVA x Trabajador</a:t>
            </a:r>
          </a:p>
          <a:p>
            <a:pPr algn="ctr">
              <a:spcBef>
                <a:spcPts val="45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s-CL" sz="1100" b="1" dirty="0">
              <a:latin typeface="Montserrat Light" panose="020B0604020202020204" charset="0"/>
              <a:cs typeface="Arial" pitchFamily="34" charset="0"/>
            </a:endParaRPr>
          </a:p>
          <a:p>
            <a:pPr algn="ctr">
              <a:spcBef>
                <a:spcPts val="45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s-CL" sz="1100" b="1" dirty="0">
                <a:latin typeface="Montserrat Light" panose="020B0604020202020204" charset="0"/>
                <a:cs typeface="Arial" pitchFamily="34" charset="0"/>
              </a:rPr>
              <a:t>Pago por una única vez</a:t>
            </a:r>
            <a:endParaRPr lang="es-ES" sz="1100" dirty="0">
              <a:solidFill>
                <a:srgbClr val="757575"/>
              </a:solidFill>
              <a:latin typeface="Montserrat Light" panose="020B0604020202020204" charset="0"/>
              <a:ea typeface="Montserrat Light"/>
              <a:cs typeface="Montserrat Light"/>
            </a:endParaRPr>
          </a:p>
          <a:p>
            <a:pPr algn="just">
              <a:lnSpc>
                <a:spcPct val="115000"/>
              </a:lnSpc>
              <a:buSzPts val="2000"/>
            </a:pPr>
            <a:endParaRPr lang="es-ES" sz="1100" dirty="0">
              <a:solidFill>
                <a:srgbClr val="757575"/>
              </a:solidFill>
              <a:latin typeface="Montserrat Light" panose="020B0604020202020204" charset="0"/>
              <a:ea typeface="Montserrat Light"/>
              <a:cs typeface="Montserrat Light"/>
            </a:endParaRPr>
          </a:p>
        </p:txBody>
      </p:sp>
      <p:pic>
        <p:nvPicPr>
          <p:cNvPr id="504" name="Google Shape;504;g102b638e176_0_11"/>
          <p:cNvPicPr preferRelativeResize="0"/>
          <p:nvPr/>
        </p:nvPicPr>
        <p:blipFill rotWithShape="1">
          <a:blip r:embed="rId3">
            <a:alphaModFix/>
          </a:blip>
          <a:srcRect/>
          <a:stretch/>
        </p:blipFill>
        <p:spPr>
          <a:xfrm>
            <a:off x="2024547" y="554747"/>
            <a:ext cx="335575" cy="335575"/>
          </a:xfrm>
          <a:prstGeom prst="rect">
            <a:avLst/>
          </a:prstGeom>
          <a:noFill/>
          <a:ln>
            <a:noFill/>
          </a:ln>
        </p:spPr>
      </p:pic>
      <p:sp>
        <p:nvSpPr>
          <p:cNvPr id="506" name="Google Shape;506;g102b638e176_0_11"/>
          <p:cNvSpPr/>
          <p:nvPr/>
        </p:nvSpPr>
        <p:spPr>
          <a:xfrm>
            <a:off x="0" y="5004900"/>
            <a:ext cx="4572000" cy="138600"/>
          </a:xfrm>
          <a:prstGeom prst="rect">
            <a:avLst/>
          </a:prstGeom>
          <a:solidFill>
            <a:srgbClr val="EA6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g102b638e176_0_11"/>
          <p:cNvSpPr/>
          <p:nvPr/>
        </p:nvSpPr>
        <p:spPr>
          <a:xfrm>
            <a:off x="4572000" y="5004900"/>
            <a:ext cx="4572000" cy="138600"/>
          </a:xfrm>
          <a:prstGeom prst="rect">
            <a:avLst/>
          </a:prstGeom>
          <a:solidFill>
            <a:srgbClr val="FC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03;g102b638e176_0_11"/>
          <p:cNvSpPr txBox="1">
            <a:spLocks/>
          </p:cNvSpPr>
          <p:nvPr/>
        </p:nvSpPr>
        <p:spPr>
          <a:xfrm>
            <a:off x="2494056" y="388629"/>
            <a:ext cx="4605244" cy="4155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a:buFont typeface="Arial"/>
              <a:buNone/>
            </a:pPr>
            <a:r>
              <a:rPr lang="es-ES" sz="2300" b="1" dirty="0" smtClean="0">
                <a:solidFill>
                  <a:srgbClr val="82C3FA"/>
                </a:solidFill>
                <a:latin typeface="Montserrat"/>
                <a:ea typeface="Montserrat"/>
                <a:cs typeface="Montserrat"/>
                <a:sym typeface="Montserrat"/>
              </a:rPr>
              <a:t>COSTO DE INCORPORACIÓN</a:t>
            </a:r>
            <a:endParaRPr lang="es-ES" sz="2300" b="1" dirty="0">
              <a:solidFill>
                <a:srgbClr val="82C3FA"/>
              </a:solidFill>
              <a:latin typeface="Montserrat"/>
              <a:ea typeface="Montserrat"/>
              <a:cs typeface="Montserrat"/>
              <a:sym typeface="Montserrat"/>
            </a:endParaRPr>
          </a:p>
        </p:txBody>
      </p:sp>
      <p:pic>
        <p:nvPicPr>
          <p:cNvPr id="23" name="Picture 19"/>
          <p:cNvPicPr>
            <a:picLocks noChangeAspect="1"/>
          </p:cNvPicPr>
          <p:nvPr/>
        </p:nvPicPr>
        <p:blipFill>
          <a:blip r:embed="rId4"/>
          <a:srcRect/>
          <a:stretch>
            <a:fillRect/>
          </a:stretch>
        </p:blipFill>
        <p:spPr>
          <a:xfrm>
            <a:off x="8314551" y="54094"/>
            <a:ext cx="732650" cy="892139"/>
          </a:xfrm>
          <a:prstGeom prst="rect">
            <a:avLst/>
          </a:prstGeom>
        </p:spPr>
      </p:pic>
      <p:pic>
        <p:nvPicPr>
          <p:cNvPr id="14" name="Imagen 13"/>
          <p:cNvPicPr>
            <a:picLocks noChangeAspect="1"/>
          </p:cNvPicPr>
          <p:nvPr/>
        </p:nvPicPr>
        <p:blipFill>
          <a:blip r:embed="rId5"/>
          <a:stretch>
            <a:fillRect/>
          </a:stretch>
        </p:blipFill>
        <p:spPr>
          <a:xfrm>
            <a:off x="-750" y="0"/>
            <a:ext cx="2017459" cy="1167821"/>
          </a:xfrm>
          <a:prstGeom prst="rect">
            <a:avLst/>
          </a:prstGeom>
        </p:spPr>
      </p:pic>
      <p:grpSp>
        <p:nvGrpSpPr>
          <p:cNvPr id="15" name="Group 7"/>
          <p:cNvGrpSpPr/>
          <p:nvPr/>
        </p:nvGrpSpPr>
        <p:grpSpPr>
          <a:xfrm>
            <a:off x="2015315" y="1061980"/>
            <a:ext cx="5310391" cy="254231"/>
            <a:chOff x="0" y="0"/>
            <a:chExt cx="2375318" cy="169643"/>
          </a:xfrm>
        </p:grpSpPr>
        <p:sp>
          <p:nvSpPr>
            <p:cNvPr id="16" name="Freeform 8"/>
            <p:cNvSpPr/>
            <p:nvPr/>
          </p:nvSpPr>
          <p:spPr>
            <a:xfrm>
              <a:off x="0" y="0"/>
              <a:ext cx="2375318" cy="169643"/>
            </a:xfrm>
            <a:custGeom>
              <a:avLst/>
              <a:gdLst/>
              <a:ahLst/>
              <a:cxnLst/>
              <a:rect l="l" t="t" r="r" b="b"/>
              <a:pathLst>
                <a:path w="2375318" h="169643">
                  <a:moveTo>
                    <a:pt x="0" y="0"/>
                  </a:moveTo>
                  <a:lnTo>
                    <a:pt x="2375318" y="0"/>
                  </a:lnTo>
                  <a:lnTo>
                    <a:pt x="2375318" y="169643"/>
                  </a:lnTo>
                  <a:lnTo>
                    <a:pt x="0" y="169643"/>
                  </a:lnTo>
                  <a:close/>
                </a:path>
              </a:pathLst>
            </a:custGeom>
            <a:solidFill>
              <a:srgbClr val="005493"/>
            </a:solidFill>
          </p:spPr>
          <p:txBody>
            <a:bodyPr/>
            <a:lstStyle/>
            <a:p>
              <a:r>
                <a:rPr lang="es-CL" b="1" dirty="0" smtClean="0">
                  <a:solidFill>
                    <a:schemeClr val="bg1"/>
                  </a:solidFill>
                  <a:latin typeface="Montserrat Light" panose="020B0604020202020204" charset="0"/>
                </a:rPr>
                <a:t>PAGO ÚNICO</a:t>
              </a:r>
              <a:endParaRPr lang="es-CL" b="1" dirty="0">
                <a:solidFill>
                  <a:schemeClr val="bg1"/>
                </a:solidFill>
                <a:latin typeface="Montserrat Light" panose="020B0604020202020204" charset="0"/>
              </a:endParaRPr>
            </a:p>
          </p:txBody>
        </p:sp>
      </p:grpSp>
    </p:spTree>
    <p:extLst>
      <p:ext uri="{BB962C8B-B14F-4D97-AF65-F5344CB8AC3E}">
        <p14:creationId xmlns:p14="http://schemas.microsoft.com/office/powerpoint/2010/main" val="817261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7" name="Google Shape;497;g102b638e176_0_11"/>
          <p:cNvSpPr txBox="1"/>
          <p:nvPr/>
        </p:nvSpPr>
        <p:spPr>
          <a:xfrm>
            <a:off x="1818042" y="1859887"/>
            <a:ext cx="5507916" cy="1479520"/>
          </a:xfrm>
          <a:prstGeom prst="rect">
            <a:avLst/>
          </a:prstGeom>
          <a:solidFill>
            <a:schemeClr val="lt1">
              <a:alpha val="23140"/>
            </a:schemeClr>
          </a:solidFill>
          <a:ln>
            <a:noFill/>
          </a:ln>
        </p:spPr>
        <p:txBody>
          <a:bodyPr spcFirstLastPara="1" wrap="square" lIns="91425" tIns="45700" rIns="91425" bIns="45700" anchor="t" anchorCtr="0">
            <a:noAutofit/>
          </a:bodyPr>
          <a:lstStyle/>
          <a:p>
            <a:pPr algn="just">
              <a:spcBef>
                <a:spcPts val="45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s-CL" sz="1800" dirty="0" smtClean="0">
                <a:latin typeface="Montserrat Light" panose="020B0604020202020204" charset="0"/>
              </a:rPr>
              <a:t>Si </a:t>
            </a:r>
            <a:r>
              <a:rPr lang="es-CL" sz="1800" dirty="0">
                <a:latin typeface="Montserrat Light" panose="020B0604020202020204" charset="0"/>
              </a:rPr>
              <a:t>el trabajador  </a:t>
            </a:r>
            <a:r>
              <a:rPr lang="es-CL" sz="1800" b="1" dirty="0">
                <a:latin typeface="Montserrat Light" panose="020B0604020202020204" charset="0"/>
              </a:rPr>
              <a:t>termina su relación laboral</a:t>
            </a:r>
            <a:r>
              <a:rPr lang="es-CL" sz="1800" dirty="0">
                <a:latin typeface="Montserrat Light" panose="020B0604020202020204" charset="0"/>
              </a:rPr>
              <a:t> con el actual empleador, seguirá  recibiendo la asesoría en las oficinas de la Fundación y se le otorgará los beneficios señalados siempre que se encuentre trabajando en una empresa socia CCHC, al momento de solicitarlo.</a:t>
            </a:r>
          </a:p>
        </p:txBody>
      </p:sp>
      <p:sp>
        <p:nvSpPr>
          <p:cNvPr id="506" name="Google Shape;506;g102b638e176_0_11"/>
          <p:cNvSpPr/>
          <p:nvPr/>
        </p:nvSpPr>
        <p:spPr>
          <a:xfrm>
            <a:off x="0" y="5004900"/>
            <a:ext cx="4572000" cy="138600"/>
          </a:xfrm>
          <a:prstGeom prst="rect">
            <a:avLst/>
          </a:prstGeom>
          <a:solidFill>
            <a:srgbClr val="EA6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g102b638e176_0_11"/>
          <p:cNvSpPr/>
          <p:nvPr/>
        </p:nvSpPr>
        <p:spPr>
          <a:xfrm>
            <a:off x="4572000" y="5004900"/>
            <a:ext cx="4572000" cy="138600"/>
          </a:xfrm>
          <a:prstGeom prst="rect">
            <a:avLst/>
          </a:prstGeom>
          <a:solidFill>
            <a:srgbClr val="FC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Picture 19"/>
          <p:cNvPicPr>
            <a:picLocks noChangeAspect="1"/>
          </p:cNvPicPr>
          <p:nvPr/>
        </p:nvPicPr>
        <p:blipFill>
          <a:blip r:embed="rId3"/>
          <a:srcRect/>
          <a:stretch>
            <a:fillRect/>
          </a:stretch>
        </p:blipFill>
        <p:spPr>
          <a:xfrm>
            <a:off x="8314551" y="54094"/>
            <a:ext cx="732650" cy="892139"/>
          </a:xfrm>
          <a:prstGeom prst="rect">
            <a:avLst/>
          </a:prstGeom>
        </p:spPr>
      </p:pic>
      <p:pic>
        <p:nvPicPr>
          <p:cNvPr id="11" name="Google Shape;504;g102b638e176_0_11"/>
          <p:cNvPicPr preferRelativeResize="0"/>
          <p:nvPr/>
        </p:nvPicPr>
        <p:blipFill rotWithShape="1">
          <a:blip r:embed="rId4">
            <a:alphaModFix/>
          </a:blip>
          <a:srcRect/>
          <a:stretch/>
        </p:blipFill>
        <p:spPr>
          <a:xfrm>
            <a:off x="2024547" y="554747"/>
            <a:ext cx="335575" cy="335575"/>
          </a:xfrm>
          <a:prstGeom prst="rect">
            <a:avLst/>
          </a:prstGeom>
          <a:noFill/>
          <a:ln>
            <a:noFill/>
          </a:ln>
        </p:spPr>
      </p:pic>
      <p:sp>
        <p:nvSpPr>
          <p:cNvPr id="12" name="Google Shape;503;g102b638e176_0_11"/>
          <p:cNvSpPr txBox="1">
            <a:spLocks/>
          </p:cNvSpPr>
          <p:nvPr/>
        </p:nvSpPr>
        <p:spPr>
          <a:xfrm>
            <a:off x="2494056" y="388629"/>
            <a:ext cx="4605244" cy="4155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a:buFont typeface="Arial"/>
              <a:buNone/>
            </a:pPr>
            <a:r>
              <a:rPr lang="es-ES" sz="2300" b="1" dirty="0" smtClean="0">
                <a:solidFill>
                  <a:srgbClr val="82C3FA"/>
                </a:solidFill>
                <a:latin typeface="Montserrat"/>
                <a:ea typeface="Montserrat"/>
                <a:cs typeface="Montserrat"/>
                <a:sym typeface="Montserrat"/>
              </a:rPr>
              <a:t>VIGENCIA</a:t>
            </a:r>
            <a:endParaRPr lang="es-ES" sz="2300" b="1" dirty="0">
              <a:solidFill>
                <a:srgbClr val="82C3FA"/>
              </a:solidFill>
              <a:latin typeface="Montserrat"/>
              <a:ea typeface="Montserrat"/>
              <a:cs typeface="Montserrat"/>
              <a:sym typeface="Montserrat"/>
            </a:endParaRPr>
          </a:p>
        </p:txBody>
      </p:sp>
      <p:grpSp>
        <p:nvGrpSpPr>
          <p:cNvPr id="13" name="Group 7"/>
          <p:cNvGrpSpPr/>
          <p:nvPr/>
        </p:nvGrpSpPr>
        <p:grpSpPr>
          <a:xfrm>
            <a:off x="2015315" y="1061980"/>
            <a:ext cx="5310391" cy="254231"/>
            <a:chOff x="0" y="0"/>
            <a:chExt cx="2375318" cy="169643"/>
          </a:xfrm>
        </p:grpSpPr>
        <p:sp>
          <p:nvSpPr>
            <p:cNvPr id="14" name="Freeform 8"/>
            <p:cNvSpPr/>
            <p:nvPr/>
          </p:nvSpPr>
          <p:spPr>
            <a:xfrm>
              <a:off x="0" y="0"/>
              <a:ext cx="2375318" cy="169643"/>
            </a:xfrm>
            <a:custGeom>
              <a:avLst/>
              <a:gdLst/>
              <a:ahLst/>
              <a:cxnLst/>
              <a:rect l="l" t="t" r="r" b="b"/>
              <a:pathLst>
                <a:path w="2375318" h="169643">
                  <a:moveTo>
                    <a:pt x="0" y="0"/>
                  </a:moveTo>
                  <a:lnTo>
                    <a:pt x="2375318" y="0"/>
                  </a:lnTo>
                  <a:lnTo>
                    <a:pt x="2375318" y="169643"/>
                  </a:lnTo>
                  <a:lnTo>
                    <a:pt x="0" y="169643"/>
                  </a:lnTo>
                  <a:close/>
                </a:path>
              </a:pathLst>
            </a:custGeom>
            <a:solidFill>
              <a:srgbClr val="005493"/>
            </a:solidFill>
          </p:spPr>
          <p:txBody>
            <a:bodyPr/>
            <a:lstStyle/>
            <a:p>
              <a:endParaRPr lang="es-CL" b="1" dirty="0">
                <a:solidFill>
                  <a:schemeClr val="bg1"/>
                </a:solidFill>
                <a:latin typeface="Montserrat Light" panose="020B0604020202020204" charset="0"/>
              </a:endParaRPr>
            </a:p>
          </p:txBody>
        </p:sp>
      </p:grpSp>
      <p:pic>
        <p:nvPicPr>
          <p:cNvPr id="15" name="Imagen 14"/>
          <p:cNvPicPr>
            <a:picLocks noChangeAspect="1"/>
          </p:cNvPicPr>
          <p:nvPr/>
        </p:nvPicPr>
        <p:blipFill>
          <a:blip r:embed="rId5"/>
          <a:stretch>
            <a:fillRect/>
          </a:stretch>
        </p:blipFill>
        <p:spPr>
          <a:xfrm>
            <a:off x="-750" y="6394"/>
            <a:ext cx="2017459" cy="1167821"/>
          </a:xfrm>
          <a:prstGeom prst="rect">
            <a:avLst/>
          </a:prstGeom>
        </p:spPr>
      </p:pic>
    </p:spTree>
    <p:extLst>
      <p:ext uri="{BB962C8B-B14F-4D97-AF65-F5344CB8AC3E}">
        <p14:creationId xmlns:p14="http://schemas.microsoft.com/office/powerpoint/2010/main" val="2806553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7" name="Google Shape;497;g102b638e176_0_11"/>
          <p:cNvSpPr txBox="1"/>
          <p:nvPr/>
        </p:nvSpPr>
        <p:spPr>
          <a:xfrm>
            <a:off x="279400" y="1350141"/>
            <a:ext cx="3962401" cy="2666879"/>
          </a:xfrm>
          <a:prstGeom prst="rect">
            <a:avLst/>
          </a:prstGeom>
          <a:solidFill>
            <a:schemeClr val="lt1">
              <a:alpha val="23140"/>
            </a:schemeClr>
          </a:solidFill>
          <a:ln>
            <a:noFill/>
          </a:ln>
        </p:spPr>
        <p:txBody>
          <a:bodyPr spcFirstLastPara="1" wrap="square" lIns="91425" tIns="45700" rIns="91425" bIns="45700" anchor="t" anchorCtr="0">
            <a:noAutofit/>
          </a:bodyPr>
          <a:lstStyle/>
          <a:p>
            <a:r>
              <a:rPr lang="es-CL" sz="1200" b="1" dirty="0">
                <a:solidFill>
                  <a:schemeClr val="tx1">
                    <a:lumMod val="50000"/>
                    <a:lumOff val="50000"/>
                  </a:schemeClr>
                </a:solidFill>
                <a:latin typeface="Montserrat Light" panose="020B0604020202020204" charset="0"/>
              </a:rPr>
              <a:t>Empresas Con Servicio </a:t>
            </a:r>
            <a:r>
              <a:rPr lang="es-CL" sz="1200" b="1" dirty="0" smtClean="0">
                <a:solidFill>
                  <a:schemeClr val="tx1">
                    <a:lumMod val="50000"/>
                    <a:lumOff val="50000"/>
                  </a:schemeClr>
                </a:solidFill>
                <a:latin typeface="Montserrat Light" panose="020B0604020202020204" charset="0"/>
              </a:rPr>
              <a:t>Social F. Social</a:t>
            </a:r>
            <a:r>
              <a:rPr lang="es-CL" sz="1200" b="1" dirty="0">
                <a:solidFill>
                  <a:schemeClr val="tx1">
                    <a:lumMod val="50000"/>
                    <a:lumOff val="50000"/>
                  </a:schemeClr>
                </a:solidFill>
                <a:latin typeface="Montserrat Light" panose="020B0604020202020204" charset="0"/>
              </a:rPr>
              <a:t>	</a:t>
            </a:r>
          </a:p>
          <a:p>
            <a:pPr algn="just">
              <a:buClr>
                <a:schemeClr val="accent6">
                  <a:lumMod val="75000"/>
                </a:schemeClr>
              </a:buClr>
              <a:buSzPct val="120000"/>
              <a:buFont typeface="Wingdings" pitchFamily="2" charset="2"/>
              <a:buChar char="ü"/>
            </a:pPr>
            <a:endParaRPr lang="es-CL" sz="1200" b="1" dirty="0">
              <a:solidFill>
                <a:schemeClr val="tx1">
                  <a:lumMod val="50000"/>
                  <a:lumOff val="50000"/>
                </a:schemeClr>
              </a:solidFill>
              <a:latin typeface="Montserrat Light" panose="020B0604020202020204" charset="0"/>
            </a:endParaRPr>
          </a:p>
          <a:p>
            <a:pPr algn="just">
              <a:buClr>
                <a:schemeClr val="accent6">
                  <a:lumMod val="75000"/>
                </a:schemeClr>
              </a:buClr>
              <a:buSzPct val="120000"/>
              <a:buFont typeface="Wingdings" pitchFamily="2" charset="2"/>
              <a:buChar char="ü"/>
            </a:pPr>
            <a:r>
              <a:rPr lang="es-CL" sz="1200" b="1" dirty="0">
                <a:solidFill>
                  <a:schemeClr val="tx1">
                    <a:lumMod val="50000"/>
                    <a:lumOff val="50000"/>
                  </a:schemeClr>
                </a:solidFill>
                <a:latin typeface="Montserrat Light" panose="020B0604020202020204" charset="0"/>
              </a:rPr>
              <a:t> </a:t>
            </a:r>
            <a:r>
              <a:rPr lang="es-CL" sz="1200" dirty="0">
                <a:solidFill>
                  <a:schemeClr val="tx1">
                    <a:lumMod val="50000"/>
                    <a:lumOff val="50000"/>
                  </a:schemeClr>
                </a:solidFill>
                <a:latin typeface="Montserrat Light" panose="020B0604020202020204" charset="0"/>
              </a:rPr>
              <a:t>Atención social en </a:t>
            </a:r>
            <a:r>
              <a:rPr lang="es-CL" sz="1200" b="1" dirty="0">
                <a:solidFill>
                  <a:schemeClr val="tx1">
                    <a:lumMod val="50000"/>
                    <a:lumOff val="50000"/>
                  </a:schemeClr>
                </a:solidFill>
                <a:latin typeface="Montserrat Light" panose="020B0604020202020204" charset="0"/>
              </a:rPr>
              <a:t>obra</a:t>
            </a:r>
            <a:r>
              <a:rPr lang="es-CL" sz="1200" dirty="0">
                <a:solidFill>
                  <a:schemeClr val="tx1">
                    <a:lumMod val="50000"/>
                    <a:lumOff val="50000"/>
                  </a:schemeClr>
                </a:solidFill>
                <a:latin typeface="Montserrat Light" panose="020B0604020202020204" charset="0"/>
              </a:rPr>
              <a:t> y </a:t>
            </a:r>
            <a:r>
              <a:rPr lang="es-CL" sz="1200" b="1" dirty="0">
                <a:solidFill>
                  <a:schemeClr val="tx1">
                    <a:lumMod val="50000"/>
                    <a:lumOff val="50000"/>
                  </a:schemeClr>
                </a:solidFill>
                <a:latin typeface="Montserrat Light" panose="020B0604020202020204" charset="0"/>
              </a:rPr>
              <a:t>oficina </a:t>
            </a:r>
            <a:r>
              <a:rPr lang="es-CL" sz="1200" dirty="0">
                <a:solidFill>
                  <a:schemeClr val="tx1">
                    <a:lumMod val="50000"/>
                    <a:lumOff val="50000"/>
                  </a:schemeClr>
                </a:solidFill>
                <a:latin typeface="Montserrat Light" panose="020B0604020202020204" charset="0"/>
              </a:rPr>
              <a:t>de la Fundación social  C.CH.C, en horario establecido y solicitando previamente su hora.</a:t>
            </a:r>
          </a:p>
          <a:p>
            <a:pPr algn="just">
              <a:buClr>
                <a:schemeClr val="accent6">
                  <a:lumMod val="75000"/>
                </a:schemeClr>
              </a:buClr>
              <a:buSzPct val="120000"/>
              <a:buFont typeface="Wingdings" pitchFamily="2" charset="2"/>
              <a:buChar char="ü"/>
            </a:pPr>
            <a:endParaRPr lang="es-CL" sz="1200" dirty="0">
              <a:solidFill>
                <a:schemeClr val="tx1">
                  <a:lumMod val="50000"/>
                  <a:lumOff val="50000"/>
                </a:schemeClr>
              </a:solidFill>
              <a:latin typeface="Montserrat Light" panose="020B0604020202020204" charset="0"/>
            </a:endParaRPr>
          </a:p>
          <a:p>
            <a:pPr algn="just">
              <a:buClr>
                <a:schemeClr val="accent6">
                  <a:lumMod val="75000"/>
                </a:schemeClr>
              </a:buClr>
              <a:buSzPct val="120000"/>
              <a:buFont typeface="Wingdings" pitchFamily="2" charset="2"/>
              <a:buChar char="ü"/>
            </a:pPr>
            <a:r>
              <a:rPr lang="es-CL" sz="1200" b="1" dirty="0">
                <a:solidFill>
                  <a:schemeClr val="tx1">
                    <a:lumMod val="50000"/>
                    <a:lumOff val="50000"/>
                  </a:schemeClr>
                </a:solidFill>
                <a:latin typeface="Montserrat Light" panose="020B0604020202020204" charset="0"/>
              </a:rPr>
              <a:t>1ra Entrevista en profundidad</a:t>
            </a:r>
            <a:r>
              <a:rPr lang="es-CL" sz="1200" dirty="0">
                <a:solidFill>
                  <a:schemeClr val="tx1">
                    <a:lumMod val="50000"/>
                    <a:lumOff val="50000"/>
                  </a:schemeClr>
                </a:solidFill>
                <a:latin typeface="Montserrat Light" panose="020B0604020202020204" charset="0"/>
              </a:rPr>
              <a:t>, para orientar al trabajador en el mejor camino a la vivienda </a:t>
            </a:r>
            <a:r>
              <a:rPr lang="es-CL" sz="1200" b="1" dirty="0">
                <a:solidFill>
                  <a:schemeClr val="tx1">
                    <a:lumMod val="50000"/>
                    <a:lumOff val="50000"/>
                  </a:schemeClr>
                </a:solidFill>
                <a:latin typeface="Montserrat Light" panose="020B0604020202020204" charset="0"/>
              </a:rPr>
              <a:t>en obra</a:t>
            </a:r>
            <a:r>
              <a:rPr lang="es-CL" sz="1200" dirty="0">
                <a:solidFill>
                  <a:schemeClr val="tx1">
                    <a:lumMod val="50000"/>
                    <a:lumOff val="50000"/>
                  </a:schemeClr>
                </a:solidFill>
                <a:latin typeface="Montserrat Light" panose="020B0604020202020204" charset="0"/>
              </a:rPr>
              <a:t>.</a:t>
            </a:r>
          </a:p>
          <a:p>
            <a:pPr algn="just">
              <a:buClr>
                <a:schemeClr val="accent6">
                  <a:lumMod val="75000"/>
                </a:schemeClr>
              </a:buClr>
              <a:buSzPct val="120000"/>
              <a:buFont typeface="Wingdings" pitchFamily="2" charset="2"/>
              <a:buChar char="ü"/>
            </a:pPr>
            <a:endParaRPr lang="es-CL" sz="1200" dirty="0">
              <a:solidFill>
                <a:schemeClr val="tx1">
                  <a:lumMod val="50000"/>
                  <a:lumOff val="50000"/>
                </a:schemeClr>
              </a:solidFill>
              <a:latin typeface="Montserrat Light" panose="020B0604020202020204" charset="0"/>
            </a:endParaRPr>
          </a:p>
          <a:p>
            <a:pPr algn="just">
              <a:buClr>
                <a:schemeClr val="accent6">
                  <a:lumMod val="75000"/>
                </a:schemeClr>
              </a:buClr>
              <a:buSzPct val="120000"/>
              <a:buFont typeface="Wingdings" pitchFamily="2" charset="2"/>
              <a:buChar char="ü"/>
            </a:pPr>
            <a:r>
              <a:rPr lang="es-CL" sz="1200" dirty="0">
                <a:solidFill>
                  <a:schemeClr val="tx1">
                    <a:lumMod val="50000"/>
                    <a:lumOff val="50000"/>
                  </a:schemeClr>
                </a:solidFill>
                <a:latin typeface="Montserrat Light" panose="020B0604020202020204" charset="0"/>
              </a:rPr>
              <a:t>Consultas ilimitadas referente a todo el proceso de adquisición de una vivienda, desde el ahorro hasta la entrega de la vivienda., las que puede realizar tanto el trabajador titular, como algún miembro del grupo familiar.</a:t>
            </a:r>
          </a:p>
          <a:p>
            <a:pPr algn="just">
              <a:buClr>
                <a:schemeClr val="accent6">
                  <a:lumMod val="75000"/>
                </a:schemeClr>
              </a:buClr>
              <a:buSzPct val="120000"/>
              <a:buFont typeface="Wingdings" pitchFamily="2" charset="2"/>
              <a:buChar char="ü"/>
            </a:pPr>
            <a:endParaRPr lang="es-CL" sz="1200" dirty="0">
              <a:solidFill>
                <a:schemeClr val="tx1">
                  <a:lumMod val="50000"/>
                  <a:lumOff val="50000"/>
                </a:schemeClr>
              </a:solidFill>
              <a:latin typeface="Montserrat Light" panose="020B0604020202020204" charset="0"/>
            </a:endParaRPr>
          </a:p>
          <a:p>
            <a:pPr algn="just">
              <a:buClr>
                <a:schemeClr val="accent6">
                  <a:lumMod val="75000"/>
                </a:schemeClr>
              </a:buClr>
              <a:buSzPct val="120000"/>
              <a:buFont typeface="Wingdings" pitchFamily="2" charset="2"/>
              <a:buChar char="ü"/>
            </a:pPr>
            <a:r>
              <a:rPr lang="es-CL" sz="1200" dirty="0">
                <a:solidFill>
                  <a:schemeClr val="tx1">
                    <a:lumMod val="50000"/>
                    <a:lumOff val="50000"/>
                  </a:schemeClr>
                </a:solidFill>
                <a:latin typeface="Montserrat Light" panose="020B0604020202020204" charset="0"/>
              </a:rPr>
              <a:t>3 Charlas  anuales en obras.</a:t>
            </a:r>
          </a:p>
          <a:p>
            <a:pPr algn="just">
              <a:lnSpc>
                <a:spcPct val="115000"/>
              </a:lnSpc>
              <a:buSzPts val="2000"/>
            </a:pPr>
            <a:r>
              <a:rPr lang="es-CL" sz="1100" dirty="0" smtClean="0">
                <a:solidFill>
                  <a:srgbClr val="757575"/>
                </a:solidFill>
                <a:latin typeface="Montserrat Light" panose="020B0604020202020204" charset="0"/>
                <a:ea typeface="Montserrat Light"/>
                <a:cs typeface="Montserrat Light"/>
              </a:rPr>
              <a:t>.</a:t>
            </a:r>
            <a:endParaRPr lang="es-ES" sz="1100" dirty="0">
              <a:solidFill>
                <a:srgbClr val="757575"/>
              </a:solidFill>
              <a:latin typeface="Montserrat Light" panose="020B0604020202020204" charset="0"/>
              <a:ea typeface="Montserrat Light"/>
              <a:cs typeface="Montserrat Light"/>
            </a:endParaRPr>
          </a:p>
        </p:txBody>
      </p:sp>
      <p:sp>
        <p:nvSpPr>
          <p:cNvPr id="503" name="Google Shape;503;g102b638e176_0_11"/>
          <p:cNvSpPr txBox="1">
            <a:spLocks noGrp="1"/>
          </p:cNvSpPr>
          <p:nvPr>
            <p:ph type="subTitle" idx="4294967295"/>
          </p:nvPr>
        </p:nvSpPr>
        <p:spPr>
          <a:xfrm>
            <a:off x="2360121" y="361509"/>
            <a:ext cx="6519625" cy="415500"/>
          </a:xfrm>
          <a:prstGeom prst="rect">
            <a:avLst/>
          </a:prstGeom>
        </p:spPr>
        <p:txBody>
          <a:bodyPr spcFirstLastPara="1" wrap="square" lIns="91425" tIns="45700" rIns="91425" bIns="45700" anchor="t" anchorCtr="0">
            <a:noAutofit/>
          </a:bodyPr>
          <a:lstStyle/>
          <a:p>
            <a:pPr marL="0" indent="0">
              <a:buNone/>
            </a:pPr>
            <a:r>
              <a:rPr lang="es-ES" sz="2300" b="1" dirty="0" smtClean="0">
                <a:solidFill>
                  <a:srgbClr val="82C3FA"/>
                </a:solidFill>
                <a:latin typeface="Montserrat"/>
                <a:ea typeface="Montserrat"/>
                <a:cs typeface="Montserrat"/>
                <a:sym typeface="Montserrat"/>
              </a:rPr>
              <a:t>TIPOS DE CONVENIOS</a:t>
            </a:r>
            <a:endParaRPr lang="es-ES" sz="2300" b="1" dirty="0">
              <a:solidFill>
                <a:srgbClr val="82C3FA"/>
              </a:solidFill>
              <a:latin typeface="Montserrat"/>
              <a:ea typeface="Montserrat"/>
              <a:cs typeface="Montserrat"/>
              <a:sym typeface="Montserrat"/>
            </a:endParaRPr>
          </a:p>
        </p:txBody>
      </p:sp>
      <p:pic>
        <p:nvPicPr>
          <p:cNvPr id="504" name="Google Shape;504;g102b638e176_0_11"/>
          <p:cNvPicPr preferRelativeResize="0"/>
          <p:nvPr/>
        </p:nvPicPr>
        <p:blipFill rotWithShape="1">
          <a:blip r:embed="rId3">
            <a:alphaModFix/>
          </a:blip>
          <a:srcRect/>
          <a:stretch/>
        </p:blipFill>
        <p:spPr>
          <a:xfrm>
            <a:off x="2024547" y="554747"/>
            <a:ext cx="335575" cy="335575"/>
          </a:xfrm>
          <a:prstGeom prst="rect">
            <a:avLst/>
          </a:prstGeom>
          <a:noFill/>
          <a:ln>
            <a:noFill/>
          </a:ln>
        </p:spPr>
      </p:pic>
      <p:sp>
        <p:nvSpPr>
          <p:cNvPr id="506" name="Google Shape;506;g102b638e176_0_11"/>
          <p:cNvSpPr/>
          <p:nvPr/>
        </p:nvSpPr>
        <p:spPr>
          <a:xfrm>
            <a:off x="0" y="5004900"/>
            <a:ext cx="4572000" cy="138600"/>
          </a:xfrm>
          <a:prstGeom prst="rect">
            <a:avLst/>
          </a:prstGeom>
          <a:solidFill>
            <a:srgbClr val="EA6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g102b638e176_0_11"/>
          <p:cNvSpPr/>
          <p:nvPr/>
        </p:nvSpPr>
        <p:spPr>
          <a:xfrm>
            <a:off x="4572000" y="5004900"/>
            <a:ext cx="4572000" cy="138600"/>
          </a:xfrm>
          <a:prstGeom prst="rect">
            <a:avLst/>
          </a:prstGeom>
          <a:solidFill>
            <a:srgbClr val="FC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97;g102b638e176_0_11"/>
          <p:cNvSpPr txBox="1"/>
          <p:nvPr/>
        </p:nvSpPr>
        <p:spPr>
          <a:xfrm>
            <a:off x="4659822" y="1381405"/>
            <a:ext cx="4153977" cy="3019099"/>
          </a:xfrm>
          <a:prstGeom prst="rect">
            <a:avLst/>
          </a:prstGeom>
          <a:solidFill>
            <a:schemeClr val="lt1">
              <a:alpha val="23140"/>
            </a:schemeClr>
          </a:solidFill>
          <a:ln>
            <a:noFill/>
          </a:ln>
        </p:spPr>
        <p:txBody>
          <a:bodyPr spcFirstLastPara="1" wrap="square" lIns="91425" tIns="45700" rIns="91425" bIns="45700" anchor="t" anchorCtr="0">
            <a:noAutofit/>
          </a:bodyPr>
          <a:lstStyle/>
          <a:p>
            <a:pPr>
              <a:lnSpc>
                <a:spcPct val="80000"/>
              </a:lnSpc>
            </a:pPr>
            <a:r>
              <a:rPr lang="es-CL" sz="1200" b="1" dirty="0">
                <a:solidFill>
                  <a:schemeClr val="tx1">
                    <a:lumMod val="50000"/>
                    <a:lumOff val="50000"/>
                  </a:schemeClr>
                </a:solidFill>
                <a:latin typeface="Montserrat Light" panose="020B0604020202020204" charset="0"/>
              </a:rPr>
              <a:t>Empresas Sin Servicio Social</a:t>
            </a:r>
          </a:p>
          <a:p>
            <a:pPr>
              <a:lnSpc>
                <a:spcPct val="80000"/>
              </a:lnSpc>
              <a:buNone/>
            </a:pPr>
            <a:r>
              <a:rPr lang="es-CL" sz="1200" dirty="0">
                <a:solidFill>
                  <a:schemeClr val="tx1">
                    <a:lumMod val="50000"/>
                    <a:lumOff val="50000"/>
                  </a:schemeClr>
                </a:solidFill>
                <a:latin typeface="Montserrat Light" panose="020B0604020202020204" charset="0"/>
              </a:rPr>
              <a:t>	</a:t>
            </a:r>
          </a:p>
          <a:p>
            <a:pPr>
              <a:lnSpc>
                <a:spcPct val="80000"/>
              </a:lnSpc>
              <a:buNone/>
            </a:pPr>
            <a:endParaRPr lang="es-CL" sz="1200" dirty="0">
              <a:solidFill>
                <a:schemeClr val="tx1">
                  <a:lumMod val="50000"/>
                  <a:lumOff val="50000"/>
                </a:schemeClr>
              </a:solidFill>
              <a:latin typeface="Montserrat Light" panose="020B0604020202020204" charset="0"/>
            </a:endParaRPr>
          </a:p>
          <a:p>
            <a:pPr algn="just">
              <a:lnSpc>
                <a:spcPct val="90000"/>
              </a:lnSpc>
              <a:buClr>
                <a:schemeClr val="accent6">
                  <a:lumMod val="75000"/>
                </a:schemeClr>
              </a:buClr>
              <a:buSzPct val="120000"/>
              <a:buFont typeface="Wingdings" pitchFamily="2" charset="2"/>
              <a:buChar char="ü"/>
            </a:pPr>
            <a:r>
              <a:rPr lang="es-CL" sz="1200" dirty="0">
                <a:solidFill>
                  <a:schemeClr val="tx1">
                    <a:lumMod val="50000"/>
                    <a:lumOff val="50000"/>
                  </a:schemeClr>
                </a:solidFill>
                <a:latin typeface="Montserrat Light" panose="020B0604020202020204" charset="0"/>
              </a:rPr>
              <a:t>Atención social </a:t>
            </a:r>
            <a:r>
              <a:rPr lang="es-CL" sz="1200" b="1" dirty="0">
                <a:solidFill>
                  <a:schemeClr val="tx1">
                    <a:lumMod val="50000"/>
                    <a:lumOff val="50000"/>
                  </a:schemeClr>
                </a:solidFill>
                <a:latin typeface="Montserrat Light" panose="020B0604020202020204" charset="0"/>
              </a:rPr>
              <a:t>solo en oficinas </a:t>
            </a:r>
            <a:r>
              <a:rPr lang="es-CL" sz="1200" dirty="0">
                <a:solidFill>
                  <a:schemeClr val="tx1">
                    <a:lumMod val="50000"/>
                    <a:lumOff val="50000"/>
                  </a:schemeClr>
                </a:solidFill>
                <a:latin typeface="Montserrat Light" panose="020B0604020202020204" charset="0"/>
              </a:rPr>
              <a:t>de la Fundación Social C.CH.C en horario establecido  y  solicitando previamente su hora.</a:t>
            </a:r>
          </a:p>
          <a:p>
            <a:pPr algn="just">
              <a:lnSpc>
                <a:spcPct val="90000"/>
              </a:lnSpc>
              <a:buClr>
                <a:schemeClr val="accent6">
                  <a:lumMod val="75000"/>
                </a:schemeClr>
              </a:buClr>
              <a:buSzPct val="120000"/>
              <a:buFont typeface="Wingdings" pitchFamily="2" charset="2"/>
              <a:buChar char="ü"/>
            </a:pPr>
            <a:endParaRPr lang="es-CL" sz="1200" dirty="0">
              <a:solidFill>
                <a:schemeClr val="tx1">
                  <a:lumMod val="50000"/>
                  <a:lumOff val="50000"/>
                </a:schemeClr>
              </a:solidFill>
              <a:latin typeface="Montserrat Light" panose="020B0604020202020204" charset="0"/>
            </a:endParaRPr>
          </a:p>
          <a:p>
            <a:pPr algn="just">
              <a:lnSpc>
                <a:spcPct val="90000"/>
              </a:lnSpc>
              <a:buClr>
                <a:schemeClr val="accent6">
                  <a:lumMod val="75000"/>
                </a:schemeClr>
              </a:buClr>
              <a:buSzPct val="120000"/>
              <a:buFont typeface="Wingdings" pitchFamily="2" charset="2"/>
              <a:buChar char="ü"/>
            </a:pPr>
            <a:r>
              <a:rPr lang="es-CL" sz="1200" b="1" dirty="0">
                <a:solidFill>
                  <a:schemeClr val="tx1">
                    <a:lumMod val="50000"/>
                    <a:lumOff val="50000"/>
                  </a:schemeClr>
                </a:solidFill>
                <a:latin typeface="Montserrat Light" panose="020B0604020202020204" charset="0"/>
              </a:rPr>
              <a:t>1ra Entrevista en profundidad</a:t>
            </a:r>
            <a:r>
              <a:rPr lang="es-CL" sz="1200" dirty="0">
                <a:solidFill>
                  <a:schemeClr val="tx1">
                    <a:lumMod val="50000"/>
                    <a:lumOff val="50000"/>
                  </a:schemeClr>
                </a:solidFill>
                <a:latin typeface="Montserrat Light" panose="020B0604020202020204" charset="0"/>
              </a:rPr>
              <a:t>, para orientar al trabajador en el mejor camino a la vivienda en </a:t>
            </a:r>
            <a:r>
              <a:rPr lang="es-CL" sz="1200" b="1" dirty="0">
                <a:solidFill>
                  <a:schemeClr val="tx1">
                    <a:lumMod val="50000"/>
                    <a:lumOff val="50000"/>
                  </a:schemeClr>
                </a:solidFill>
                <a:latin typeface="Montserrat Light" panose="020B0604020202020204" charset="0"/>
              </a:rPr>
              <a:t>oficinas de la Fundación.</a:t>
            </a:r>
          </a:p>
          <a:p>
            <a:pPr algn="just">
              <a:lnSpc>
                <a:spcPct val="90000"/>
              </a:lnSpc>
              <a:buClr>
                <a:schemeClr val="accent6">
                  <a:lumMod val="75000"/>
                </a:schemeClr>
              </a:buClr>
              <a:buSzPct val="120000"/>
              <a:buFont typeface="Wingdings" pitchFamily="2" charset="2"/>
              <a:buChar char="ü"/>
            </a:pPr>
            <a:endParaRPr lang="es-CL" sz="1200" dirty="0">
              <a:solidFill>
                <a:schemeClr val="tx1">
                  <a:lumMod val="50000"/>
                  <a:lumOff val="50000"/>
                </a:schemeClr>
              </a:solidFill>
              <a:latin typeface="Montserrat Light" panose="020B0604020202020204" charset="0"/>
            </a:endParaRPr>
          </a:p>
          <a:p>
            <a:pPr algn="just">
              <a:lnSpc>
                <a:spcPct val="90000"/>
              </a:lnSpc>
              <a:buClr>
                <a:schemeClr val="accent6">
                  <a:lumMod val="75000"/>
                </a:schemeClr>
              </a:buClr>
              <a:buSzPct val="120000"/>
              <a:buFont typeface="Wingdings" pitchFamily="2" charset="2"/>
              <a:buChar char="ü"/>
            </a:pPr>
            <a:r>
              <a:rPr lang="es-CL" sz="1200" dirty="0">
                <a:solidFill>
                  <a:schemeClr val="tx1">
                    <a:lumMod val="50000"/>
                    <a:lumOff val="50000"/>
                  </a:schemeClr>
                </a:solidFill>
                <a:latin typeface="Montserrat Light" panose="020B0604020202020204" charset="0"/>
              </a:rPr>
              <a:t>Consultas ilimitadas referente a todo el proceso de adquisición de una vivienda, desde el ahorro hasta la entrega de la vivienda., las que puede realizar tanto el trabajador titular, como algún miembro del grupo familiar.</a:t>
            </a:r>
          </a:p>
          <a:p>
            <a:pPr algn="just">
              <a:lnSpc>
                <a:spcPct val="90000"/>
              </a:lnSpc>
              <a:buClr>
                <a:schemeClr val="accent6">
                  <a:lumMod val="75000"/>
                </a:schemeClr>
              </a:buClr>
              <a:buSzPct val="120000"/>
              <a:buFont typeface="Wingdings" pitchFamily="2" charset="2"/>
              <a:buChar char="ü"/>
            </a:pPr>
            <a:endParaRPr lang="es-CL" sz="1200" dirty="0">
              <a:solidFill>
                <a:schemeClr val="tx1">
                  <a:lumMod val="50000"/>
                  <a:lumOff val="50000"/>
                </a:schemeClr>
              </a:solidFill>
              <a:latin typeface="Montserrat Light" panose="020B0604020202020204" charset="0"/>
            </a:endParaRPr>
          </a:p>
          <a:p>
            <a:pPr algn="just">
              <a:lnSpc>
                <a:spcPct val="90000"/>
              </a:lnSpc>
              <a:buClr>
                <a:schemeClr val="accent6">
                  <a:lumMod val="75000"/>
                </a:schemeClr>
              </a:buClr>
              <a:buSzPct val="120000"/>
              <a:buFont typeface="Wingdings" pitchFamily="2" charset="2"/>
              <a:buChar char="ü"/>
            </a:pPr>
            <a:r>
              <a:rPr lang="es-CL" sz="1200" dirty="0">
                <a:solidFill>
                  <a:schemeClr val="tx1">
                    <a:lumMod val="50000"/>
                    <a:lumOff val="50000"/>
                  </a:schemeClr>
                </a:solidFill>
                <a:latin typeface="Montserrat Light" panose="020B0604020202020204" charset="0"/>
              </a:rPr>
              <a:t> 3 Charlas  anuales en obras.</a:t>
            </a:r>
          </a:p>
        </p:txBody>
      </p:sp>
      <p:cxnSp>
        <p:nvCxnSpPr>
          <p:cNvPr id="20" name="Conector recto 19">
            <a:extLst>
              <a:ext uri="{FF2B5EF4-FFF2-40B4-BE49-F238E27FC236}">
                <a16:creationId xmlns:a16="http://schemas.microsoft.com/office/drawing/2014/main" id="{EDF91448-5A80-4217-A640-A2791AE3FAF0}"/>
              </a:ext>
            </a:extLst>
          </p:cNvPr>
          <p:cNvCxnSpPr/>
          <p:nvPr/>
        </p:nvCxnSpPr>
        <p:spPr>
          <a:xfrm>
            <a:off x="4450811" y="1492010"/>
            <a:ext cx="0" cy="32153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4" name="Group 7"/>
          <p:cNvGrpSpPr/>
          <p:nvPr/>
        </p:nvGrpSpPr>
        <p:grpSpPr>
          <a:xfrm>
            <a:off x="1877813" y="1040784"/>
            <a:ext cx="5310391" cy="254231"/>
            <a:chOff x="0" y="0"/>
            <a:chExt cx="2375318" cy="169643"/>
          </a:xfrm>
        </p:grpSpPr>
        <p:sp>
          <p:nvSpPr>
            <p:cNvPr id="26" name="Freeform 8"/>
            <p:cNvSpPr/>
            <p:nvPr/>
          </p:nvSpPr>
          <p:spPr>
            <a:xfrm>
              <a:off x="0" y="0"/>
              <a:ext cx="2375318" cy="169643"/>
            </a:xfrm>
            <a:custGeom>
              <a:avLst/>
              <a:gdLst/>
              <a:ahLst/>
              <a:cxnLst/>
              <a:rect l="l" t="t" r="r" b="b"/>
              <a:pathLst>
                <a:path w="2375318" h="169643">
                  <a:moveTo>
                    <a:pt x="0" y="0"/>
                  </a:moveTo>
                  <a:lnTo>
                    <a:pt x="2375318" y="0"/>
                  </a:lnTo>
                  <a:lnTo>
                    <a:pt x="2375318" y="169643"/>
                  </a:lnTo>
                  <a:lnTo>
                    <a:pt x="0" y="169643"/>
                  </a:lnTo>
                  <a:close/>
                </a:path>
              </a:pathLst>
            </a:custGeom>
            <a:solidFill>
              <a:srgbClr val="005493"/>
            </a:solidFill>
          </p:spPr>
        </p:sp>
      </p:grpSp>
      <p:pic>
        <p:nvPicPr>
          <p:cNvPr id="16" name="Picture 19"/>
          <p:cNvPicPr>
            <a:picLocks noChangeAspect="1"/>
          </p:cNvPicPr>
          <p:nvPr/>
        </p:nvPicPr>
        <p:blipFill>
          <a:blip r:embed="rId4"/>
          <a:srcRect/>
          <a:stretch>
            <a:fillRect/>
          </a:stretch>
        </p:blipFill>
        <p:spPr>
          <a:xfrm>
            <a:off x="8314551" y="54094"/>
            <a:ext cx="732650" cy="892139"/>
          </a:xfrm>
          <a:prstGeom prst="rect">
            <a:avLst/>
          </a:prstGeom>
        </p:spPr>
      </p:pic>
      <p:pic>
        <p:nvPicPr>
          <p:cNvPr id="17" name="Imagen 16"/>
          <p:cNvPicPr>
            <a:picLocks noChangeAspect="1"/>
          </p:cNvPicPr>
          <p:nvPr/>
        </p:nvPicPr>
        <p:blipFill>
          <a:blip r:embed="rId5"/>
          <a:stretch>
            <a:fillRect/>
          </a:stretch>
        </p:blipFill>
        <p:spPr>
          <a:xfrm>
            <a:off x="-750" y="6394"/>
            <a:ext cx="2017459" cy="1167821"/>
          </a:xfrm>
          <a:prstGeom prst="rect">
            <a:avLst/>
          </a:prstGeom>
        </p:spPr>
      </p:pic>
    </p:spTree>
    <p:extLst>
      <p:ext uri="{BB962C8B-B14F-4D97-AF65-F5344CB8AC3E}">
        <p14:creationId xmlns:p14="http://schemas.microsoft.com/office/powerpoint/2010/main" val="2870950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7622</TotalTime>
  <Words>775</Words>
  <Application>Microsoft Office PowerPoint</Application>
  <PresentationFormat>Presentación en pantalla (16:9)</PresentationFormat>
  <Paragraphs>139</Paragraphs>
  <Slides>14</Slides>
  <Notes>14</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14</vt:i4>
      </vt:variant>
    </vt:vector>
  </HeadingPairs>
  <TitlesOfParts>
    <vt:vector size="26" baseType="lpstr">
      <vt:lpstr>Montserrat Light</vt:lpstr>
      <vt:lpstr>Montserrat</vt:lpstr>
      <vt:lpstr>Century Gothic</vt:lpstr>
      <vt:lpstr>Wingdings</vt:lpstr>
      <vt:lpstr>Arial</vt:lpstr>
      <vt:lpstr>Tahoma</vt:lpstr>
      <vt:lpstr>Montserrat Bold</vt:lpstr>
      <vt:lpstr>Poppins SemiBold</vt:lpstr>
      <vt:lpstr>Open Sans Light</vt:lpstr>
      <vt:lpstr>Nexa Bold</vt:lpstr>
      <vt:lpstr>League Spartan</vt:lpstr>
      <vt:lpstr>Presentación en blanco</vt:lpstr>
      <vt:lpstr>A PASOS DE TU CASA PROPIA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COMERCIAL 2021</dc:title>
  <dc:creator>José Antonio Salah</dc:creator>
  <cp:lastModifiedBy>Carlos Garcia Tamayo</cp:lastModifiedBy>
  <cp:revision>163</cp:revision>
  <cp:lastPrinted>2021-12-20T19:15:56Z</cp:lastPrinted>
  <dcterms:created xsi:type="dcterms:W3CDTF">2015-01-19T18:37:17Z</dcterms:created>
  <dcterms:modified xsi:type="dcterms:W3CDTF">2023-08-10T12:11:10Z</dcterms:modified>
</cp:coreProperties>
</file>