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omments/modernComment_187_93D4147.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396" r:id="rId3"/>
    <p:sldId id="351" r:id="rId4"/>
    <p:sldId id="375" r:id="rId5"/>
    <p:sldId id="398" r:id="rId6"/>
    <p:sldId id="288" r:id="rId7"/>
    <p:sldId id="284" r:id="rId8"/>
    <p:sldId id="376" r:id="rId9"/>
    <p:sldId id="353" r:id="rId10"/>
    <p:sldId id="283" r:id="rId11"/>
    <p:sldId id="271" r:id="rId12"/>
    <p:sldId id="355" r:id="rId13"/>
    <p:sldId id="366" r:id="rId14"/>
    <p:sldId id="377" r:id="rId15"/>
    <p:sldId id="356" r:id="rId16"/>
    <p:sldId id="372" r:id="rId17"/>
    <p:sldId id="357" r:id="rId18"/>
    <p:sldId id="391" r:id="rId19"/>
    <p:sldId id="392" r:id="rId20"/>
    <p:sldId id="393" r:id="rId21"/>
    <p:sldId id="359" r:id="rId22"/>
    <p:sldId id="380" r:id="rId23"/>
    <p:sldId id="394" r:id="rId24"/>
    <p:sldId id="383" r:id="rId25"/>
    <p:sldId id="362" r:id="rId26"/>
    <p:sldId id="363" r:id="rId27"/>
    <p:sldId id="364" r:id="rId28"/>
    <p:sldId id="365" r:id="rId29"/>
    <p:sldId id="272" r:id="rId30"/>
    <p:sldId id="367" r:id="rId31"/>
    <p:sldId id="368" r:id="rId32"/>
    <p:sldId id="369" r:id="rId33"/>
    <p:sldId id="379" r:id="rId34"/>
    <p:sldId id="378" r:id="rId35"/>
    <p:sldId id="275" r:id="rId36"/>
    <p:sldId id="374" r:id="rId37"/>
    <p:sldId id="401" r:id="rId38"/>
    <p:sldId id="399" r:id="rId39"/>
    <p:sldId id="402" r:id="rId40"/>
    <p:sldId id="385" r:id="rId41"/>
    <p:sldId id="386" r:id="rId42"/>
    <p:sldId id="387" r:id="rId43"/>
    <p:sldId id="388" r:id="rId44"/>
    <p:sldId id="389" r:id="rId45"/>
    <p:sldId id="390" r:id="rId46"/>
    <p:sldId id="39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C08C99-A4CC-A45A-30EB-22E2D220C9B0}" name="Esteban Puentes Encina" initials="" userId="S::epuentes@fen.uchile.cl::d1b67a01-d239-45f8-a1e3-9e5e7de398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ynthia Van Lamoen" initials="CVL" lastIdx="3" clrIdx="0">
    <p:extLst>
      <p:ext uri="{19B8F6BF-5375-455C-9EA6-DF929625EA0E}">
        <p15:presenceInfo xmlns:p15="http://schemas.microsoft.com/office/powerpoint/2012/main" userId="Cynthia Van Lamoen" providerId="None"/>
      </p:ext>
    </p:extLst>
  </p:cmAuthor>
  <p:cmAuthor id="2" name="usuario" initials="u" lastIdx="12"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FCB"/>
    <a:srgbClr val="395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17" autoAdjust="0"/>
    <p:restoredTop sz="83568" autoAdjust="0"/>
  </p:normalViewPr>
  <p:slideViewPr>
    <p:cSldViewPr snapToGrid="0">
      <p:cViewPr varScale="1">
        <p:scale>
          <a:sx n="103" d="100"/>
          <a:sy n="103" d="100"/>
        </p:scale>
        <p:origin x="138" y="17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Users\esteban\Library\CloudStorage\GoogleDrive-epuentes@fen.uchile.cl\My%20Drive\Entrega%20final%20CCHC\tablas\Reporte%20Oficios%206%20Marzo%202023%20Valpo.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4</a:t>
            </a:r>
            <a:r>
              <a:rPr lang="en-US" baseline="0"/>
              <a:t> Regiones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Hoja2!$H$62</c:f>
              <c:strCache>
                <c:ptCount val="1"/>
                <c:pt idx="0">
                  <c:v>Inmobiliario en extensión</c:v>
                </c:pt>
              </c:strCache>
            </c:strRef>
          </c:tx>
          <c:spPr>
            <a:ln w="28575" cap="rnd">
              <a:solidFill>
                <a:schemeClr val="accent1"/>
              </a:solidFill>
              <a:round/>
            </a:ln>
            <a:effectLst/>
          </c:spPr>
          <c:marker>
            <c:symbol val="none"/>
          </c:marker>
          <c:cat>
            <c:numRef>
              <c:f>Hoja2!$G$63:$G$67</c:f>
              <c:numCache>
                <c:formatCode>General</c:formatCode>
                <c:ptCount val="5"/>
                <c:pt idx="0">
                  <c:v>2021</c:v>
                </c:pt>
                <c:pt idx="1">
                  <c:v>2022</c:v>
                </c:pt>
                <c:pt idx="2">
                  <c:v>2023</c:v>
                </c:pt>
                <c:pt idx="3">
                  <c:v>2024</c:v>
                </c:pt>
                <c:pt idx="4">
                  <c:v>2025</c:v>
                </c:pt>
              </c:numCache>
            </c:numRef>
          </c:cat>
          <c:val>
            <c:numRef>
              <c:f>Hoja2!$H$63:$H$67</c:f>
              <c:numCache>
                <c:formatCode>0.00</c:formatCode>
                <c:ptCount val="5"/>
                <c:pt idx="0">
                  <c:v>1</c:v>
                </c:pt>
                <c:pt idx="1">
                  <c:v>0.96327061909018208</c:v>
                </c:pt>
                <c:pt idx="2">
                  <c:v>0.83474152061739193</c:v>
                </c:pt>
                <c:pt idx="3">
                  <c:v>0.88696720098479298</c:v>
                </c:pt>
                <c:pt idx="4">
                  <c:v>0.6750819509647854</c:v>
                </c:pt>
              </c:numCache>
            </c:numRef>
          </c:val>
          <c:smooth val="0"/>
          <c:extLst>
            <c:ext xmlns:c16="http://schemas.microsoft.com/office/drawing/2014/chart" uri="{C3380CC4-5D6E-409C-BE32-E72D297353CC}">
              <c16:uniqueId val="{00000000-734E-4FDE-BDE9-5399CCF9E7E6}"/>
            </c:ext>
          </c:extLst>
        </c:ser>
        <c:ser>
          <c:idx val="1"/>
          <c:order val="1"/>
          <c:tx>
            <c:strRef>
              <c:f>Hoja2!$I$62</c:f>
              <c:strCache>
                <c:ptCount val="1"/>
                <c:pt idx="0">
                  <c:v>Inmobiliario en altura</c:v>
                </c:pt>
              </c:strCache>
            </c:strRef>
          </c:tx>
          <c:spPr>
            <a:ln w="28575" cap="rnd">
              <a:solidFill>
                <a:schemeClr val="accent2"/>
              </a:solidFill>
              <a:round/>
            </a:ln>
            <a:effectLst/>
          </c:spPr>
          <c:marker>
            <c:symbol val="none"/>
          </c:marker>
          <c:cat>
            <c:numRef>
              <c:f>Hoja2!$G$63:$G$67</c:f>
              <c:numCache>
                <c:formatCode>General</c:formatCode>
                <c:ptCount val="5"/>
                <c:pt idx="0">
                  <c:v>2021</c:v>
                </c:pt>
                <c:pt idx="1">
                  <c:v>2022</c:v>
                </c:pt>
                <c:pt idx="2">
                  <c:v>2023</c:v>
                </c:pt>
                <c:pt idx="3">
                  <c:v>2024</c:v>
                </c:pt>
                <c:pt idx="4">
                  <c:v>2025</c:v>
                </c:pt>
              </c:numCache>
            </c:numRef>
          </c:cat>
          <c:val>
            <c:numRef>
              <c:f>Hoja2!$I$63:$I$67</c:f>
              <c:numCache>
                <c:formatCode>0.00</c:formatCode>
                <c:ptCount val="5"/>
                <c:pt idx="0">
                  <c:v>1</c:v>
                </c:pt>
                <c:pt idx="1">
                  <c:v>0.79482893992243386</c:v>
                </c:pt>
                <c:pt idx="2">
                  <c:v>0.7650483305217638</c:v>
                </c:pt>
                <c:pt idx="3">
                  <c:v>0.75184019584224393</c:v>
                </c:pt>
                <c:pt idx="4">
                  <c:v>0.73254061693819184</c:v>
                </c:pt>
              </c:numCache>
            </c:numRef>
          </c:val>
          <c:smooth val="0"/>
          <c:extLst>
            <c:ext xmlns:c16="http://schemas.microsoft.com/office/drawing/2014/chart" uri="{C3380CC4-5D6E-409C-BE32-E72D297353CC}">
              <c16:uniqueId val="{00000001-734E-4FDE-BDE9-5399CCF9E7E6}"/>
            </c:ext>
          </c:extLst>
        </c:ser>
        <c:ser>
          <c:idx val="2"/>
          <c:order val="2"/>
          <c:tx>
            <c:strRef>
              <c:f>Hoja2!$J$62</c:f>
              <c:strCache>
                <c:ptCount val="1"/>
                <c:pt idx="0">
                  <c:v>Infraestructura</c:v>
                </c:pt>
              </c:strCache>
            </c:strRef>
          </c:tx>
          <c:spPr>
            <a:ln w="28575" cap="rnd">
              <a:solidFill>
                <a:schemeClr val="accent3"/>
              </a:solidFill>
              <a:round/>
            </a:ln>
            <a:effectLst/>
          </c:spPr>
          <c:marker>
            <c:symbol val="none"/>
          </c:marker>
          <c:cat>
            <c:numRef>
              <c:f>Hoja2!$G$63:$G$67</c:f>
              <c:numCache>
                <c:formatCode>General</c:formatCode>
                <c:ptCount val="5"/>
                <c:pt idx="0">
                  <c:v>2021</c:v>
                </c:pt>
                <c:pt idx="1">
                  <c:v>2022</c:v>
                </c:pt>
                <c:pt idx="2">
                  <c:v>2023</c:v>
                </c:pt>
                <c:pt idx="3">
                  <c:v>2024</c:v>
                </c:pt>
                <c:pt idx="4">
                  <c:v>2025</c:v>
                </c:pt>
              </c:numCache>
            </c:numRef>
          </c:cat>
          <c:val>
            <c:numRef>
              <c:f>Hoja2!$J$63:$J$67</c:f>
              <c:numCache>
                <c:formatCode>0.00</c:formatCode>
                <c:ptCount val="5"/>
                <c:pt idx="0">
                  <c:v>1</c:v>
                </c:pt>
                <c:pt idx="1">
                  <c:v>0.70205289949498728</c:v>
                </c:pt>
                <c:pt idx="2">
                  <c:v>0.94128642982244703</c:v>
                </c:pt>
                <c:pt idx="3">
                  <c:v>0.83265943930569364</c:v>
                </c:pt>
                <c:pt idx="4">
                  <c:v>0.95688031638218785</c:v>
                </c:pt>
              </c:numCache>
            </c:numRef>
          </c:val>
          <c:smooth val="0"/>
          <c:extLst>
            <c:ext xmlns:c16="http://schemas.microsoft.com/office/drawing/2014/chart" uri="{C3380CC4-5D6E-409C-BE32-E72D297353CC}">
              <c16:uniqueId val="{00000002-734E-4FDE-BDE9-5399CCF9E7E6}"/>
            </c:ext>
          </c:extLst>
        </c:ser>
        <c:ser>
          <c:idx val="3"/>
          <c:order val="3"/>
          <c:tx>
            <c:strRef>
              <c:f>Hoja2!$K$62</c:f>
              <c:strCache>
                <c:ptCount val="1"/>
                <c:pt idx="0">
                  <c:v>Otros proyectos</c:v>
                </c:pt>
              </c:strCache>
            </c:strRef>
          </c:tx>
          <c:spPr>
            <a:ln w="28575" cap="rnd">
              <a:solidFill>
                <a:schemeClr val="accent4"/>
              </a:solidFill>
              <a:round/>
            </a:ln>
            <a:effectLst/>
          </c:spPr>
          <c:marker>
            <c:symbol val="none"/>
          </c:marker>
          <c:cat>
            <c:numRef>
              <c:f>Hoja2!$G$63:$G$67</c:f>
              <c:numCache>
                <c:formatCode>General</c:formatCode>
                <c:ptCount val="5"/>
                <c:pt idx="0">
                  <c:v>2021</c:v>
                </c:pt>
                <c:pt idx="1">
                  <c:v>2022</c:v>
                </c:pt>
                <c:pt idx="2">
                  <c:v>2023</c:v>
                </c:pt>
                <c:pt idx="3">
                  <c:v>2024</c:v>
                </c:pt>
                <c:pt idx="4">
                  <c:v>2025</c:v>
                </c:pt>
              </c:numCache>
            </c:numRef>
          </c:cat>
          <c:val>
            <c:numRef>
              <c:f>Hoja2!$K$63:$K$67</c:f>
              <c:numCache>
                <c:formatCode>0.00</c:formatCode>
                <c:ptCount val="5"/>
                <c:pt idx="0">
                  <c:v>1</c:v>
                </c:pt>
                <c:pt idx="1">
                  <c:v>0.74855111683927655</c:v>
                </c:pt>
                <c:pt idx="2">
                  <c:v>0.82538820050281447</c:v>
                </c:pt>
                <c:pt idx="3">
                  <c:v>0.80683392533608067</c:v>
                </c:pt>
                <c:pt idx="4">
                  <c:v>0.8975602275598169</c:v>
                </c:pt>
              </c:numCache>
            </c:numRef>
          </c:val>
          <c:smooth val="0"/>
          <c:extLst>
            <c:ext xmlns:c16="http://schemas.microsoft.com/office/drawing/2014/chart" uri="{C3380CC4-5D6E-409C-BE32-E72D297353CC}">
              <c16:uniqueId val="{00000003-734E-4FDE-BDE9-5399CCF9E7E6}"/>
            </c:ext>
          </c:extLst>
        </c:ser>
        <c:dLbls>
          <c:showLegendKey val="0"/>
          <c:showVal val="0"/>
          <c:showCatName val="0"/>
          <c:showSerName val="0"/>
          <c:showPercent val="0"/>
          <c:showBubbleSize val="0"/>
        </c:dLbls>
        <c:smooth val="0"/>
        <c:axId val="88576623"/>
        <c:axId val="1809870512"/>
      </c:lineChart>
      <c:catAx>
        <c:axId val="8857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809870512"/>
        <c:crosses val="autoZero"/>
        <c:auto val="1"/>
        <c:lblAlgn val="ctr"/>
        <c:lblOffset val="100"/>
        <c:noMultiLvlLbl val="0"/>
      </c:catAx>
      <c:valAx>
        <c:axId val="1809870512"/>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8857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2021-2022</c:v>
          </c:tx>
          <c:spPr>
            <a:solidFill>
              <a:schemeClr val="accent4">
                <a:lumMod val="50000"/>
              </a:schemeClr>
            </a:solidFill>
            <a:ln>
              <a:solidFill>
                <a:schemeClr val="accent4">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'I1.Datos'!$A$78:$A$80</c:f>
              <c:strCache>
                <c:ptCount val="3"/>
                <c:pt idx="0">
                  <c:v>Sí</c:v>
                </c:pt>
                <c:pt idx="1">
                  <c:v>No</c:v>
                </c:pt>
                <c:pt idx="2">
                  <c:v>No sé</c:v>
                </c:pt>
              </c:strCache>
            </c:strRef>
          </c:cat>
          <c:val>
            <c:numRef>
              <c:f>'I1.Datos'!$B$78:$B$80</c:f>
              <c:numCache>
                <c:formatCode>0.0%</c:formatCode>
                <c:ptCount val="3"/>
                <c:pt idx="0">
                  <c:v>0.38012620835522659</c:v>
                </c:pt>
                <c:pt idx="1">
                  <c:v>0.58642135926381644</c:v>
                </c:pt>
                <c:pt idx="2">
                  <c:v>3.3452432380956902E-2</c:v>
                </c:pt>
              </c:numCache>
            </c:numRef>
          </c:val>
          <c:extLst>
            <c:ext xmlns:c16="http://schemas.microsoft.com/office/drawing/2014/chart" uri="{C3380CC4-5D6E-409C-BE32-E72D297353CC}">
              <c16:uniqueId val="{00000000-4A61-4991-9658-136DC1661371}"/>
            </c:ext>
          </c:extLst>
        </c:ser>
        <c:ser>
          <c:idx val="1"/>
          <c:order val="1"/>
          <c:tx>
            <c:v>2023-2025</c:v>
          </c:tx>
          <c:spPr>
            <a:solidFill>
              <a:schemeClr val="accent4">
                <a:lumMod val="75000"/>
              </a:schemeClr>
            </a:solidFill>
            <a:ln>
              <a:solidFill>
                <a:schemeClr val="accent4">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'I1.Datos'!$A$78:$A$80</c:f>
              <c:strCache>
                <c:ptCount val="3"/>
                <c:pt idx="0">
                  <c:v>Sí</c:v>
                </c:pt>
                <c:pt idx="1">
                  <c:v>No</c:v>
                </c:pt>
                <c:pt idx="2">
                  <c:v>No sé</c:v>
                </c:pt>
              </c:strCache>
            </c:strRef>
          </c:cat>
          <c:val>
            <c:numRef>
              <c:f>'I1.Datos'!$B$84:$B$86</c:f>
              <c:numCache>
                <c:formatCode>0.0%</c:formatCode>
                <c:ptCount val="3"/>
                <c:pt idx="0">
                  <c:v>0.48318173674761239</c:v>
                </c:pt>
                <c:pt idx="1">
                  <c:v>0.37176425497697752</c:v>
                </c:pt>
                <c:pt idx="2">
                  <c:v>0.14505400827541021</c:v>
                </c:pt>
              </c:numCache>
            </c:numRef>
          </c:val>
          <c:extLst>
            <c:ext xmlns:c16="http://schemas.microsoft.com/office/drawing/2014/chart" uri="{C3380CC4-5D6E-409C-BE32-E72D297353CC}">
              <c16:uniqueId val="{00000001-4A61-4991-9658-136DC1661371}"/>
            </c:ext>
          </c:extLst>
        </c:ser>
        <c:dLbls>
          <c:showLegendKey val="0"/>
          <c:showVal val="0"/>
          <c:showCatName val="0"/>
          <c:showSerName val="0"/>
          <c:showPercent val="0"/>
          <c:showBubbleSize val="0"/>
        </c:dLbls>
        <c:gapWidth val="182"/>
        <c:axId val="655804416"/>
        <c:axId val="687924352"/>
      </c:barChart>
      <c:catAx>
        <c:axId val="65580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87924352"/>
        <c:crosses val="autoZero"/>
        <c:auto val="1"/>
        <c:lblAlgn val="ctr"/>
        <c:lblOffset val="100"/>
        <c:noMultiLvlLbl val="0"/>
      </c:catAx>
      <c:valAx>
        <c:axId val="687924352"/>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655804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'I1.Datos'!$A$90:$A$94</c:f>
              <c:strCache>
                <c:ptCount val="5"/>
                <c:pt idx="0">
                  <c:v>Operativo Inicial / Básico (Ayudante, operador de equipos de apoyo)</c:v>
                </c:pt>
                <c:pt idx="1">
                  <c:v>Operativo avanzado (Maestro, operador de equipos especializados)</c:v>
                </c:pt>
                <c:pt idx="2">
                  <c:v>Especialistas (Maestro Mayor, Administrativo de obra, capataz, Instructor)</c:v>
                </c:pt>
                <c:pt idx="3">
                  <c:v>Supervisor (Inspector certificador, Instructor Senior, Instalador-mantenedor mayor)</c:v>
                </c:pt>
                <c:pt idx="4">
                  <c:v>Profesionales y técnicos</c:v>
                </c:pt>
              </c:strCache>
            </c:strRef>
          </c:cat>
          <c:val>
            <c:numRef>
              <c:f>'I1.Datos'!$B$90:$B$94</c:f>
              <c:numCache>
                <c:formatCode>0%</c:formatCode>
                <c:ptCount val="5"/>
                <c:pt idx="0">
                  <c:v>0.33814222377955061</c:v>
                </c:pt>
                <c:pt idx="1">
                  <c:v>0.2397298344825225</c:v>
                </c:pt>
                <c:pt idx="2">
                  <c:v>0.22778752933443711</c:v>
                </c:pt>
                <c:pt idx="3">
                  <c:v>0.16014624870500679</c:v>
                </c:pt>
                <c:pt idx="4">
                  <c:v>8.6394457267379404E-2</c:v>
                </c:pt>
              </c:numCache>
            </c:numRef>
          </c:val>
          <c:extLst>
            <c:ext xmlns:c16="http://schemas.microsoft.com/office/drawing/2014/chart" uri="{C3380CC4-5D6E-409C-BE32-E72D297353CC}">
              <c16:uniqueId val="{00000000-93FA-4F1E-9A6D-AC6AA8292AA2}"/>
            </c:ext>
          </c:extLst>
        </c:ser>
        <c:dLbls>
          <c:showLegendKey val="0"/>
          <c:showVal val="0"/>
          <c:showCatName val="0"/>
          <c:showSerName val="0"/>
          <c:showPercent val="0"/>
          <c:showBubbleSize val="0"/>
        </c:dLbls>
        <c:gapWidth val="182"/>
        <c:axId val="672522752"/>
        <c:axId val="687926080"/>
      </c:barChart>
      <c:catAx>
        <c:axId val="672522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87926080"/>
        <c:crosses val="autoZero"/>
        <c:auto val="1"/>
        <c:lblAlgn val="ctr"/>
        <c:lblOffset val="100"/>
        <c:noMultiLvlLbl val="0"/>
      </c:catAx>
      <c:valAx>
        <c:axId val="687926080"/>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725227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accent5">
                <a:lumMod val="50000"/>
              </a:schemeClr>
            </a:solidFill>
            <a:ln>
              <a:solidFill>
                <a:schemeClr val="accent5">
                  <a:lumMod val="50000"/>
                </a:schemeClr>
              </a:solidFill>
            </a:ln>
            <a:effectLst/>
          </c:spPr>
          <c:invertIfNegative val="0"/>
          <c:dLbls>
            <c:dLbl>
              <c:idx val="0"/>
              <c:layout>
                <c:manualLayout>
                  <c:x val="0.25968577890901906"/>
                  <c:y val="4.03872726029598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B6-4AD2-8DE7-9E3A879B0B8F}"/>
                </c:ext>
              </c:extLst>
            </c:dLbl>
            <c:dLbl>
              <c:idx val="1"/>
              <c:layout>
                <c:manualLayout>
                  <c:x val="0.17477685404017343"/>
                  <c:y val="1.61549090411838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B6-4AD2-8DE7-9E3A879B0B8F}"/>
                </c:ext>
              </c:extLst>
            </c:dLbl>
            <c:dLbl>
              <c:idx val="2"/>
              <c:layout>
                <c:manualLayout>
                  <c:x val="0.22381067693340456"/>
                  <c:y val="2.01952263515827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B6-4AD2-8DE7-9E3A879B0B8F}"/>
                </c:ext>
              </c:extLst>
            </c:dLbl>
            <c:dLbl>
              <c:idx val="3"/>
              <c:layout>
                <c:manualLayout>
                  <c:x val="0.22764442909584151"/>
                  <c:y val="2.42323635617758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B6-4AD2-8DE7-9E3A879B0B8F}"/>
                </c:ext>
              </c:extLst>
            </c:dLbl>
            <c:dLbl>
              <c:idx val="4"/>
              <c:layout>
                <c:manualLayout>
                  <c:x val="0.22792629038684481"/>
                  <c:y val="1.590050102478729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B6-4AD2-8DE7-9E3A879B0B8F}"/>
                </c:ext>
              </c:extLst>
            </c:dLbl>
            <c:dLbl>
              <c:idx val="5"/>
              <c:layout>
                <c:manualLayout>
                  <c:x val="0.22646042699792562"/>
                  <c:y val="-4.0384092502754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B6-4AD2-8DE7-9E3A879B0B8F}"/>
                </c:ext>
              </c:extLst>
            </c:dLbl>
            <c:dLbl>
              <c:idx val="6"/>
              <c:layout>
                <c:manualLayout>
                  <c:x val="0.22764442909584151"/>
                  <c:y val="1.590050102663835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B6-4AD2-8DE7-9E3A879B0B8F}"/>
                </c:ext>
              </c:extLst>
            </c:dLbl>
            <c:dLbl>
              <c:idx val="7"/>
              <c:layout>
                <c:manualLayout>
                  <c:x val="0.22911029248476078"/>
                  <c:y val="1.0096818150739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B6-4AD2-8DE7-9E3A879B0B8F}"/>
                </c:ext>
              </c:extLst>
            </c:dLbl>
            <c:dLbl>
              <c:idx val="8"/>
              <c:layout>
                <c:manualLayout>
                  <c:x val="0.23966508599654934"/>
                  <c:y val="8.07745452059201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B6-4AD2-8DE7-9E3A879B0B8F}"/>
                </c:ext>
              </c:extLst>
            </c:dLbl>
            <c:dLbl>
              <c:idx val="9"/>
              <c:layout>
                <c:manualLayout>
                  <c:x val="0.23176004254928187"/>
                  <c:y val="2.22131589366380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B6-4AD2-8DE7-9E3A879B0B8F}"/>
                </c:ext>
              </c:extLst>
            </c:dLbl>
            <c:dLbl>
              <c:idx val="10"/>
              <c:layout>
                <c:manualLayout>
                  <c:x val="0.23966508599654934"/>
                  <c:y val="6.05824989545420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B6-4AD2-8DE7-9E3A879B0B8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'O1.Data'!$D$71:$D$81</c:f>
              <c:strCache>
                <c:ptCount val="11"/>
                <c:pt idx="0">
                  <c:v>Misma constructora distinta obra</c:v>
                </c:pt>
                <c:pt idx="1">
                  <c:v>Recomendaciones o redes del empleador</c:v>
                </c:pt>
                <c:pt idx="2">
                  <c:v>Redes sociales</c:v>
                </c:pt>
                <c:pt idx="3">
                  <c:v>Avisos en la obra o banco de CV</c:v>
                </c:pt>
                <c:pt idx="4">
                  <c:v>Oficina Municipal de Intermediación Laboral</c:v>
                </c:pt>
                <c:pt idx="5">
                  <c:v>Plataforma web de empleo</c:v>
                </c:pt>
                <c:pt idx="6">
                  <c:v>Diario o radio</c:v>
                </c:pt>
                <c:pt idx="7">
                  <c:v>Contratación de empresas de reclutamiento</c:v>
                </c:pt>
                <c:pt idx="8">
                  <c:v>Redes de profesionales o egresados</c:v>
                </c:pt>
                <c:pt idx="9">
                  <c:v>Otro</c:v>
                </c:pt>
                <c:pt idx="10">
                  <c:v>Trabajos en Obra - BNE para la Construcción</c:v>
                </c:pt>
              </c:strCache>
            </c:strRef>
          </c:cat>
          <c:val>
            <c:numRef>
              <c:f>'O1.Data'!$E$71:$E$81</c:f>
              <c:numCache>
                <c:formatCode>0.0%</c:formatCode>
                <c:ptCount val="11"/>
                <c:pt idx="0">
                  <c:v>0.66500000000000004</c:v>
                </c:pt>
                <c:pt idx="1">
                  <c:v>0.224</c:v>
                </c:pt>
                <c:pt idx="2">
                  <c:v>3.4000000000000002E-2</c:v>
                </c:pt>
                <c:pt idx="3">
                  <c:v>2.3E-2</c:v>
                </c:pt>
                <c:pt idx="4">
                  <c:v>2.1000000000000001E-2</c:v>
                </c:pt>
                <c:pt idx="5">
                  <c:v>1.7999999999999999E-2</c:v>
                </c:pt>
                <c:pt idx="6">
                  <c:v>6.0000000000000001E-3</c:v>
                </c:pt>
                <c:pt idx="7">
                  <c:v>4.0000000000000001E-3</c:v>
                </c:pt>
                <c:pt idx="8">
                  <c:v>3.0000000000000001E-3</c:v>
                </c:pt>
                <c:pt idx="9">
                  <c:v>2E-3</c:v>
                </c:pt>
                <c:pt idx="10">
                  <c:v>0</c:v>
                </c:pt>
              </c:numCache>
            </c:numRef>
          </c:val>
          <c:extLst>
            <c:ext xmlns:c16="http://schemas.microsoft.com/office/drawing/2014/chart" uri="{C3380CC4-5D6E-409C-BE32-E72D297353CC}">
              <c16:uniqueId val="{0000000B-90B6-4AD2-8DE7-9E3A879B0B8F}"/>
            </c:ext>
          </c:extLst>
        </c:ser>
        <c:dLbls>
          <c:showLegendKey val="0"/>
          <c:showVal val="0"/>
          <c:showCatName val="0"/>
          <c:showSerName val="0"/>
          <c:showPercent val="0"/>
          <c:showBubbleSize val="0"/>
        </c:dLbls>
        <c:gapWidth val="0"/>
        <c:overlap val="100"/>
        <c:axId val="-602191792"/>
        <c:axId val="-602193424"/>
      </c:barChart>
      <c:catAx>
        <c:axId val="-602191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602193424"/>
        <c:crosses val="autoZero"/>
        <c:auto val="1"/>
        <c:lblAlgn val="ctr"/>
        <c:lblOffset val="100"/>
        <c:noMultiLvlLbl val="0"/>
      </c:catAx>
      <c:valAx>
        <c:axId val="-602193424"/>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602191792"/>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'O1.Data'!$G$84:$G$90</c:f>
              <c:strCache>
                <c:ptCount val="7"/>
                <c:pt idx="0">
                  <c:v>Otra razón. Especifique:</c:v>
                </c:pt>
                <c:pt idx="1">
                  <c:v>Ninguna </c:v>
                </c:pt>
                <c:pt idx="2">
                  <c:v>Condiciones laborales no son aceptadas</c:v>
                </c:pt>
                <c:pt idx="3">
                  <c:v>Candidatos sin licencias o certificaciones requeridas</c:v>
                </c:pt>
                <c:pt idx="4">
                  <c:v>Falta de experiencia laboral</c:v>
                </c:pt>
                <c:pt idx="5">
                  <c:v>Candidatos sin competencias o habilidades técnicas necesarias</c:v>
                </c:pt>
                <c:pt idx="6">
                  <c:v>Escasez de postulantes en la región </c:v>
                </c:pt>
              </c:strCache>
            </c:strRef>
          </c:cat>
          <c:val>
            <c:numRef>
              <c:f>'O1.Data'!$H$84:$H$90</c:f>
              <c:numCache>
                <c:formatCode>0.0%</c:formatCode>
                <c:ptCount val="7"/>
                <c:pt idx="0">
                  <c:v>6.0839561825891203E-2</c:v>
                </c:pt>
                <c:pt idx="1">
                  <c:v>0.1175501192257144</c:v>
                </c:pt>
                <c:pt idx="2">
                  <c:v>0.15506978086513809</c:v>
                </c:pt>
                <c:pt idx="3">
                  <c:v>0.2061719733037935</c:v>
                </c:pt>
                <c:pt idx="4">
                  <c:v>0.36946309198361121</c:v>
                </c:pt>
                <c:pt idx="5">
                  <c:v>0.42461991230954799</c:v>
                </c:pt>
                <c:pt idx="6">
                  <c:v>0.54438400991316749</c:v>
                </c:pt>
              </c:numCache>
            </c:numRef>
          </c:val>
          <c:extLst>
            <c:ext xmlns:c16="http://schemas.microsoft.com/office/drawing/2014/chart" uri="{C3380CC4-5D6E-409C-BE32-E72D297353CC}">
              <c16:uniqueId val="{00000000-EEDA-420A-826D-2C688D7A5AC0}"/>
            </c:ext>
          </c:extLst>
        </c:ser>
        <c:dLbls>
          <c:showLegendKey val="0"/>
          <c:showVal val="0"/>
          <c:showCatName val="0"/>
          <c:showSerName val="0"/>
          <c:showPercent val="0"/>
          <c:showBubbleSize val="0"/>
        </c:dLbls>
        <c:gapWidth val="182"/>
        <c:axId val="2111879423"/>
        <c:axId val="2111880255"/>
      </c:barChart>
      <c:catAx>
        <c:axId val="21118794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2111880255"/>
        <c:crosses val="autoZero"/>
        <c:auto val="1"/>
        <c:lblAlgn val="ctr"/>
        <c:lblOffset val="100"/>
        <c:noMultiLvlLbl val="0"/>
      </c:catAx>
      <c:valAx>
        <c:axId val="211188025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1187942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'O1.Data'!$G$104:$G$115</c:f>
              <c:strCache>
                <c:ptCount val="11"/>
                <c:pt idx="0">
                  <c:v>Otra razón</c:v>
                </c:pt>
                <c:pt idx="1">
                  <c:v>Oferta de capacitación no satisfactoria</c:v>
                </c:pt>
                <c:pt idx="2">
                  <c:v>Desconoce los mecanismos de la FT</c:v>
                </c:pt>
                <c:pt idx="3">
                  <c:v>Muy complicado el uso de la FT</c:v>
                </c:pt>
                <c:pt idx="4">
                  <c:v>No le interesa </c:v>
                </c:pt>
                <c:pt idx="5">
                  <c:v>Capacitación interna</c:v>
                </c:pt>
                <c:pt idx="6">
                  <c:v>No hay oferta de capacitación relevantes</c:v>
                </c:pt>
                <c:pt idx="7">
                  <c:v>Sin disponibilidad de tiempo</c:v>
                </c:pt>
                <c:pt idx="8">
                  <c:v>No conviene capacitar por la alta rotación</c:v>
                </c:pt>
                <c:pt idx="9">
                  <c:v>Ya se tiene un nivel de desempeño satisfactorio</c:v>
                </c:pt>
                <c:pt idx="10">
                  <c:v>No tiene los recursos</c:v>
                </c:pt>
              </c:strCache>
            </c:strRef>
          </c:cat>
          <c:val>
            <c:numRef>
              <c:f>'O1.Data'!$H$104:$H$115</c:f>
              <c:numCache>
                <c:formatCode>0.0%</c:formatCode>
                <c:ptCount val="12"/>
                <c:pt idx="0">
                  <c:v>0.19800589371070071</c:v>
                </c:pt>
                <c:pt idx="1">
                  <c:v>0</c:v>
                </c:pt>
                <c:pt idx="2">
                  <c:v>0</c:v>
                </c:pt>
                <c:pt idx="3">
                  <c:v>0</c:v>
                </c:pt>
                <c:pt idx="4">
                  <c:v>0</c:v>
                </c:pt>
                <c:pt idx="5">
                  <c:v>6.2530746835473106E-2</c:v>
                </c:pt>
                <c:pt idx="6">
                  <c:v>6.8820170704965294E-2</c:v>
                </c:pt>
                <c:pt idx="7">
                  <c:v>6.8829780163534804E-2</c:v>
                </c:pt>
                <c:pt idx="8">
                  <c:v>0.12109194916353069</c:v>
                </c:pt>
                <c:pt idx="9">
                  <c:v>0.1220241099957181</c:v>
                </c:pt>
                <c:pt idx="10">
                  <c:v>0.31825272495127649</c:v>
                </c:pt>
              </c:numCache>
            </c:numRef>
          </c:val>
          <c:extLst>
            <c:ext xmlns:c16="http://schemas.microsoft.com/office/drawing/2014/chart" uri="{C3380CC4-5D6E-409C-BE32-E72D297353CC}">
              <c16:uniqueId val="{00000000-9905-4327-9D92-EB516B47B6DB}"/>
            </c:ext>
          </c:extLst>
        </c:ser>
        <c:dLbls>
          <c:showLegendKey val="0"/>
          <c:showVal val="0"/>
          <c:showCatName val="0"/>
          <c:showSerName val="0"/>
          <c:showPercent val="0"/>
          <c:showBubbleSize val="0"/>
        </c:dLbls>
        <c:gapWidth val="182"/>
        <c:axId val="501842463"/>
        <c:axId val="501861599"/>
      </c:barChart>
      <c:catAx>
        <c:axId val="501842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01861599"/>
        <c:crosses val="autoZero"/>
        <c:auto val="1"/>
        <c:lblAlgn val="ctr"/>
        <c:lblOffset val="100"/>
        <c:noMultiLvlLbl val="0"/>
      </c:catAx>
      <c:valAx>
        <c:axId val="50186159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0184246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'O1.Data'!$G$126:$G$130</c:f>
              <c:strCache>
                <c:ptCount val="5"/>
                <c:pt idx="0">
                  <c:v>Otras competencias</c:v>
                </c:pt>
                <c:pt idx="1">
                  <c:v>Competencias básicas (se desarrollan en la educación escolar, como alfabetización y matemáticas)</c:v>
                </c:pt>
                <c:pt idx="2">
                  <c:v>Competencias en tecnologías de la información (sistemas de información y comunicación, como uso de softwares o equipos)</c:v>
                </c:pt>
                <c:pt idx="3">
                  <c:v>Competencias conductuales (comportamientos y actitudes observables de manera permanente en el desempeño laboral)</c:v>
                </c:pt>
                <c:pt idx="4">
                  <c:v>Competencias técnicas (aquellas específicas a un oficio concreto)</c:v>
                </c:pt>
              </c:strCache>
            </c:strRef>
          </c:cat>
          <c:val>
            <c:numRef>
              <c:f>'O1.Data'!$H$126:$H$130</c:f>
              <c:numCache>
                <c:formatCode>0.0%</c:formatCode>
                <c:ptCount val="5"/>
                <c:pt idx="0">
                  <c:v>1.8945251515266898E-2</c:v>
                </c:pt>
                <c:pt idx="1">
                  <c:v>4.7571861692270803E-2</c:v>
                </c:pt>
                <c:pt idx="2">
                  <c:v>0.1166700815560819</c:v>
                </c:pt>
                <c:pt idx="3">
                  <c:v>0.22786210637038451</c:v>
                </c:pt>
                <c:pt idx="4">
                  <c:v>0.58895069886599583</c:v>
                </c:pt>
              </c:numCache>
            </c:numRef>
          </c:val>
          <c:extLst>
            <c:ext xmlns:c16="http://schemas.microsoft.com/office/drawing/2014/chart" uri="{C3380CC4-5D6E-409C-BE32-E72D297353CC}">
              <c16:uniqueId val="{00000000-E728-4036-A693-8BAAB62AC554}"/>
            </c:ext>
          </c:extLst>
        </c:ser>
        <c:dLbls>
          <c:showLegendKey val="0"/>
          <c:showVal val="0"/>
          <c:showCatName val="0"/>
          <c:showSerName val="0"/>
          <c:showPercent val="0"/>
          <c:showBubbleSize val="0"/>
        </c:dLbls>
        <c:gapWidth val="182"/>
        <c:axId val="497076031"/>
        <c:axId val="497073535"/>
      </c:barChart>
      <c:catAx>
        <c:axId val="497076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97073535"/>
        <c:crosses val="autoZero"/>
        <c:auto val="1"/>
        <c:lblAlgn val="ctr"/>
        <c:lblOffset val="100"/>
        <c:noMultiLvlLbl val="0"/>
      </c:catAx>
      <c:valAx>
        <c:axId val="497073535"/>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9707603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Valparaíso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Hoja2!$H$41</c:f>
              <c:strCache>
                <c:ptCount val="1"/>
                <c:pt idx="0">
                  <c:v>Inmobiliario en extensión</c:v>
                </c:pt>
              </c:strCache>
            </c:strRef>
          </c:tx>
          <c:spPr>
            <a:ln w="28575" cap="rnd">
              <a:solidFill>
                <a:schemeClr val="accent1"/>
              </a:solidFill>
              <a:round/>
            </a:ln>
            <a:effectLst/>
          </c:spPr>
          <c:marker>
            <c:symbol val="none"/>
          </c:marker>
          <c:cat>
            <c:numRef>
              <c:f>Hoja2!$G$42:$G$46</c:f>
              <c:numCache>
                <c:formatCode>General</c:formatCode>
                <c:ptCount val="5"/>
                <c:pt idx="0">
                  <c:v>2021</c:v>
                </c:pt>
                <c:pt idx="1">
                  <c:v>2022</c:v>
                </c:pt>
                <c:pt idx="2">
                  <c:v>2023</c:v>
                </c:pt>
                <c:pt idx="3">
                  <c:v>2024</c:v>
                </c:pt>
                <c:pt idx="4">
                  <c:v>2025</c:v>
                </c:pt>
              </c:numCache>
            </c:numRef>
          </c:cat>
          <c:val>
            <c:numRef>
              <c:f>Hoja2!$H$42:$H$46</c:f>
              <c:numCache>
                <c:formatCode>0.00</c:formatCode>
                <c:ptCount val="5"/>
                <c:pt idx="0">
                  <c:v>1</c:v>
                </c:pt>
                <c:pt idx="1">
                  <c:v>1.3125</c:v>
                </c:pt>
                <c:pt idx="2">
                  <c:v>0.875</c:v>
                </c:pt>
                <c:pt idx="3">
                  <c:v>0.5625</c:v>
                </c:pt>
                <c:pt idx="4">
                  <c:v>0.5</c:v>
                </c:pt>
              </c:numCache>
            </c:numRef>
          </c:val>
          <c:smooth val="0"/>
          <c:extLst>
            <c:ext xmlns:c16="http://schemas.microsoft.com/office/drawing/2014/chart" uri="{C3380CC4-5D6E-409C-BE32-E72D297353CC}">
              <c16:uniqueId val="{00000000-BBAE-514A-B1E4-051932364EB7}"/>
            </c:ext>
          </c:extLst>
        </c:ser>
        <c:ser>
          <c:idx val="1"/>
          <c:order val="1"/>
          <c:tx>
            <c:strRef>
              <c:f>Hoja2!$I$41</c:f>
              <c:strCache>
                <c:ptCount val="1"/>
                <c:pt idx="0">
                  <c:v>Inmobiliario en altura</c:v>
                </c:pt>
              </c:strCache>
            </c:strRef>
          </c:tx>
          <c:spPr>
            <a:ln w="28575" cap="rnd">
              <a:solidFill>
                <a:schemeClr val="accent2"/>
              </a:solidFill>
              <a:round/>
            </a:ln>
            <a:effectLst/>
          </c:spPr>
          <c:marker>
            <c:symbol val="none"/>
          </c:marker>
          <c:cat>
            <c:numRef>
              <c:f>Hoja2!$G$42:$G$46</c:f>
              <c:numCache>
                <c:formatCode>General</c:formatCode>
                <c:ptCount val="5"/>
                <c:pt idx="0">
                  <c:v>2021</c:v>
                </c:pt>
                <c:pt idx="1">
                  <c:v>2022</c:v>
                </c:pt>
                <c:pt idx="2">
                  <c:v>2023</c:v>
                </c:pt>
                <c:pt idx="3">
                  <c:v>2024</c:v>
                </c:pt>
                <c:pt idx="4">
                  <c:v>2025</c:v>
                </c:pt>
              </c:numCache>
            </c:numRef>
          </c:cat>
          <c:val>
            <c:numRef>
              <c:f>Hoja2!$I$42:$I$46</c:f>
              <c:numCache>
                <c:formatCode>0.00</c:formatCode>
                <c:ptCount val="5"/>
                <c:pt idx="0">
                  <c:v>1</c:v>
                </c:pt>
                <c:pt idx="1">
                  <c:v>0.73529411764705888</c:v>
                </c:pt>
                <c:pt idx="2">
                  <c:v>0.76470588235294112</c:v>
                </c:pt>
                <c:pt idx="3">
                  <c:v>0.55882352941176472</c:v>
                </c:pt>
                <c:pt idx="4">
                  <c:v>0.55882352941176472</c:v>
                </c:pt>
              </c:numCache>
            </c:numRef>
          </c:val>
          <c:smooth val="0"/>
          <c:extLst>
            <c:ext xmlns:c16="http://schemas.microsoft.com/office/drawing/2014/chart" uri="{C3380CC4-5D6E-409C-BE32-E72D297353CC}">
              <c16:uniqueId val="{00000001-BBAE-514A-B1E4-051932364EB7}"/>
            </c:ext>
          </c:extLst>
        </c:ser>
        <c:ser>
          <c:idx val="2"/>
          <c:order val="2"/>
          <c:tx>
            <c:strRef>
              <c:f>Hoja2!$J$41</c:f>
              <c:strCache>
                <c:ptCount val="1"/>
                <c:pt idx="0">
                  <c:v>Infraestructura</c:v>
                </c:pt>
              </c:strCache>
            </c:strRef>
          </c:tx>
          <c:spPr>
            <a:ln w="28575" cap="rnd">
              <a:solidFill>
                <a:schemeClr val="accent3"/>
              </a:solidFill>
              <a:round/>
            </a:ln>
            <a:effectLst/>
          </c:spPr>
          <c:marker>
            <c:symbol val="none"/>
          </c:marker>
          <c:cat>
            <c:numRef>
              <c:f>Hoja2!$G$42:$G$46</c:f>
              <c:numCache>
                <c:formatCode>General</c:formatCode>
                <c:ptCount val="5"/>
                <c:pt idx="0">
                  <c:v>2021</c:v>
                </c:pt>
                <c:pt idx="1">
                  <c:v>2022</c:v>
                </c:pt>
                <c:pt idx="2">
                  <c:v>2023</c:v>
                </c:pt>
                <c:pt idx="3">
                  <c:v>2024</c:v>
                </c:pt>
                <c:pt idx="4">
                  <c:v>2025</c:v>
                </c:pt>
              </c:numCache>
            </c:numRef>
          </c:cat>
          <c:val>
            <c:numRef>
              <c:f>Hoja2!$J$42:$J$46</c:f>
              <c:numCache>
                <c:formatCode>0.00</c:formatCode>
                <c:ptCount val="5"/>
                <c:pt idx="0">
                  <c:v>1</c:v>
                </c:pt>
                <c:pt idx="1">
                  <c:v>1</c:v>
                </c:pt>
                <c:pt idx="2">
                  <c:v>1.375</c:v>
                </c:pt>
                <c:pt idx="3">
                  <c:v>1.125</c:v>
                </c:pt>
                <c:pt idx="4">
                  <c:v>1</c:v>
                </c:pt>
              </c:numCache>
            </c:numRef>
          </c:val>
          <c:smooth val="0"/>
          <c:extLst>
            <c:ext xmlns:c16="http://schemas.microsoft.com/office/drawing/2014/chart" uri="{C3380CC4-5D6E-409C-BE32-E72D297353CC}">
              <c16:uniqueId val="{00000002-BBAE-514A-B1E4-051932364EB7}"/>
            </c:ext>
          </c:extLst>
        </c:ser>
        <c:ser>
          <c:idx val="3"/>
          <c:order val="3"/>
          <c:tx>
            <c:strRef>
              <c:f>Hoja2!$K$41</c:f>
              <c:strCache>
                <c:ptCount val="1"/>
                <c:pt idx="0">
                  <c:v>Otros proyectos</c:v>
                </c:pt>
              </c:strCache>
            </c:strRef>
          </c:tx>
          <c:spPr>
            <a:ln w="28575" cap="rnd">
              <a:solidFill>
                <a:schemeClr val="accent4"/>
              </a:solidFill>
              <a:round/>
            </a:ln>
            <a:effectLst/>
          </c:spPr>
          <c:marker>
            <c:symbol val="none"/>
          </c:marker>
          <c:cat>
            <c:numRef>
              <c:f>Hoja2!$G$42:$G$46</c:f>
              <c:numCache>
                <c:formatCode>General</c:formatCode>
                <c:ptCount val="5"/>
                <c:pt idx="0">
                  <c:v>2021</c:v>
                </c:pt>
                <c:pt idx="1">
                  <c:v>2022</c:v>
                </c:pt>
                <c:pt idx="2">
                  <c:v>2023</c:v>
                </c:pt>
                <c:pt idx="3">
                  <c:v>2024</c:v>
                </c:pt>
                <c:pt idx="4">
                  <c:v>2025</c:v>
                </c:pt>
              </c:numCache>
            </c:numRef>
          </c:cat>
          <c:val>
            <c:numRef>
              <c:f>Hoja2!$K$42:$K$46</c:f>
              <c:numCache>
                <c:formatCode>0.00</c:formatCode>
                <c:ptCount val="5"/>
                <c:pt idx="0">
                  <c:v>1</c:v>
                </c:pt>
                <c:pt idx="1">
                  <c:v>0.69230769230769229</c:v>
                </c:pt>
                <c:pt idx="2">
                  <c:v>0.8</c:v>
                </c:pt>
                <c:pt idx="3">
                  <c:v>0.64615384615384619</c:v>
                </c:pt>
                <c:pt idx="4">
                  <c:v>0.82307692307692304</c:v>
                </c:pt>
              </c:numCache>
            </c:numRef>
          </c:val>
          <c:smooth val="0"/>
          <c:extLst>
            <c:ext xmlns:c16="http://schemas.microsoft.com/office/drawing/2014/chart" uri="{C3380CC4-5D6E-409C-BE32-E72D297353CC}">
              <c16:uniqueId val="{00000003-BBAE-514A-B1E4-051932364EB7}"/>
            </c:ext>
          </c:extLst>
        </c:ser>
        <c:dLbls>
          <c:showLegendKey val="0"/>
          <c:showVal val="0"/>
          <c:showCatName val="0"/>
          <c:showSerName val="0"/>
          <c:showPercent val="0"/>
          <c:showBubbleSize val="0"/>
        </c:dLbls>
        <c:smooth val="0"/>
        <c:axId val="2136893584"/>
        <c:axId val="87383071"/>
      </c:lineChart>
      <c:catAx>
        <c:axId val="213689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87383071"/>
        <c:crosses val="autoZero"/>
        <c:auto val="1"/>
        <c:lblAlgn val="ctr"/>
        <c:lblOffset val="100"/>
        <c:noMultiLvlLbl val="0"/>
      </c:catAx>
      <c:valAx>
        <c:axId val="873830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3689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lumMod val="50000"/>
              </a:schemeClr>
            </a:solidFill>
            <a:ln>
              <a:solidFill>
                <a:schemeClr val="accent2">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'I1.Datos'!$A$15:$A$20</c:f>
              <c:strCache>
                <c:ptCount val="6"/>
                <c:pt idx="0">
                  <c:v>Precio de los insumos</c:v>
                </c:pt>
                <c:pt idx="1">
                  <c:v>Acceso al crédito</c:v>
                </c:pt>
                <c:pt idx="2">
                  <c:v>Trabajadores con las competencias adecuadas</c:v>
                </c:pt>
                <c:pt idx="3">
                  <c:v>Escasez de insumos</c:v>
                </c:pt>
                <c:pt idx="4">
                  <c:v>Aumento del salario mínimo</c:v>
                </c:pt>
                <c:pt idx="5">
                  <c:v>Otro</c:v>
                </c:pt>
              </c:strCache>
            </c:strRef>
          </c:cat>
          <c:val>
            <c:numRef>
              <c:f>'I1.Datos'!$B$15:$B$20</c:f>
              <c:numCache>
                <c:formatCode>0.0%</c:formatCode>
                <c:ptCount val="6"/>
                <c:pt idx="0">
                  <c:v>0.61662497568719254</c:v>
                </c:pt>
                <c:pt idx="1">
                  <c:v>0.4843119752669009</c:v>
                </c:pt>
                <c:pt idx="2">
                  <c:v>0.29535874588327732</c:v>
                </c:pt>
                <c:pt idx="3">
                  <c:v>0.11700000000000001</c:v>
                </c:pt>
                <c:pt idx="4">
                  <c:v>8.8999999999999996E-2</c:v>
                </c:pt>
                <c:pt idx="5">
                  <c:v>0.19700000000000001</c:v>
                </c:pt>
              </c:numCache>
            </c:numRef>
          </c:val>
          <c:extLst>
            <c:ext xmlns:c16="http://schemas.microsoft.com/office/drawing/2014/chart" uri="{C3380CC4-5D6E-409C-BE32-E72D297353CC}">
              <c16:uniqueId val="{00000000-74DD-4CF0-B570-CB4DD7C67B89}"/>
            </c:ext>
          </c:extLst>
        </c:ser>
        <c:dLbls>
          <c:showLegendKey val="0"/>
          <c:showVal val="0"/>
          <c:showCatName val="0"/>
          <c:showSerName val="0"/>
          <c:showPercent val="0"/>
          <c:showBubbleSize val="0"/>
        </c:dLbls>
        <c:gapWidth val="182"/>
        <c:axId val="-559073040"/>
        <c:axId val="-559069232"/>
      </c:barChart>
      <c:catAx>
        <c:axId val="-559073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59069232"/>
        <c:crosses val="autoZero"/>
        <c:auto val="1"/>
        <c:lblAlgn val="ctr"/>
        <c:lblOffset val="100"/>
        <c:noMultiLvlLbl val="0"/>
      </c:catAx>
      <c:valAx>
        <c:axId val="-559069232"/>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59073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'[Reporte Oficios 6 Marzo 2023 Valpo.xlsx]I1.Datos'!$E$15:$E$20</c:f>
              <c:strCache>
                <c:ptCount val="6"/>
                <c:pt idx="0">
                  <c:v>Otro</c:v>
                </c:pt>
                <c:pt idx="1">
                  <c:v>Aumento del salario mínimo</c:v>
                </c:pt>
                <c:pt idx="2">
                  <c:v>Escasez de insumos</c:v>
                </c:pt>
                <c:pt idx="3">
                  <c:v>Trabajadores con las competencias adecuadas</c:v>
                </c:pt>
                <c:pt idx="4">
                  <c:v>Acceso al crédito</c:v>
                </c:pt>
                <c:pt idx="5">
                  <c:v>Precio de los insumos</c:v>
                </c:pt>
              </c:strCache>
            </c:strRef>
          </c:cat>
          <c:val>
            <c:numRef>
              <c:f>'[Reporte Oficios 6 Marzo 2023 Valpo.xlsx]I1.Datos'!$F$15:$F$20</c:f>
              <c:numCache>
                <c:formatCode>0.0%</c:formatCode>
                <c:ptCount val="6"/>
                <c:pt idx="0">
                  <c:v>0.10344827586206901</c:v>
                </c:pt>
                <c:pt idx="1">
                  <c:v>3.4482758620689703E-2</c:v>
                </c:pt>
                <c:pt idx="2">
                  <c:v>0.10344827586206901</c:v>
                </c:pt>
                <c:pt idx="3">
                  <c:v>0.27586206896551718</c:v>
                </c:pt>
                <c:pt idx="4">
                  <c:v>0.68965517241379315</c:v>
                </c:pt>
                <c:pt idx="5">
                  <c:v>0.72413793103448276</c:v>
                </c:pt>
              </c:numCache>
            </c:numRef>
          </c:val>
          <c:extLst>
            <c:ext xmlns:c16="http://schemas.microsoft.com/office/drawing/2014/chart" uri="{C3380CC4-5D6E-409C-BE32-E72D297353CC}">
              <c16:uniqueId val="{00000000-FC4A-4AD4-BA7B-8A1005268F4A}"/>
            </c:ext>
          </c:extLst>
        </c:ser>
        <c:dLbls>
          <c:showLegendKey val="0"/>
          <c:showVal val="0"/>
          <c:showCatName val="0"/>
          <c:showSerName val="0"/>
          <c:showPercent val="0"/>
          <c:showBubbleSize val="0"/>
        </c:dLbls>
        <c:gapWidth val="182"/>
        <c:axId val="450920207"/>
        <c:axId val="450914799"/>
      </c:barChart>
      <c:catAx>
        <c:axId val="4509202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450914799"/>
        <c:crosses val="autoZero"/>
        <c:auto val="1"/>
        <c:lblAlgn val="ctr"/>
        <c:lblOffset val="100"/>
        <c:noMultiLvlLbl val="0"/>
      </c:catAx>
      <c:valAx>
        <c:axId val="450914799"/>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5092020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2021-2022</c:v>
          </c:tx>
          <c:spPr>
            <a:solidFill>
              <a:schemeClr val="accent4">
                <a:lumMod val="50000"/>
              </a:schemeClr>
            </a:solidFill>
            <a:ln>
              <a:solidFill>
                <a:schemeClr val="accent4">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'[Reporte Oficios 6 Marzo 2023 Valpo.xlsx]I1.Datos'!$A$29:$A$31</c:f>
              <c:strCache>
                <c:ptCount val="3"/>
                <c:pt idx="0">
                  <c:v>Sí</c:v>
                </c:pt>
                <c:pt idx="1">
                  <c:v>No</c:v>
                </c:pt>
                <c:pt idx="2">
                  <c:v>No sabe</c:v>
                </c:pt>
              </c:strCache>
            </c:strRef>
          </c:cat>
          <c:val>
            <c:numRef>
              <c:f>'[Reporte Oficios 6 Marzo 2023 Valpo.xlsx]I1.Datos'!$B$29:$B$31</c:f>
              <c:numCache>
                <c:formatCode>0.0%</c:formatCode>
                <c:ptCount val="3"/>
                <c:pt idx="0">
                  <c:v>0.58620689655172409</c:v>
                </c:pt>
                <c:pt idx="1">
                  <c:v>0.41379310344827591</c:v>
                </c:pt>
                <c:pt idx="2">
                  <c:v>0</c:v>
                </c:pt>
              </c:numCache>
            </c:numRef>
          </c:val>
          <c:extLst>
            <c:ext xmlns:c16="http://schemas.microsoft.com/office/drawing/2014/chart" uri="{C3380CC4-5D6E-409C-BE32-E72D297353CC}">
              <c16:uniqueId val="{00000000-A814-4FC3-AD8A-53B2D82470D6}"/>
            </c:ext>
          </c:extLst>
        </c:ser>
        <c:ser>
          <c:idx val="1"/>
          <c:order val="1"/>
          <c:tx>
            <c:v>2023-2025</c:v>
          </c:tx>
          <c:spPr>
            <a:solidFill>
              <a:schemeClr val="accent4">
                <a:lumMod val="75000"/>
              </a:schemeClr>
            </a:solidFill>
            <a:ln>
              <a:solidFill>
                <a:schemeClr val="accent4">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'[Reporte Oficios 6 Marzo 2023 Valpo.xlsx]I1.Datos'!$A$29:$A$31</c:f>
              <c:strCache>
                <c:ptCount val="3"/>
                <c:pt idx="0">
                  <c:v>Sí</c:v>
                </c:pt>
                <c:pt idx="1">
                  <c:v>No</c:v>
                </c:pt>
                <c:pt idx="2">
                  <c:v>No sabe</c:v>
                </c:pt>
              </c:strCache>
            </c:strRef>
          </c:cat>
          <c:val>
            <c:numRef>
              <c:f>'[Reporte Oficios 6 Marzo 2023 Valpo.xlsx]I1.Datos'!$C$44:$C$46</c:f>
              <c:numCache>
                <c:formatCode>0.0%</c:formatCode>
                <c:ptCount val="3"/>
                <c:pt idx="0">
                  <c:v>0.55172413793103448</c:v>
                </c:pt>
                <c:pt idx="1">
                  <c:v>0.34482758620689657</c:v>
                </c:pt>
                <c:pt idx="2">
                  <c:v>0.10344827586206901</c:v>
                </c:pt>
              </c:numCache>
            </c:numRef>
          </c:val>
          <c:extLst>
            <c:ext xmlns:c16="http://schemas.microsoft.com/office/drawing/2014/chart" uri="{C3380CC4-5D6E-409C-BE32-E72D297353CC}">
              <c16:uniqueId val="{00000001-A814-4FC3-AD8A-53B2D82470D6}"/>
            </c:ext>
          </c:extLst>
        </c:ser>
        <c:dLbls>
          <c:showLegendKey val="0"/>
          <c:showVal val="0"/>
          <c:showCatName val="0"/>
          <c:showSerName val="0"/>
          <c:showPercent val="0"/>
          <c:showBubbleSize val="0"/>
        </c:dLbls>
        <c:gapWidth val="182"/>
        <c:axId val="-559068688"/>
        <c:axId val="-559079568"/>
      </c:barChart>
      <c:catAx>
        <c:axId val="-559068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59079568"/>
        <c:crosses val="autoZero"/>
        <c:auto val="1"/>
        <c:lblAlgn val="ctr"/>
        <c:lblOffset val="100"/>
        <c:noMultiLvlLbl val="0"/>
      </c:catAx>
      <c:valAx>
        <c:axId val="-559079568"/>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5906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11224171091351"/>
          <c:y val="5.0228310502283102E-2"/>
          <c:w val="0.47083556622228068"/>
          <c:h val="0.8995433789954338"/>
        </c:manualLayout>
      </c:layout>
      <c:barChart>
        <c:barDir val="bar"/>
        <c:grouping val="clustered"/>
        <c:varyColors val="0"/>
        <c:ser>
          <c:idx val="0"/>
          <c:order val="0"/>
          <c:spPr>
            <a:solidFill>
              <a:schemeClr val="accent5">
                <a:lumMod val="50000"/>
              </a:schemeClr>
            </a:solidFill>
            <a:ln>
              <a:noFill/>
            </a:ln>
            <a:effectLst/>
          </c:spPr>
          <c:invertIfNegative val="0"/>
          <c:dLbls>
            <c:dLbl>
              <c:idx val="4"/>
              <c:layout>
                <c:manualLayout>
                  <c:x val="-1.5309496073109638E-16"/>
                  <c:y val="-4.5662100456621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CC-4B08-8D05-313C3F4A2F3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'[Reporte Oficios 6 Marzo 2023 Valpo.xlsx]I1.Datos'!$E$35:$E$39</c:f>
              <c:strCache>
                <c:ptCount val="5"/>
                <c:pt idx="0">
                  <c:v>Otras competencias</c:v>
                </c:pt>
                <c:pt idx="1">
                  <c:v>Competencias básicas (se desarrollan en la educación escolar, como alfabetización y matemáticas)</c:v>
                </c:pt>
                <c:pt idx="2">
                  <c:v>Competencias conductuales (comportamientos y actitudes observables de manera permanente en el desempeño laboral)</c:v>
                </c:pt>
                <c:pt idx="3">
                  <c:v>Competencias en tecnologías de la información (sistemas de información y comunicación, como uso de softwares o equipos)</c:v>
                </c:pt>
                <c:pt idx="4">
                  <c:v>Competencias técnicas (aquellas específicas a un oficio concreto)</c:v>
                </c:pt>
              </c:strCache>
            </c:strRef>
          </c:cat>
          <c:val>
            <c:numRef>
              <c:f>'[Reporte Oficios 6 Marzo 2023 Valpo.xlsx]I1.Datos'!$F$35:$F$39</c:f>
              <c:numCache>
                <c:formatCode>0.0%</c:formatCode>
                <c:ptCount val="5"/>
                <c:pt idx="0">
                  <c:v>0</c:v>
                </c:pt>
                <c:pt idx="1">
                  <c:v>5.8823529411764698E-2</c:v>
                </c:pt>
                <c:pt idx="2">
                  <c:v>5.8823529411764698E-2</c:v>
                </c:pt>
                <c:pt idx="3">
                  <c:v>0.23529411764705879</c:v>
                </c:pt>
                <c:pt idx="4">
                  <c:v>0.6470588235294118</c:v>
                </c:pt>
              </c:numCache>
            </c:numRef>
          </c:val>
          <c:extLst>
            <c:ext xmlns:c16="http://schemas.microsoft.com/office/drawing/2014/chart" uri="{C3380CC4-5D6E-409C-BE32-E72D297353CC}">
              <c16:uniqueId val="{00000001-0BCC-4B08-8D05-313C3F4A2F34}"/>
            </c:ext>
          </c:extLst>
        </c:ser>
        <c:dLbls>
          <c:showLegendKey val="0"/>
          <c:showVal val="0"/>
          <c:showCatName val="0"/>
          <c:showSerName val="0"/>
          <c:showPercent val="0"/>
          <c:showBubbleSize val="0"/>
        </c:dLbls>
        <c:gapWidth val="182"/>
        <c:axId val="99719983"/>
        <c:axId val="99724143"/>
      </c:barChart>
      <c:catAx>
        <c:axId val="99719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9724143"/>
        <c:crosses val="autoZero"/>
        <c:auto val="1"/>
        <c:lblAlgn val="ctr"/>
        <c:lblOffset val="100"/>
        <c:noMultiLvlLbl val="0"/>
      </c:catAx>
      <c:valAx>
        <c:axId val="99724143"/>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971998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2021-2022</c:v>
          </c:tx>
          <c:spPr>
            <a:solidFill>
              <a:schemeClr val="accent4">
                <a:lumMod val="50000"/>
              </a:schemeClr>
            </a:solidFill>
            <a:ln>
              <a:solidFill>
                <a:schemeClr val="accent4">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'[Reporte Oficios 6 Marzo 2023 Valpo.xlsx]I1.Datos'!$A$29:$A$31</c:f>
              <c:strCache>
                <c:ptCount val="3"/>
                <c:pt idx="0">
                  <c:v>Sí</c:v>
                </c:pt>
                <c:pt idx="1">
                  <c:v>No</c:v>
                </c:pt>
                <c:pt idx="2">
                  <c:v>No sabe</c:v>
                </c:pt>
              </c:strCache>
            </c:strRef>
          </c:cat>
          <c:val>
            <c:numRef>
              <c:f>'[Reporte Oficios 6 Marzo 2023 Valpo.xlsx]I1.Datos'!$B$29:$B$31</c:f>
              <c:numCache>
                <c:formatCode>0.0%</c:formatCode>
                <c:ptCount val="3"/>
                <c:pt idx="0">
                  <c:v>0.58620689655172409</c:v>
                </c:pt>
                <c:pt idx="1">
                  <c:v>0.41379310344827591</c:v>
                </c:pt>
                <c:pt idx="2">
                  <c:v>0</c:v>
                </c:pt>
              </c:numCache>
            </c:numRef>
          </c:val>
          <c:extLst>
            <c:ext xmlns:c16="http://schemas.microsoft.com/office/drawing/2014/chart" uri="{C3380CC4-5D6E-409C-BE32-E72D297353CC}">
              <c16:uniqueId val="{00000000-B170-4671-B180-353877DF766C}"/>
            </c:ext>
          </c:extLst>
        </c:ser>
        <c:ser>
          <c:idx val="1"/>
          <c:order val="1"/>
          <c:tx>
            <c:v>2023-2025</c:v>
          </c:tx>
          <c:spPr>
            <a:solidFill>
              <a:schemeClr val="accent4">
                <a:lumMod val="75000"/>
              </a:schemeClr>
            </a:solidFill>
            <a:ln>
              <a:solidFill>
                <a:schemeClr val="accent4">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'[Reporte Oficios 6 Marzo 2023 Valpo.xlsx]I1.Datos'!$A$29:$A$31</c:f>
              <c:strCache>
                <c:ptCount val="3"/>
                <c:pt idx="0">
                  <c:v>Sí</c:v>
                </c:pt>
                <c:pt idx="1">
                  <c:v>No</c:v>
                </c:pt>
                <c:pt idx="2">
                  <c:v>No sabe</c:v>
                </c:pt>
              </c:strCache>
            </c:strRef>
          </c:cat>
          <c:val>
            <c:numRef>
              <c:f>'[Reporte Oficios 6 Marzo 2023 Valpo.xlsx]I1.Datos'!$C$44:$C$46</c:f>
              <c:numCache>
                <c:formatCode>0.0%</c:formatCode>
                <c:ptCount val="3"/>
                <c:pt idx="0">
                  <c:v>0.55172413793103448</c:v>
                </c:pt>
                <c:pt idx="1">
                  <c:v>0.34482758620689657</c:v>
                </c:pt>
                <c:pt idx="2">
                  <c:v>0.10344827586206901</c:v>
                </c:pt>
              </c:numCache>
            </c:numRef>
          </c:val>
          <c:extLst>
            <c:ext xmlns:c16="http://schemas.microsoft.com/office/drawing/2014/chart" uri="{C3380CC4-5D6E-409C-BE32-E72D297353CC}">
              <c16:uniqueId val="{00000001-B170-4671-B180-353877DF766C}"/>
            </c:ext>
          </c:extLst>
        </c:ser>
        <c:dLbls>
          <c:showLegendKey val="0"/>
          <c:showVal val="0"/>
          <c:showCatName val="0"/>
          <c:showSerName val="0"/>
          <c:showPercent val="0"/>
          <c:showBubbleSize val="0"/>
        </c:dLbls>
        <c:gapWidth val="182"/>
        <c:axId val="-559068688"/>
        <c:axId val="-559079568"/>
      </c:barChart>
      <c:catAx>
        <c:axId val="-559068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59079568"/>
        <c:crosses val="autoZero"/>
        <c:auto val="1"/>
        <c:lblAlgn val="ctr"/>
        <c:lblOffset val="100"/>
        <c:noMultiLvlLbl val="0"/>
      </c:catAx>
      <c:valAx>
        <c:axId val="-559079568"/>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5906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38555086274594"/>
          <c:y val="5.0925925925925923E-2"/>
          <c:w val="0.46448776450113549"/>
          <c:h val="0.89814814814814814"/>
        </c:manualLayout>
      </c:layout>
      <c:barChart>
        <c:barDir val="bar"/>
        <c:grouping val="clustered"/>
        <c:varyColors val="0"/>
        <c:ser>
          <c:idx val="0"/>
          <c:order val="0"/>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'[Reporte Oficios 6 Marzo 2023 Valpo.xlsx]I1.Datos'!$E$72:$E$77</c:f>
              <c:strCache>
                <c:ptCount val="6"/>
                <c:pt idx="0">
                  <c:v>Otras competencias. Especifique</c:v>
                </c:pt>
                <c:pt idx="1">
                  <c:v>Competencias básicas (se desarrollan en la educación escolar, como alfabetización y matemáticas)</c:v>
                </c:pt>
                <c:pt idx="2">
                  <c:v>Higiene, salud y seguridad ocupacional</c:v>
                </c:pt>
                <c:pt idx="3">
                  <c:v>Competencias en tecnologías de la información (sistemas de información y comunicación, como uso de softwares o equipos)</c:v>
                </c:pt>
                <c:pt idx="4">
                  <c:v>Competencias conductuales (comportamientos y actitudes observables de manera permanente en el desempeño laboral)</c:v>
                </c:pt>
                <c:pt idx="5">
                  <c:v>Competencias técnicas (específicas a un oficio concreto)</c:v>
                </c:pt>
              </c:strCache>
            </c:strRef>
          </c:cat>
          <c:val>
            <c:numRef>
              <c:f>'[Reporte Oficios 6 Marzo 2023 Valpo.xlsx]I1.Datos'!$F$72:$F$77</c:f>
              <c:numCache>
                <c:formatCode>0.0%</c:formatCode>
                <c:ptCount val="6"/>
                <c:pt idx="0">
                  <c:v>0</c:v>
                </c:pt>
                <c:pt idx="1">
                  <c:v>6.25E-2</c:v>
                </c:pt>
                <c:pt idx="2">
                  <c:v>0.1875</c:v>
                </c:pt>
                <c:pt idx="3">
                  <c:v>0.25</c:v>
                </c:pt>
                <c:pt idx="4">
                  <c:v>0.25</c:v>
                </c:pt>
                <c:pt idx="5">
                  <c:v>0.8125</c:v>
                </c:pt>
              </c:numCache>
            </c:numRef>
          </c:val>
          <c:extLst>
            <c:ext xmlns:c16="http://schemas.microsoft.com/office/drawing/2014/chart" uri="{C3380CC4-5D6E-409C-BE32-E72D297353CC}">
              <c16:uniqueId val="{00000000-A10C-4505-A71F-1DFD05F4DA72}"/>
            </c:ext>
          </c:extLst>
        </c:ser>
        <c:dLbls>
          <c:showLegendKey val="0"/>
          <c:showVal val="0"/>
          <c:showCatName val="0"/>
          <c:showSerName val="0"/>
          <c:showPercent val="0"/>
          <c:showBubbleSize val="0"/>
        </c:dLbls>
        <c:gapWidth val="182"/>
        <c:axId val="497086015"/>
        <c:axId val="497082687"/>
      </c:barChart>
      <c:catAx>
        <c:axId val="4970860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97082687"/>
        <c:crosses val="autoZero"/>
        <c:auto val="1"/>
        <c:lblAlgn val="ctr"/>
        <c:lblOffset val="100"/>
        <c:noMultiLvlLbl val="0"/>
      </c:catAx>
      <c:valAx>
        <c:axId val="497082687"/>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9708601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lumMod val="50000"/>
              </a:schemeClr>
            </a:solidFill>
            <a:ln>
              <a:solidFill>
                <a:schemeClr val="accent2">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'I1.Datos'!$A$50:$A$60</c:f>
              <c:strCache>
                <c:ptCount val="11"/>
                <c:pt idx="0">
                  <c:v>No tiene los recursos, pero le gustaría capacitar a sus trabajadores</c:v>
                </c:pt>
                <c:pt idx="1">
                  <c:v>No conviene capacitar por la alta rotación de trabajadores en el sector y entre sectores</c:v>
                </c:pt>
                <c:pt idx="2">
                  <c:v>Capacita de forma interna a sus trabajadores a través de otros trabajadores</c:v>
                </c:pt>
                <c:pt idx="3">
                  <c:v>Sus trabajadores ya tienen un nivel de desempeño satisfactorio</c:v>
                </c:pt>
                <c:pt idx="4">
                  <c:v>No le interesa </c:v>
                </c:pt>
                <c:pt idx="5">
                  <c:v>No hay oferta de capacitación en áreas o contenidos relevantes para la obra</c:v>
                </c:pt>
                <c:pt idx="6">
                  <c:v>Los trabajadores no tienen tiempo disponible para capacitarse</c:v>
                </c:pt>
                <c:pt idx="7">
                  <c:v>La calidad de la oferta de capacitación no es satisfactoria</c:v>
                </c:pt>
                <c:pt idx="8">
                  <c:v>Desconoce los mecanismos para utilizar la franquicia tributaria</c:v>
                </c:pt>
                <c:pt idx="9">
                  <c:v>Conoce la franquicia tributaria, pero su uso es muy complicado</c:v>
                </c:pt>
                <c:pt idx="10">
                  <c:v>Otra</c:v>
                </c:pt>
              </c:strCache>
            </c:strRef>
          </c:cat>
          <c:val>
            <c:numRef>
              <c:f>'I1.Datos'!$B$50:$B$60</c:f>
              <c:numCache>
                <c:formatCode>0.0%</c:formatCode>
                <c:ptCount val="11"/>
                <c:pt idx="0">
                  <c:v>0.31186547885336741</c:v>
                </c:pt>
                <c:pt idx="1">
                  <c:v>0.25568025907163883</c:v>
                </c:pt>
                <c:pt idx="2">
                  <c:v>0.15036759693856669</c:v>
                </c:pt>
                <c:pt idx="3">
                  <c:v>0.13347828408402229</c:v>
                </c:pt>
                <c:pt idx="4">
                  <c:v>0.05</c:v>
                </c:pt>
                <c:pt idx="5">
                  <c:v>0</c:v>
                </c:pt>
                <c:pt idx="6">
                  <c:v>0</c:v>
                </c:pt>
                <c:pt idx="7">
                  <c:v>0</c:v>
                </c:pt>
                <c:pt idx="8">
                  <c:v>0</c:v>
                </c:pt>
                <c:pt idx="9">
                  <c:v>0</c:v>
                </c:pt>
                <c:pt idx="10">
                  <c:v>9.9000000000000005E-2</c:v>
                </c:pt>
              </c:numCache>
            </c:numRef>
          </c:val>
          <c:extLst>
            <c:ext xmlns:c16="http://schemas.microsoft.com/office/drawing/2014/chart" uri="{C3380CC4-5D6E-409C-BE32-E72D297353CC}">
              <c16:uniqueId val="{00000000-DB5D-4BFC-8234-4C5878BE6181}"/>
            </c:ext>
          </c:extLst>
        </c:ser>
        <c:dLbls>
          <c:showLegendKey val="0"/>
          <c:showVal val="0"/>
          <c:showCatName val="0"/>
          <c:showSerName val="0"/>
          <c:showPercent val="0"/>
          <c:showBubbleSize val="0"/>
        </c:dLbls>
        <c:gapWidth val="182"/>
        <c:axId val="-559082832"/>
        <c:axId val="-559082288"/>
      </c:barChart>
      <c:catAx>
        <c:axId val="-559082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crossAx val="-559082288"/>
        <c:crosses val="autoZero"/>
        <c:auto val="1"/>
        <c:lblAlgn val="ctr"/>
        <c:lblOffset val="100"/>
        <c:noMultiLvlLbl val="0"/>
      </c:catAx>
      <c:valAx>
        <c:axId val="-559082288"/>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59082832"/>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87_93D4147.xml><?xml version="1.0" encoding="utf-8"?>
<p188:cmLst xmlns:a="http://schemas.openxmlformats.org/drawingml/2006/main" xmlns:r="http://schemas.openxmlformats.org/officeDocument/2006/relationships" xmlns:p188="http://schemas.microsoft.com/office/powerpoint/2018/8/main">
  <p188:cm id="{7C65C58F-CB1B-404E-A98B-7AC68BEB607C}" authorId="{A6C08C99-A4CC-A45A-30EB-22E2D220C9B0}" created="2023-03-22T18:16:17.208">
    <pc:sldMkLst xmlns:pc="http://schemas.microsoft.com/office/powerpoint/2013/main/command">
      <pc:docMk/>
      <pc:sldMk cId="155009351" sldId="391"/>
    </pc:sldMkLst>
    <p188:txBody>
      <a:bodyPr/>
      <a:lstStyle/>
      <a:p>
        <a:r>
          <a:rPr lang="es-ES_tradnl"/>
          <a:t>Cambiar gráfico</a:t>
        </a:r>
      </a:p>
    </p188:txBody>
  </p188:cm>
</p188: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9C6E2-5A2A-4DC8-93AB-BFE91CD3E250}"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s-CL"/>
        </a:p>
      </dgm:t>
    </dgm:pt>
    <dgm:pt modelId="{08BDEAF5-5A20-4A0A-AB4F-92BBE371F2D0}">
      <dgm:prSet phldrT="[Texto]"/>
      <dgm:spPr>
        <a:xfrm>
          <a:off x="1381461" y="255911"/>
          <a:ext cx="1210043" cy="450206"/>
        </a:xfrm>
        <a:prstGeom prst="rec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Inversión</a:t>
          </a:r>
        </a:p>
      </dgm:t>
    </dgm:pt>
    <dgm:pt modelId="{8D91103E-1A43-4D20-966D-D82ECCF5F9FA}" type="parTrans" cxnId="{4D80C0CD-33D8-4FF6-97BB-A9B410D7A912}">
      <dgm:prSet/>
      <dgm:spPr/>
      <dgm:t>
        <a:bodyPr/>
        <a:lstStyle/>
        <a:p>
          <a:endParaRPr lang="es-CL"/>
        </a:p>
      </dgm:t>
    </dgm:pt>
    <dgm:pt modelId="{09881D0B-B953-4B7A-B2D3-ABE456096283}" type="sibTrans" cxnId="{4D80C0CD-33D8-4FF6-97BB-A9B410D7A912}">
      <dgm:prSet/>
      <dgm:spPr/>
      <dgm:t>
        <a:bodyPr/>
        <a:lstStyle/>
        <a:p>
          <a:endParaRPr lang="es-CL"/>
        </a:p>
      </dgm:t>
    </dgm:pt>
    <dgm:pt modelId="{E5C76A41-5CBC-4589-B58F-C07631609EBB}">
      <dgm:prSet phldrT="[Texto]"/>
      <dgm:spPr>
        <a:xfrm>
          <a:off x="2760910" y="255911"/>
          <a:ext cx="1210043" cy="450206"/>
        </a:xfrm>
        <a:prstGeom prst="rec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Capacitación</a:t>
          </a:r>
        </a:p>
      </dgm:t>
    </dgm:pt>
    <dgm:pt modelId="{413CA1DA-907E-463E-A499-0C73F60DF777}" type="parTrans" cxnId="{A8A2855A-3C09-4C2B-98F5-6E4716078D5D}">
      <dgm:prSet/>
      <dgm:spPr/>
      <dgm:t>
        <a:bodyPr/>
        <a:lstStyle/>
        <a:p>
          <a:endParaRPr lang="es-CL"/>
        </a:p>
      </dgm:t>
    </dgm:pt>
    <dgm:pt modelId="{C6B9612E-10A0-4E5A-B7C5-89F7B38ED008}" type="sibTrans" cxnId="{A8A2855A-3C09-4C2B-98F5-6E4716078D5D}">
      <dgm:prSet/>
      <dgm:spPr/>
      <dgm:t>
        <a:bodyPr/>
        <a:lstStyle/>
        <a:p>
          <a:endParaRPr lang="es-CL"/>
        </a:p>
      </dgm:t>
    </dgm:pt>
    <dgm:pt modelId="{DA204388-65F1-4CAF-BD95-2E549DA52201}">
      <dgm:prSet phldrT="[Texto]"/>
      <dgm:spPr>
        <a:xfrm>
          <a:off x="4140359" y="255911"/>
          <a:ext cx="1210043" cy="450206"/>
        </a:xfrm>
        <a:prstGeom prst="rec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Automatización y uso de herramientas tecnológicas</a:t>
          </a:r>
        </a:p>
      </dgm:t>
    </dgm:pt>
    <dgm:pt modelId="{28E2B212-1A97-4835-A335-F055FF114526}" type="parTrans" cxnId="{7670FC98-9395-4AD8-87FF-5B306BC49515}">
      <dgm:prSet/>
      <dgm:spPr/>
      <dgm:t>
        <a:bodyPr/>
        <a:lstStyle/>
        <a:p>
          <a:endParaRPr lang="es-CL"/>
        </a:p>
      </dgm:t>
    </dgm:pt>
    <dgm:pt modelId="{22917E7A-3AFD-4C72-9F01-5A58FD507A52}" type="sibTrans" cxnId="{7670FC98-9395-4AD8-87FF-5B306BC49515}">
      <dgm:prSet/>
      <dgm:spPr/>
      <dgm:t>
        <a:bodyPr/>
        <a:lstStyle/>
        <a:p>
          <a:endParaRPr lang="es-CL"/>
        </a:p>
      </dgm:t>
    </dgm:pt>
    <dgm:pt modelId="{D8E74F27-3472-4AB7-BD37-CB7E3CAB0D41}">
      <dgm:prSet phldrT="[Texto]"/>
      <dgm:spPr>
        <a:xfrm>
          <a:off x="1381461" y="706118"/>
          <a:ext cx="1210043" cy="1309365"/>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Niveles de facturación en UF realizadas.</a:t>
          </a:r>
        </a:p>
      </dgm:t>
    </dgm:pt>
    <dgm:pt modelId="{54577B40-C25F-4A3C-BE13-FE34A4E7D550}" type="parTrans" cxnId="{F736F602-DAFE-419A-A4A0-C268701CDECB}">
      <dgm:prSet/>
      <dgm:spPr/>
      <dgm:t>
        <a:bodyPr/>
        <a:lstStyle/>
        <a:p>
          <a:endParaRPr lang="es-CL"/>
        </a:p>
      </dgm:t>
    </dgm:pt>
    <dgm:pt modelId="{751D849C-A2F2-4B7B-BB39-EC4AE97667B4}" type="sibTrans" cxnId="{F736F602-DAFE-419A-A4A0-C268701CDECB}">
      <dgm:prSet/>
      <dgm:spPr/>
      <dgm:t>
        <a:bodyPr/>
        <a:lstStyle/>
        <a:p>
          <a:endParaRPr lang="es-CL"/>
        </a:p>
      </dgm:t>
    </dgm:pt>
    <dgm:pt modelId="{7B63F0C1-15C6-4FB8-A99D-E629388617E8}">
      <dgm:prSet phldrT="[Texto]"/>
      <dgm:spPr>
        <a:xfrm>
          <a:off x="1381461" y="706118"/>
          <a:ext cx="1210043" cy="1309365"/>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Niveles de facturación en UF proyectadas.</a:t>
          </a:r>
        </a:p>
      </dgm:t>
    </dgm:pt>
    <dgm:pt modelId="{F2ABD872-F5AA-41A6-BAA5-F71BF8E4D68D}" type="parTrans" cxnId="{0798A4E6-36B1-40CF-8971-25596BC27B6B}">
      <dgm:prSet/>
      <dgm:spPr/>
      <dgm:t>
        <a:bodyPr/>
        <a:lstStyle/>
        <a:p>
          <a:endParaRPr lang="es-CL"/>
        </a:p>
      </dgm:t>
    </dgm:pt>
    <dgm:pt modelId="{6F12DAD5-ADC5-42E1-A856-F587CE6647A2}" type="sibTrans" cxnId="{0798A4E6-36B1-40CF-8971-25596BC27B6B}">
      <dgm:prSet/>
      <dgm:spPr/>
      <dgm:t>
        <a:bodyPr/>
        <a:lstStyle/>
        <a:p>
          <a:endParaRPr lang="es-CL"/>
        </a:p>
      </dgm:t>
    </dgm:pt>
    <dgm:pt modelId="{5210E271-7929-4F0A-8AA8-1436AC846422}">
      <dgm:prSet phldrT="[Texto]"/>
      <dgm:spPr>
        <a:xfrm>
          <a:off x="1381461" y="706118"/>
          <a:ext cx="1210043" cy="1309365"/>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Cantidad de proyectos Inmobiliario en extensión, altura, infraestructura.</a:t>
          </a:r>
        </a:p>
      </dgm:t>
    </dgm:pt>
    <dgm:pt modelId="{BE819744-C888-4F1C-BCF4-AC43E9BF6F21}" type="parTrans" cxnId="{B392A082-53E5-4248-8390-80B33E4F73B3}">
      <dgm:prSet/>
      <dgm:spPr/>
      <dgm:t>
        <a:bodyPr/>
        <a:lstStyle/>
        <a:p>
          <a:endParaRPr lang="es-CL"/>
        </a:p>
      </dgm:t>
    </dgm:pt>
    <dgm:pt modelId="{3A8A0849-E6D6-494B-8599-B81ACC6AD94D}" type="sibTrans" cxnId="{B392A082-53E5-4248-8390-80B33E4F73B3}">
      <dgm:prSet/>
      <dgm:spPr/>
      <dgm:t>
        <a:bodyPr/>
        <a:lstStyle/>
        <a:p>
          <a:endParaRPr lang="es-CL"/>
        </a:p>
      </dgm:t>
    </dgm:pt>
    <dgm:pt modelId="{101FB50B-B49A-4326-ADD5-9219156179D5}">
      <dgm:prSet phldrT="[Texto]"/>
      <dgm:spPr>
        <a:xfrm>
          <a:off x="2760910" y="706118"/>
          <a:ext cx="1210043" cy="1309365"/>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Adhesión a OTIC de empresas</a:t>
          </a:r>
        </a:p>
      </dgm:t>
    </dgm:pt>
    <dgm:pt modelId="{E5E9EE08-4472-4AF0-9E21-0AFE889E6A11}" type="parTrans" cxnId="{A2D2C68D-881D-417E-9306-D941ADF899E9}">
      <dgm:prSet/>
      <dgm:spPr/>
      <dgm:t>
        <a:bodyPr/>
        <a:lstStyle/>
        <a:p>
          <a:endParaRPr lang="es-CL"/>
        </a:p>
      </dgm:t>
    </dgm:pt>
    <dgm:pt modelId="{30A70364-75F1-4628-B436-E4A22DD6CF78}" type="sibTrans" cxnId="{A2D2C68D-881D-417E-9306-D941ADF899E9}">
      <dgm:prSet/>
      <dgm:spPr/>
      <dgm:t>
        <a:bodyPr/>
        <a:lstStyle/>
        <a:p>
          <a:endParaRPr lang="es-CL"/>
        </a:p>
      </dgm:t>
    </dgm:pt>
    <dgm:pt modelId="{1FEEEF91-1FCE-4632-B5F7-7CC14D7F63FB}">
      <dgm:prSet phldrT="[Texto]"/>
      <dgm:spPr>
        <a:xfrm>
          <a:off x="2760910" y="706118"/>
          <a:ext cx="1210043" cy="1309365"/>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Inversión en capacitación</a:t>
          </a:r>
        </a:p>
      </dgm:t>
    </dgm:pt>
    <dgm:pt modelId="{93AC71E6-90A7-4711-B73E-6B26A37B73E7}" type="parTrans" cxnId="{F5CA700B-6BE6-472C-9E35-5B8130C8090C}">
      <dgm:prSet/>
      <dgm:spPr/>
      <dgm:t>
        <a:bodyPr/>
        <a:lstStyle/>
        <a:p>
          <a:endParaRPr lang="es-CL"/>
        </a:p>
      </dgm:t>
    </dgm:pt>
    <dgm:pt modelId="{90915031-62AD-4A63-9E34-BEA45F77336A}" type="sibTrans" cxnId="{F5CA700B-6BE6-472C-9E35-5B8130C8090C}">
      <dgm:prSet/>
      <dgm:spPr/>
      <dgm:t>
        <a:bodyPr/>
        <a:lstStyle/>
        <a:p>
          <a:endParaRPr lang="es-CL"/>
        </a:p>
      </dgm:t>
    </dgm:pt>
    <dgm:pt modelId="{E5D6F6B1-EA26-4B61-A906-F38E1F9D0757}">
      <dgm:prSet phldrT="[Texto]"/>
      <dgm:spPr>
        <a:xfrm>
          <a:off x="2760910" y="706118"/>
          <a:ext cx="1210043" cy="1309365"/>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Competencias y cualificación</a:t>
          </a:r>
        </a:p>
      </dgm:t>
    </dgm:pt>
    <dgm:pt modelId="{820F1B47-39E8-4C9F-8050-C436438158E5}" type="parTrans" cxnId="{9886281B-C6D3-40F9-88D1-E82A05FD64E6}">
      <dgm:prSet/>
      <dgm:spPr/>
      <dgm:t>
        <a:bodyPr/>
        <a:lstStyle/>
        <a:p>
          <a:endParaRPr lang="es-CL"/>
        </a:p>
      </dgm:t>
    </dgm:pt>
    <dgm:pt modelId="{086B4191-2219-43BA-BA51-905AE3504266}" type="sibTrans" cxnId="{9886281B-C6D3-40F9-88D1-E82A05FD64E6}">
      <dgm:prSet/>
      <dgm:spPr/>
      <dgm:t>
        <a:bodyPr/>
        <a:lstStyle/>
        <a:p>
          <a:endParaRPr lang="es-CL"/>
        </a:p>
      </dgm:t>
    </dgm:pt>
    <dgm:pt modelId="{7AE3E85A-05A7-4C4A-91EB-7EF81F314052}">
      <dgm:prSet phldrT="[Texto]"/>
      <dgm:spPr>
        <a:xfrm>
          <a:off x="4140359" y="706118"/>
          <a:ext cx="1210043" cy="1309365"/>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Proceso de automatización</a:t>
          </a:r>
        </a:p>
      </dgm:t>
    </dgm:pt>
    <dgm:pt modelId="{32977BAF-D93A-402A-A135-708C38CC83DB}" type="parTrans" cxnId="{92B6E3B7-D7CF-4134-96A0-AC51E34C6217}">
      <dgm:prSet/>
      <dgm:spPr/>
      <dgm:t>
        <a:bodyPr/>
        <a:lstStyle/>
        <a:p>
          <a:endParaRPr lang="es-CL"/>
        </a:p>
      </dgm:t>
    </dgm:pt>
    <dgm:pt modelId="{AE52F767-C37E-4FD0-85FB-38233C5135A5}" type="sibTrans" cxnId="{92B6E3B7-D7CF-4134-96A0-AC51E34C6217}">
      <dgm:prSet/>
      <dgm:spPr/>
      <dgm:t>
        <a:bodyPr/>
        <a:lstStyle/>
        <a:p>
          <a:endParaRPr lang="es-CL"/>
        </a:p>
      </dgm:t>
    </dgm:pt>
    <dgm:pt modelId="{AD1D304F-D809-46D4-8D94-FD8AB3461D1F}">
      <dgm:prSet phldrT="[Texto]"/>
      <dgm:spPr>
        <a:xfrm>
          <a:off x="4140359" y="706118"/>
          <a:ext cx="1210043" cy="1309365"/>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Sustitución de trabajadores por procesos automatizados</a:t>
          </a:r>
        </a:p>
      </dgm:t>
    </dgm:pt>
    <dgm:pt modelId="{467FF4D7-8CE9-4837-896D-53C30BA825AE}" type="parTrans" cxnId="{4503A74F-CA58-43F1-9748-D357C3CC1383}">
      <dgm:prSet/>
      <dgm:spPr/>
      <dgm:t>
        <a:bodyPr/>
        <a:lstStyle/>
        <a:p>
          <a:endParaRPr lang="es-CL"/>
        </a:p>
      </dgm:t>
    </dgm:pt>
    <dgm:pt modelId="{F104FBE5-463E-4A1A-86A1-CF1F316F64DC}" type="sibTrans" cxnId="{4503A74F-CA58-43F1-9748-D357C3CC1383}">
      <dgm:prSet/>
      <dgm:spPr/>
      <dgm:t>
        <a:bodyPr/>
        <a:lstStyle/>
        <a:p>
          <a:endParaRPr lang="es-CL"/>
        </a:p>
      </dgm:t>
    </dgm:pt>
    <dgm:pt modelId="{BF9E3997-0A12-4F37-A009-60223165FF3A}">
      <dgm:prSet phldrT="[Texto]"/>
      <dgm:spPr>
        <a:xfrm>
          <a:off x="2012" y="255911"/>
          <a:ext cx="1210043" cy="450206"/>
        </a:xfrm>
        <a:prstGeom prst="rec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Caracterización empresa</a:t>
          </a:r>
        </a:p>
      </dgm:t>
    </dgm:pt>
    <dgm:pt modelId="{61D3D5AA-4B1C-4232-9B32-C68255DA4475}" type="parTrans" cxnId="{A4F18D7E-3B4A-4553-A735-FA40F92EB563}">
      <dgm:prSet/>
      <dgm:spPr/>
      <dgm:t>
        <a:bodyPr/>
        <a:lstStyle/>
        <a:p>
          <a:endParaRPr lang="es-CL"/>
        </a:p>
      </dgm:t>
    </dgm:pt>
    <dgm:pt modelId="{46002F3E-5C90-4DF2-A017-B04090B7D63B}" type="sibTrans" cxnId="{A4F18D7E-3B4A-4553-A735-FA40F92EB563}">
      <dgm:prSet/>
      <dgm:spPr/>
      <dgm:t>
        <a:bodyPr/>
        <a:lstStyle/>
        <a:p>
          <a:endParaRPr lang="es-CL"/>
        </a:p>
      </dgm:t>
    </dgm:pt>
    <dgm:pt modelId="{63F59FD6-6469-4CDF-A343-2A0EF1F344A3}">
      <dgm:prSet phldrT="[Texto]"/>
      <dgm:spPr>
        <a:xfrm>
          <a:off x="2012" y="706118"/>
          <a:ext cx="1210043" cy="1309365"/>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Región</a:t>
          </a:r>
        </a:p>
      </dgm:t>
    </dgm:pt>
    <dgm:pt modelId="{B85E4086-FE0F-4249-9D8B-01C2F529B2E4}" type="parTrans" cxnId="{2697A21D-0DBB-452E-8700-1437E0BB233F}">
      <dgm:prSet/>
      <dgm:spPr/>
      <dgm:t>
        <a:bodyPr/>
        <a:lstStyle/>
        <a:p>
          <a:endParaRPr lang="es-CL"/>
        </a:p>
      </dgm:t>
    </dgm:pt>
    <dgm:pt modelId="{F8A60ACA-6E80-4BFF-84BC-A6BFA0F74FFF}" type="sibTrans" cxnId="{2697A21D-0DBB-452E-8700-1437E0BB233F}">
      <dgm:prSet/>
      <dgm:spPr/>
      <dgm:t>
        <a:bodyPr/>
        <a:lstStyle/>
        <a:p>
          <a:endParaRPr lang="es-CL"/>
        </a:p>
      </dgm:t>
    </dgm:pt>
    <dgm:pt modelId="{0100DC35-0AD2-486A-B8BB-D3EA5AB0D922}">
      <dgm:prSet phldrT="[Texto]"/>
      <dgm:spPr>
        <a:xfrm>
          <a:off x="2012" y="706118"/>
          <a:ext cx="1210043" cy="1309365"/>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gm:spPr>
      <dgm:t>
        <a:bodyPr/>
        <a:lstStyle/>
        <a:p>
          <a:r>
            <a:rPr lang="es-CL" dirty="0">
              <a:solidFill>
                <a:schemeClr val="bg1">
                  <a:lumMod val="50000"/>
                </a:schemeClr>
              </a:solidFill>
              <a:latin typeface="Calibri" panose="020F0502020204030204"/>
              <a:ea typeface="+mn-ea"/>
              <a:cs typeface="+mn-cs"/>
            </a:rPr>
            <a:t>Tipo de empresa</a:t>
          </a:r>
        </a:p>
      </dgm:t>
    </dgm:pt>
    <dgm:pt modelId="{DFA48A30-CD03-4119-AB48-A4481F2EF8E8}" type="parTrans" cxnId="{B93EBE50-E2A4-4445-92CA-80EABDAEA50B}">
      <dgm:prSet/>
      <dgm:spPr/>
      <dgm:t>
        <a:bodyPr/>
        <a:lstStyle/>
        <a:p>
          <a:endParaRPr lang="es-CL"/>
        </a:p>
      </dgm:t>
    </dgm:pt>
    <dgm:pt modelId="{1FCEF542-7E40-4076-A2D4-347798EC5288}" type="sibTrans" cxnId="{B93EBE50-E2A4-4445-92CA-80EABDAEA50B}">
      <dgm:prSet/>
      <dgm:spPr/>
      <dgm:t>
        <a:bodyPr/>
        <a:lstStyle/>
        <a:p>
          <a:endParaRPr lang="es-CL"/>
        </a:p>
      </dgm:t>
    </dgm:pt>
    <dgm:pt modelId="{47EB7E23-68A2-4AE6-AC12-81B2EDE4A8F8}" type="pres">
      <dgm:prSet presAssocID="{2989C6E2-5A2A-4DC8-93AB-BFE91CD3E250}" presName="Name0" presStyleCnt="0">
        <dgm:presLayoutVars>
          <dgm:dir/>
          <dgm:animLvl val="lvl"/>
          <dgm:resizeHandles val="exact"/>
        </dgm:presLayoutVars>
      </dgm:prSet>
      <dgm:spPr/>
    </dgm:pt>
    <dgm:pt modelId="{E7483519-E53C-4E0C-BEB6-54C0E4ADE41D}" type="pres">
      <dgm:prSet presAssocID="{BF9E3997-0A12-4F37-A009-60223165FF3A}" presName="composite" presStyleCnt="0"/>
      <dgm:spPr/>
    </dgm:pt>
    <dgm:pt modelId="{3452B763-9BAA-4C5A-86A2-F2941AA35C5E}" type="pres">
      <dgm:prSet presAssocID="{BF9E3997-0A12-4F37-A009-60223165FF3A}" presName="parTx" presStyleLbl="alignNode1" presStyleIdx="0" presStyleCnt="4">
        <dgm:presLayoutVars>
          <dgm:chMax val="0"/>
          <dgm:chPref val="0"/>
          <dgm:bulletEnabled val="1"/>
        </dgm:presLayoutVars>
      </dgm:prSet>
      <dgm:spPr/>
    </dgm:pt>
    <dgm:pt modelId="{FF523F65-E98D-4E75-A96F-57418B6F4371}" type="pres">
      <dgm:prSet presAssocID="{BF9E3997-0A12-4F37-A009-60223165FF3A}" presName="desTx" presStyleLbl="alignAccFollowNode1" presStyleIdx="0" presStyleCnt="4">
        <dgm:presLayoutVars>
          <dgm:bulletEnabled val="1"/>
        </dgm:presLayoutVars>
      </dgm:prSet>
      <dgm:spPr/>
    </dgm:pt>
    <dgm:pt modelId="{514AFBBB-D343-46A5-8152-8313151C27E7}" type="pres">
      <dgm:prSet presAssocID="{46002F3E-5C90-4DF2-A017-B04090B7D63B}" presName="space" presStyleCnt="0"/>
      <dgm:spPr/>
    </dgm:pt>
    <dgm:pt modelId="{6B1BA8CE-6464-4D8A-897B-5D48ED62C348}" type="pres">
      <dgm:prSet presAssocID="{08BDEAF5-5A20-4A0A-AB4F-92BBE371F2D0}" presName="composite" presStyleCnt="0"/>
      <dgm:spPr/>
    </dgm:pt>
    <dgm:pt modelId="{A86A1E52-8FBB-4F1A-AB36-13928B36822C}" type="pres">
      <dgm:prSet presAssocID="{08BDEAF5-5A20-4A0A-AB4F-92BBE371F2D0}" presName="parTx" presStyleLbl="alignNode1" presStyleIdx="1" presStyleCnt="4">
        <dgm:presLayoutVars>
          <dgm:chMax val="0"/>
          <dgm:chPref val="0"/>
          <dgm:bulletEnabled val="1"/>
        </dgm:presLayoutVars>
      </dgm:prSet>
      <dgm:spPr/>
    </dgm:pt>
    <dgm:pt modelId="{285C4085-B385-4656-8E97-5F9D0279CFC9}" type="pres">
      <dgm:prSet presAssocID="{08BDEAF5-5A20-4A0A-AB4F-92BBE371F2D0}" presName="desTx" presStyleLbl="alignAccFollowNode1" presStyleIdx="1" presStyleCnt="4">
        <dgm:presLayoutVars>
          <dgm:bulletEnabled val="1"/>
        </dgm:presLayoutVars>
      </dgm:prSet>
      <dgm:spPr/>
    </dgm:pt>
    <dgm:pt modelId="{CA1A66A3-62EB-4AFF-9DBF-C01568CF959B}" type="pres">
      <dgm:prSet presAssocID="{09881D0B-B953-4B7A-B2D3-ABE456096283}" presName="space" presStyleCnt="0"/>
      <dgm:spPr/>
    </dgm:pt>
    <dgm:pt modelId="{29272828-027E-4070-9BF6-9092298446FC}" type="pres">
      <dgm:prSet presAssocID="{E5C76A41-5CBC-4589-B58F-C07631609EBB}" presName="composite" presStyleCnt="0"/>
      <dgm:spPr/>
    </dgm:pt>
    <dgm:pt modelId="{BFED1F13-E8C9-4A89-86E2-D63CCBEEE144}" type="pres">
      <dgm:prSet presAssocID="{E5C76A41-5CBC-4589-B58F-C07631609EBB}" presName="parTx" presStyleLbl="alignNode1" presStyleIdx="2" presStyleCnt="4">
        <dgm:presLayoutVars>
          <dgm:chMax val="0"/>
          <dgm:chPref val="0"/>
          <dgm:bulletEnabled val="1"/>
        </dgm:presLayoutVars>
      </dgm:prSet>
      <dgm:spPr/>
    </dgm:pt>
    <dgm:pt modelId="{7A985FFD-EBC8-46C9-9C18-8C3A5D857A58}" type="pres">
      <dgm:prSet presAssocID="{E5C76A41-5CBC-4589-B58F-C07631609EBB}" presName="desTx" presStyleLbl="alignAccFollowNode1" presStyleIdx="2" presStyleCnt="4">
        <dgm:presLayoutVars>
          <dgm:bulletEnabled val="1"/>
        </dgm:presLayoutVars>
      </dgm:prSet>
      <dgm:spPr/>
    </dgm:pt>
    <dgm:pt modelId="{608A3D98-24AF-453C-B35D-39D8AB3C458D}" type="pres">
      <dgm:prSet presAssocID="{C6B9612E-10A0-4E5A-B7C5-89F7B38ED008}" presName="space" presStyleCnt="0"/>
      <dgm:spPr/>
    </dgm:pt>
    <dgm:pt modelId="{BD7F471C-7DBB-4A90-9591-20F8F4A08C29}" type="pres">
      <dgm:prSet presAssocID="{DA204388-65F1-4CAF-BD95-2E549DA52201}" presName="composite" presStyleCnt="0"/>
      <dgm:spPr/>
    </dgm:pt>
    <dgm:pt modelId="{30B98356-DBAA-44D7-8AEF-7DFC49182EEB}" type="pres">
      <dgm:prSet presAssocID="{DA204388-65F1-4CAF-BD95-2E549DA52201}" presName="parTx" presStyleLbl="alignNode1" presStyleIdx="3" presStyleCnt="4">
        <dgm:presLayoutVars>
          <dgm:chMax val="0"/>
          <dgm:chPref val="0"/>
          <dgm:bulletEnabled val="1"/>
        </dgm:presLayoutVars>
      </dgm:prSet>
      <dgm:spPr/>
    </dgm:pt>
    <dgm:pt modelId="{0DF6E647-3DE2-40E0-883E-324BBAEAC375}" type="pres">
      <dgm:prSet presAssocID="{DA204388-65F1-4CAF-BD95-2E549DA52201}" presName="desTx" presStyleLbl="alignAccFollowNode1" presStyleIdx="3" presStyleCnt="4">
        <dgm:presLayoutVars>
          <dgm:bulletEnabled val="1"/>
        </dgm:presLayoutVars>
      </dgm:prSet>
      <dgm:spPr/>
    </dgm:pt>
  </dgm:ptLst>
  <dgm:cxnLst>
    <dgm:cxn modelId="{F736F602-DAFE-419A-A4A0-C268701CDECB}" srcId="{08BDEAF5-5A20-4A0A-AB4F-92BBE371F2D0}" destId="{D8E74F27-3472-4AB7-BD37-CB7E3CAB0D41}" srcOrd="0" destOrd="0" parTransId="{54577B40-C25F-4A3C-BE13-FE34A4E7D550}" sibTransId="{751D849C-A2F2-4B7B-BB39-EC4AE97667B4}"/>
    <dgm:cxn modelId="{F5CA700B-6BE6-472C-9E35-5B8130C8090C}" srcId="{E5C76A41-5CBC-4589-B58F-C07631609EBB}" destId="{1FEEEF91-1FCE-4632-B5F7-7CC14D7F63FB}" srcOrd="1" destOrd="0" parTransId="{93AC71E6-90A7-4711-B73E-6B26A37B73E7}" sibTransId="{90915031-62AD-4A63-9E34-BEA45F77336A}"/>
    <dgm:cxn modelId="{02712B1A-E6E3-48D4-8827-3B3477BB94D2}" type="presOf" srcId="{7AE3E85A-05A7-4C4A-91EB-7EF81F314052}" destId="{0DF6E647-3DE2-40E0-883E-324BBAEAC375}" srcOrd="0" destOrd="0" presId="urn:microsoft.com/office/officeart/2005/8/layout/hList1"/>
    <dgm:cxn modelId="{9886281B-C6D3-40F9-88D1-E82A05FD64E6}" srcId="{E5C76A41-5CBC-4589-B58F-C07631609EBB}" destId="{E5D6F6B1-EA26-4B61-A906-F38E1F9D0757}" srcOrd="2" destOrd="0" parTransId="{820F1B47-39E8-4C9F-8050-C436438158E5}" sibTransId="{086B4191-2219-43BA-BA51-905AE3504266}"/>
    <dgm:cxn modelId="{2697A21D-0DBB-452E-8700-1437E0BB233F}" srcId="{BF9E3997-0A12-4F37-A009-60223165FF3A}" destId="{63F59FD6-6469-4CDF-A343-2A0EF1F344A3}" srcOrd="0" destOrd="0" parTransId="{B85E4086-FE0F-4249-9D8B-01C2F529B2E4}" sibTransId="{F8A60ACA-6E80-4BFF-84BC-A6BFA0F74FFF}"/>
    <dgm:cxn modelId="{46C95D62-9F37-40BF-9338-C16EB0C7C40F}" type="presOf" srcId="{2989C6E2-5A2A-4DC8-93AB-BFE91CD3E250}" destId="{47EB7E23-68A2-4AE6-AC12-81B2EDE4A8F8}" srcOrd="0" destOrd="0" presId="urn:microsoft.com/office/officeart/2005/8/layout/hList1"/>
    <dgm:cxn modelId="{4503A74F-CA58-43F1-9748-D357C3CC1383}" srcId="{DA204388-65F1-4CAF-BD95-2E549DA52201}" destId="{AD1D304F-D809-46D4-8D94-FD8AB3461D1F}" srcOrd="1" destOrd="0" parTransId="{467FF4D7-8CE9-4837-896D-53C30BA825AE}" sibTransId="{F104FBE5-463E-4A1A-86A1-CF1F316F64DC}"/>
    <dgm:cxn modelId="{B93EBE50-E2A4-4445-92CA-80EABDAEA50B}" srcId="{BF9E3997-0A12-4F37-A009-60223165FF3A}" destId="{0100DC35-0AD2-486A-B8BB-D3EA5AB0D922}" srcOrd="1" destOrd="0" parTransId="{DFA48A30-CD03-4119-AB48-A4481F2EF8E8}" sibTransId="{1FCEF542-7E40-4076-A2D4-347798EC5288}"/>
    <dgm:cxn modelId="{0BE2EA72-34AF-4813-AE56-942AC6177D30}" type="presOf" srcId="{08BDEAF5-5A20-4A0A-AB4F-92BBE371F2D0}" destId="{A86A1E52-8FBB-4F1A-AB36-13928B36822C}" srcOrd="0" destOrd="0" presId="urn:microsoft.com/office/officeart/2005/8/layout/hList1"/>
    <dgm:cxn modelId="{E24E0B74-AF4A-4152-8FB4-6B7B9D8049EA}" type="presOf" srcId="{1FEEEF91-1FCE-4632-B5F7-7CC14D7F63FB}" destId="{7A985FFD-EBC8-46C9-9C18-8C3A5D857A58}" srcOrd="0" destOrd="1" presId="urn:microsoft.com/office/officeart/2005/8/layout/hList1"/>
    <dgm:cxn modelId="{A8A2855A-3C09-4C2B-98F5-6E4716078D5D}" srcId="{2989C6E2-5A2A-4DC8-93AB-BFE91CD3E250}" destId="{E5C76A41-5CBC-4589-B58F-C07631609EBB}" srcOrd="2" destOrd="0" parTransId="{413CA1DA-907E-463E-A499-0C73F60DF777}" sibTransId="{C6B9612E-10A0-4E5A-B7C5-89F7B38ED008}"/>
    <dgm:cxn modelId="{A4F18D7E-3B4A-4553-A735-FA40F92EB563}" srcId="{2989C6E2-5A2A-4DC8-93AB-BFE91CD3E250}" destId="{BF9E3997-0A12-4F37-A009-60223165FF3A}" srcOrd="0" destOrd="0" parTransId="{61D3D5AA-4B1C-4232-9B32-C68255DA4475}" sibTransId="{46002F3E-5C90-4DF2-A017-B04090B7D63B}"/>
    <dgm:cxn modelId="{B392A082-53E5-4248-8390-80B33E4F73B3}" srcId="{08BDEAF5-5A20-4A0A-AB4F-92BBE371F2D0}" destId="{5210E271-7929-4F0A-8AA8-1436AC846422}" srcOrd="2" destOrd="0" parTransId="{BE819744-C888-4F1C-BCF4-AC43E9BF6F21}" sibTransId="{3A8A0849-E6D6-494B-8599-B81ACC6AD94D}"/>
    <dgm:cxn modelId="{00D8E584-17DB-438B-8EF5-90F528148841}" type="presOf" srcId="{0100DC35-0AD2-486A-B8BB-D3EA5AB0D922}" destId="{FF523F65-E98D-4E75-A96F-57418B6F4371}" srcOrd="0" destOrd="1" presId="urn:microsoft.com/office/officeart/2005/8/layout/hList1"/>
    <dgm:cxn modelId="{A2D2C68D-881D-417E-9306-D941ADF899E9}" srcId="{E5C76A41-5CBC-4589-B58F-C07631609EBB}" destId="{101FB50B-B49A-4326-ADD5-9219156179D5}" srcOrd="0" destOrd="0" parTransId="{E5E9EE08-4472-4AF0-9E21-0AFE889E6A11}" sibTransId="{30A70364-75F1-4628-B436-E4A22DD6CF78}"/>
    <dgm:cxn modelId="{AF24B88E-1C7E-44EC-A126-66E127B8A355}" type="presOf" srcId="{E5D6F6B1-EA26-4B61-A906-F38E1F9D0757}" destId="{7A985FFD-EBC8-46C9-9C18-8C3A5D857A58}" srcOrd="0" destOrd="2" presId="urn:microsoft.com/office/officeart/2005/8/layout/hList1"/>
    <dgm:cxn modelId="{CB379690-E5F9-403C-A224-FA08A460B310}" type="presOf" srcId="{5210E271-7929-4F0A-8AA8-1436AC846422}" destId="{285C4085-B385-4656-8E97-5F9D0279CFC9}" srcOrd="0" destOrd="2" presId="urn:microsoft.com/office/officeart/2005/8/layout/hList1"/>
    <dgm:cxn modelId="{7670FC98-9395-4AD8-87FF-5B306BC49515}" srcId="{2989C6E2-5A2A-4DC8-93AB-BFE91CD3E250}" destId="{DA204388-65F1-4CAF-BD95-2E549DA52201}" srcOrd="3" destOrd="0" parTransId="{28E2B212-1A97-4835-A335-F055FF114526}" sibTransId="{22917E7A-3AFD-4C72-9F01-5A58FD507A52}"/>
    <dgm:cxn modelId="{5AE97A9A-3383-4DC7-BE78-55BDF7EAB166}" type="presOf" srcId="{101FB50B-B49A-4326-ADD5-9219156179D5}" destId="{7A985FFD-EBC8-46C9-9C18-8C3A5D857A58}" srcOrd="0" destOrd="0" presId="urn:microsoft.com/office/officeart/2005/8/layout/hList1"/>
    <dgm:cxn modelId="{AB40CAA3-4097-42E8-993F-35157A485CBD}" type="presOf" srcId="{AD1D304F-D809-46D4-8D94-FD8AB3461D1F}" destId="{0DF6E647-3DE2-40E0-883E-324BBAEAC375}" srcOrd="0" destOrd="1" presId="urn:microsoft.com/office/officeart/2005/8/layout/hList1"/>
    <dgm:cxn modelId="{5F3605A4-3BEB-4131-B80C-A9D0221CCCDA}" type="presOf" srcId="{E5C76A41-5CBC-4589-B58F-C07631609EBB}" destId="{BFED1F13-E8C9-4A89-86E2-D63CCBEEE144}" srcOrd="0" destOrd="0" presId="urn:microsoft.com/office/officeart/2005/8/layout/hList1"/>
    <dgm:cxn modelId="{2F9133B1-31CF-486C-9F67-E6353BF683C8}" type="presOf" srcId="{BF9E3997-0A12-4F37-A009-60223165FF3A}" destId="{3452B763-9BAA-4C5A-86A2-F2941AA35C5E}" srcOrd="0" destOrd="0" presId="urn:microsoft.com/office/officeart/2005/8/layout/hList1"/>
    <dgm:cxn modelId="{3233C4B6-C29B-4738-A51E-349ACD657890}" type="presOf" srcId="{63F59FD6-6469-4CDF-A343-2A0EF1F344A3}" destId="{FF523F65-E98D-4E75-A96F-57418B6F4371}" srcOrd="0" destOrd="0" presId="urn:microsoft.com/office/officeart/2005/8/layout/hList1"/>
    <dgm:cxn modelId="{92B6E3B7-D7CF-4134-96A0-AC51E34C6217}" srcId="{DA204388-65F1-4CAF-BD95-2E549DA52201}" destId="{7AE3E85A-05A7-4C4A-91EB-7EF81F314052}" srcOrd="0" destOrd="0" parTransId="{32977BAF-D93A-402A-A135-708C38CC83DB}" sibTransId="{AE52F767-C37E-4FD0-85FB-38233C5135A5}"/>
    <dgm:cxn modelId="{04302EB9-A8B3-43D8-833E-4A1A92174972}" type="presOf" srcId="{DA204388-65F1-4CAF-BD95-2E549DA52201}" destId="{30B98356-DBAA-44D7-8AEF-7DFC49182EEB}" srcOrd="0" destOrd="0" presId="urn:microsoft.com/office/officeart/2005/8/layout/hList1"/>
    <dgm:cxn modelId="{4D80C0CD-33D8-4FF6-97BB-A9B410D7A912}" srcId="{2989C6E2-5A2A-4DC8-93AB-BFE91CD3E250}" destId="{08BDEAF5-5A20-4A0A-AB4F-92BBE371F2D0}" srcOrd="1" destOrd="0" parTransId="{8D91103E-1A43-4D20-966D-D82ECCF5F9FA}" sibTransId="{09881D0B-B953-4B7A-B2D3-ABE456096283}"/>
    <dgm:cxn modelId="{0798A4E6-36B1-40CF-8971-25596BC27B6B}" srcId="{08BDEAF5-5A20-4A0A-AB4F-92BBE371F2D0}" destId="{7B63F0C1-15C6-4FB8-A99D-E629388617E8}" srcOrd="1" destOrd="0" parTransId="{F2ABD872-F5AA-41A6-BAA5-F71BF8E4D68D}" sibTransId="{6F12DAD5-ADC5-42E1-A856-F587CE6647A2}"/>
    <dgm:cxn modelId="{02F486EA-BA2F-4FAF-808A-9EF6E404F0C5}" type="presOf" srcId="{D8E74F27-3472-4AB7-BD37-CB7E3CAB0D41}" destId="{285C4085-B385-4656-8E97-5F9D0279CFC9}" srcOrd="0" destOrd="0" presId="urn:microsoft.com/office/officeart/2005/8/layout/hList1"/>
    <dgm:cxn modelId="{8E1B1AF9-5832-4192-90A1-696948200DAF}" type="presOf" srcId="{7B63F0C1-15C6-4FB8-A99D-E629388617E8}" destId="{285C4085-B385-4656-8E97-5F9D0279CFC9}" srcOrd="0" destOrd="1" presId="urn:microsoft.com/office/officeart/2005/8/layout/hList1"/>
    <dgm:cxn modelId="{A66FE630-3506-4223-8790-B670F0A6A87C}" type="presParOf" srcId="{47EB7E23-68A2-4AE6-AC12-81B2EDE4A8F8}" destId="{E7483519-E53C-4E0C-BEB6-54C0E4ADE41D}" srcOrd="0" destOrd="0" presId="urn:microsoft.com/office/officeart/2005/8/layout/hList1"/>
    <dgm:cxn modelId="{B8324628-FEDA-46FC-9D41-BE8045E613A5}" type="presParOf" srcId="{E7483519-E53C-4E0C-BEB6-54C0E4ADE41D}" destId="{3452B763-9BAA-4C5A-86A2-F2941AA35C5E}" srcOrd="0" destOrd="0" presId="urn:microsoft.com/office/officeart/2005/8/layout/hList1"/>
    <dgm:cxn modelId="{2B9D7F8C-CDBF-4D98-AABF-02C69A00E2E8}" type="presParOf" srcId="{E7483519-E53C-4E0C-BEB6-54C0E4ADE41D}" destId="{FF523F65-E98D-4E75-A96F-57418B6F4371}" srcOrd="1" destOrd="0" presId="urn:microsoft.com/office/officeart/2005/8/layout/hList1"/>
    <dgm:cxn modelId="{D2ABAC74-51CB-4604-B878-4D4E249F19A5}" type="presParOf" srcId="{47EB7E23-68A2-4AE6-AC12-81B2EDE4A8F8}" destId="{514AFBBB-D343-46A5-8152-8313151C27E7}" srcOrd="1" destOrd="0" presId="urn:microsoft.com/office/officeart/2005/8/layout/hList1"/>
    <dgm:cxn modelId="{DEDEA242-5B4B-47CC-A43E-54B3465454A0}" type="presParOf" srcId="{47EB7E23-68A2-4AE6-AC12-81B2EDE4A8F8}" destId="{6B1BA8CE-6464-4D8A-897B-5D48ED62C348}" srcOrd="2" destOrd="0" presId="urn:microsoft.com/office/officeart/2005/8/layout/hList1"/>
    <dgm:cxn modelId="{73971558-9FEE-49E8-AD6F-7EAD6F1BE7A8}" type="presParOf" srcId="{6B1BA8CE-6464-4D8A-897B-5D48ED62C348}" destId="{A86A1E52-8FBB-4F1A-AB36-13928B36822C}" srcOrd="0" destOrd="0" presId="urn:microsoft.com/office/officeart/2005/8/layout/hList1"/>
    <dgm:cxn modelId="{46FE6486-066C-4CF4-B2D2-1C5869604929}" type="presParOf" srcId="{6B1BA8CE-6464-4D8A-897B-5D48ED62C348}" destId="{285C4085-B385-4656-8E97-5F9D0279CFC9}" srcOrd="1" destOrd="0" presId="urn:microsoft.com/office/officeart/2005/8/layout/hList1"/>
    <dgm:cxn modelId="{C59C57AC-0F71-41F1-845E-A3A0A7CC4071}" type="presParOf" srcId="{47EB7E23-68A2-4AE6-AC12-81B2EDE4A8F8}" destId="{CA1A66A3-62EB-4AFF-9DBF-C01568CF959B}" srcOrd="3" destOrd="0" presId="urn:microsoft.com/office/officeart/2005/8/layout/hList1"/>
    <dgm:cxn modelId="{6FBA1E9A-6C1B-4C21-92BE-B612BA7F0321}" type="presParOf" srcId="{47EB7E23-68A2-4AE6-AC12-81B2EDE4A8F8}" destId="{29272828-027E-4070-9BF6-9092298446FC}" srcOrd="4" destOrd="0" presId="urn:microsoft.com/office/officeart/2005/8/layout/hList1"/>
    <dgm:cxn modelId="{EF63E0FB-366F-4F8D-A10E-93234AF0773B}" type="presParOf" srcId="{29272828-027E-4070-9BF6-9092298446FC}" destId="{BFED1F13-E8C9-4A89-86E2-D63CCBEEE144}" srcOrd="0" destOrd="0" presId="urn:microsoft.com/office/officeart/2005/8/layout/hList1"/>
    <dgm:cxn modelId="{D048C7A1-70BB-4EFF-B9CE-3F2151A1EFE8}" type="presParOf" srcId="{29272828-027E-4070-9BF6-9092298446FC}" destId="{7A985FFD-EBC8-46C9-9C18-8C3A5D857A58}" srcOrd="1" destOrd="0" presId="urn:microsoft.com/office/officeart/2005/8/layout/hList1"/>
    <dgm:cxn modelId="{10A15774-9FB6-4B0F-BF5C-071BD6BE2E66}" type="presParOf" srcId="{47EB7E23-68A2-4AE6-AC12-81B2EDE4A8F8}" destId="{608A3D98-24AF-453C-B35D-39D8AB3C458D}" srcOrd="5" destOrd="0" presId="urn:microsoft.com/office/officeart/2005/8/layout/hList1"/>
    <dgm:cxn modelId="{736B902E-3F8D-4348-913E-1FDAC9835523}" type="presParOf" srcId="{47EB7E23-68A2-4AE6-AC12-81B2EDE4A8F8}" destId="{BD7F471C-7DBB-4A90-9591-20F8F4A08C29}" srcOrd="6" destOrd="0" presId="urn:microsoft.com/office/officeart/2005/8/layout/hList1"/>
    <dgm:cxn modelId="{5B10913F-AA5D-4813-8515-D522A0BB39C1}" type="presParOf" srcId="{BD7F471C-7DBB-4A90-9591-20F8F4A08C29}" destId="{30B98356-DBAA-44D7-8AEF-7DFC49182EEB}" srcOrd="0" destOrd="0" presId="urn:microsoft.com/office/officeart/2005/8/layout/hList1"/>
    <dgm:cxn modelId="{2DA2C8D0-503C-405A-8759-9D556BF071D9}" type="presParOf" srcId="{BD7F471C-7DBB-4A90-9591-20F8F4A08C29}" destId="{0DF6E647-3DE2-40E0-883E-324BBAEAC37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2B763-9BAA-4C5A-86A2-F2941AA35C5E}">
      <dsp:nvSpPr>
        <dsp:cNvPr id="0" name=""/>
        <dsp:cNvSpPr/>
      </dsp:nvSpPr>
      <dsp:spPr>
        <a:xfrm>
          <a:off x="3331" y="155193"/>
          <a:ext cx="2002986" cy="801194"/>
        </a:xfrm>
        <a:prstGeom prst="rec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L" sz="1600" kern="1200" dirty="0">
              <a:solidFill>
                <a:schemeClr val="bg1">
                  <a:lumMod val="50000"/>
                </a:schemeClr>
              </a:solidFill>
              <a:latin typeface="Calibri" panose="020F0502020204030204"/>
              <a:ea typeface="+mn-ea"/>
              <a:cs typeface="+mn-cs"/>
            </a:rPr>
            <a:t>Caracterización empresa</a:t>
          </a:r>
        </a:p>
      </dsp:txBody>
      <dsp:txXfrm>
        <a:off x="3331" y="155193"/>
        <a:ext cx="2002986" cy="801194"/>
      </dsp:txXfrm>
    </dsp:sp>
    <dsp:sp modelId="{FF523F65-E98D-4E75-A96F-57418B6F4371}">
      <dsp:nvSpPr>
        <dsp:cNvPr id="0" name=""/>
        <dsp:cNvSpPr/>
      </dsp:nvSpPr>
      <dsp:spPr>
        <a:xfrm>
          <a:off x="3331" y="956387"/>
          <a:ext cx="2002986" cy="2766960"/>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kern="1200" dirty="0">
              <a:solidFill>
                <a:schemeClr val="bg1">
                  <a:lumMod val="50000"/>
                </a:schemeClr>
              </a:solidFill>
              <a:latin typeface="Calibri" panose="020F0502020204030204"/>
              <a:ea typeface="+mn-ea"/>
              <a:cs typeface="+mn-cs"/>
            </a:rPr>
            <a:t>Región</a:t>
          </a:r>
        </a:p>
        <a:p>
          <a:pPr marL="171450" lvl="1" indent="-171450" algn="l" defTabSz="711200">
            <a:lnSpc>
              <a:spcPct val="90000"/>
            </a:lnSpc>
            <a:spcBef>
              <a:spcPct val="0"/>
            </a:spcBef>
            <a:spcAft>
              <a:spcPct val="15000"/>
            </a:spcAft>
            <a:buChar char="•"/>
          </a:pPr>
          <a:r>
            <a:rPr lang="es-CL" sz="1600" kern="1200" dirty="0">
              <a:solidFill>
                <a:schemeClr val="bg1">
                  <a:lumMod val="50000"/>
                </a:schemeClr>
              </a:solidFill>
              <a:latin typeface="Calibri" panose="020F0502020204030204"/>
              <a:ea typeface="+mn-ea"/>
              <a:cs typeface="+mn-cs"/>
            </a:rPr>
            <a:t>Tipo de empresa</a:t>
          </a:r>
        </a:p>
      </dsp:txBody>
      <dsp:txXfrm>
        <a:off x="3331" y="956387"/>
        <a:ext cx="2002986" cy="2766960"/>
      </dsp:txXfrm>
    </dsp:sp>
    <dsp:sp modelId="{A86A1E52-8FBB-4F1A-AB36-13928B36822C}">
      <dsp:nvSpPr>
        <dsp:cNvPr id="0" name=""/>
        <dsp:cNvSpPr/>
      </dsp:nvSpPr>
      <dsp:spPr>
        <a:xfrm>
          <a:off x="2286735" y="155193"/>
          <a:ext cx="2002986" cy="801194"/>
        </a:xfrm>
        <a:prstGeom prst="rec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L" sz="1600" kern="1200" dirty="0">
              <a:solidFill>
                <a:schemeClr val="bg1">
                  <a:lumMod val="50000"/>
                </a:schemeClr>
              </a:solidFill>
              <a:latin typeface="Calibri" panose="020F0502020204030204"/>
              <a:ea typeface="+mn-ea"/>
              <a:cs typeface="+mn-cs"/>
            </a:rPr>
            <a:t>Inversión</a:t>
          </a:r>
        </a:p>
      </dsp:txBody>
      <dsp:txXfrm>
        <a:off x="2286735" y="155193"/>
        <a:ext cx="2002986" cy="801194"/>
      </dsp:txXfrm>
    </dsp:sp>
    <dsp:sp modelId="{285C4085-B385-4656-8E97-5F9D0279CFC9}">
      <dsp:nvSpPr>
        <dsp:cNvPr id="0" name=""/>
        <dsp:cNvSpPr/>
      </dsp:nvSpPr>
      <dsp:spPr>
        <a:xfrm>
          <a:off x="2286735" y="956387"/>
          <a:ext cx="2002986" cy="2766960"/>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kern="1200" dirty="0">
              <a:solidFill>
                <a:schemeClr val="bg1">
                  <a:lumMod val="50000"/>
                </a:schemeClr>
              </a:solidFill>
              <a:latin typeface="Calibri" panose="020F0502020204030204"/>
              <a:ea typeface="+mn-ea"/>
              <a:cs typeface="+mn-cs"/>
            </a:rPr>
            <a:t>Niveles de facturación en UF realizadas.</a:t>
          </a:r>
        </a:p>
        <a:p>
          <a:pPr marL="171450" lvl="1" indent="-171450" algn="l" defTabSz="711200">
            <a:lnSpc>
              <a:spcPct val="90000"/>
            </a:lnSpc>
            <a:spcBef>
              <a:spcPct val="0"/>
            </a:spcBef>
            <a:spcAft>
              <a:spcPct val="15000"/>
            </a:spcAft>
            <a:buChar char="•"/>
          </a:pPr>
          <a:r>
            <a:rPr lang="es-CL" sz="1600" kern="1200" dirty="0">
              <a:solidFill>
                <a:schemeClr val="bg1">
                  <a:lumMod val="50000"/>
                </a:schemeClr>
              </a:solidFill>
              <a:latin typeface="Calibri" panose="020F0502020204030204"/>
              <a:ea typeface="+mn-ea"/>
              <a:cs typeface="+mn-cs"/>
            </a:rPr>
            <a:t>Niveles de facturación en UF proyectadas.</a:t>
          </a:r>
        </a:p>
        <a:p>
          <a:pPr marL="171450" lvl="1" indent="-171450" algn="l" defTabSz="711200">
            <a:lnSpc>
              <a:spcPct val="90000"/>
            </a:lnSpc>
            <a:spcBef>
              <a:spcPct val="0"/>
            </a:spcBef>
            <a:spcAft>
              <a:spcPct val="15000"/>
            </a:spcAft>
            <a:buChar char="•"/>
          </a:pPr>
          <a:r>
            <a:rPr lang="es-CL" sz="1600" kern="1200" dirty="0">
              <a:solidFill>
                <a:schemeClr val="bg1">
                  <a:lumMod val="50000"/>
                </a:schemeClr>
              </a:solidFill>
              <a:latin typeface="Calibri" panose="020F0502020204030204"/>
              <a:ea typeface="+mn-ea"/>
              <a:cs typeface="+mn-cs"/>
            </a:rPr>
            <a:t>Cantidad de proyectos Inmobiliario en extensión, altura, infraestructura.</a:t>
          </a:r>
        </a:p>
      </dsp:txBody>
      <dsp:txXfrm>
        <a:off x="2286735" y="956387"/>
        <a:ext cx="2002986" cy="2766960"/>
      </dsp:txXfrm>
    </dsp:sp>
    <dsp:sp modelId="{BFED1F13-E8C9-4A89-86E2-D63CCBEEE144}">
      <dsp:nvSpPr>
        <dsp:cNvPr id="0" name=""/>
        <dsp:cNvSpPr/>
      </dsp:nvSpPr>
      <dsp:spPr>
        <a:xfrm>
          <a:off x="4570139" y="155193"/>
          <a:ext cx="2002986" cy="801194"/>
        </a:xfrm>
        <a:prstGeom prst="rec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L" sz="1600" kern="1200" dirty="0">
              <a:solidFill>
                <a:schemeClr val="bg1">
                  <a:lumMod val="50000"/>
                </a:schemeClr>
              </a:solidFill>
              <a:latin typeface="Calibri" panose="020F0502020204030204"/>
              <a:ea typeface="+mn-ea"/>
              <a:cs typeface="+mn-cs"/>
            </a:rPr>
            <a:t>Capacitación</a:t>
          </a:r>
        </a:p>
      </dsp:txBody>
      <dsp:txXfrm>
        <a:off x="4570139" y="155193"/>
        <a:ext cx="2002986" cy="801194"/>
      </dsp:txXfrm>
    </dsp:sp>
    <dsp:sp modelId="{7A985FFD-EBC8-46C9-9C18-8C3A5D857A58}">
      <dsp:nvSpPr>
        <dsp:cNvPr id="0" name=""/>
        <dsp:cNvSpPr/>
      </dsp:nvSpPr>
      <dsp:spPr>
        <a:xfrm>
          <a:off x="4570139" y="956387"/>
          <a:ext cx="2002986" cy="2766960"/>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kern="1200" dirty="0">
              <a:solidFill>
                <a:schemeClr val="bg1">
                  <a:lumMod val="50000"/>
                </a:schemeClr>
              </a:solidFill>
              <a:latin typeface="Calibri" panose="020F0502020204030204"/>
              <a:ea typeface="+mn-ea"/>
              <a:cs typeface="+mn-cs"/>
            </a:rPr>
            <a:t>Adhesión a OTIC de empresas</a:t>
          </a:r>
        </a:p>
        <a:p>
          <a:pPr marL="171450" lvl="1" indent="-171450" algn="l" defTabSz="711200">
            <a:lnSpc>
              <a:spcPct val="90000"/>
            </a:lnSpc>
            <a:spcBef>
              <a:spcPct val="0"/>
            </a:spcBef>
            <a:spcAft>
              <a:spcPct val="15000"/>
            </a:spcAft>
            <a:buChar char="•"/>
          </a:pPr>
          <a:r>
            <a:rPr lang="es-CL" sz="1600" kern="1200" dirty="0">
              <a:solidFill>
                <a:schemeClr val="bg1">
                  <a:lumMod val="50000"/>
                </a:schemeClr>
              </a:solidFill>
              <a:latin typeface="Calibri" panose="020F0502020204030204"/>
              <a:ea typeface="+mn-ea"/>
              <a:cs typeface="+mn-cs"/>
            </a:rPr>
            <a:t>Inversión en capacitación</a:t>
          </a:r>
        </a:p>
        <a:p>
          <a:pPr marL="171450" lvl="1" indent="-171450" algn="l" defTabSz="711200">
            <a:lnSpc>
              <a:spcPct val="90000"/>
            </a:lnSpc>
            <a:spcBef>
              <a:spcPct val="0"/>
            </a:spcBef>
            <a:spcAft>
              <a:spcPct val="15000"/>
            </a:spcAft>
            <a:buChar char="•"/>
          </a:pPr>
          <a:r>
            <a:rPr lang="es-CL" sz="1600" kern="1200" dirty="0">
              <a:solidFill>
                <a:schemeClr val="bg1">
                  <a:lumMod val="50000"/>
                </a:schemeClr>
              </a:solidFill>
              <a:latin typeface="Calibri" panose="020F0502020204030204"/>
              <a:ea typeface="+mn-ea"/>
              <a:cs typeface="+mn-cs"/>
            </a:rPr>
            <a:t>Competencias y cualificación</a:t>
          </a:r>
        </a:p>
      </dsp:txBody>
      <dsp:txXfrm>
        <a:off x="4570139" y="956387"/>
        <a:ext cx="2002986" cy="2766960"/>
      </dsp:txXfrm>
    </dsp:sp>
    <dsp:sp modelId="{30B98356-DBAA-44D7-8AEF-7DFC49182EEB}">
      <dsp:nvSpPr>
        <dsp:cNvPr id="0" name=""/>
        <dsp:cNvSpPr/>
      </dsp:nvSpPr>
      <dsp:spPr>
        <a:xfrm>
          <a:off x="6853543" y="155193"/>
          <a:ext cx="2002986" cy="801194"/>
        </a:xfrm>
        <a:prstGeom prst="rec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L" sz="1600" kern="1200" dirty="0">
              <a:solidFill>
                <a:schemeClr val="bg1">
                  <a:lumMod val="50000"/>
                </a:schemeClr>
              </a:solidFill>
              <a:latin typeface="Calibri" panose="020F0502020204030204"/>
              <a:ea typeface="+mn-ea"/>
              <a:cs typeface="+mn-cs"/>
            </a:rPr>
            <a:t>Automatización y uso de herramientas tecnológicas</a:t>
          </a:r>
        </a:p>
      </dsp:txBody>
      <dsp:txXfrm>
        <a:off x="6853543" y="155193"/>
        <a:ext cx="2002986" cy="801194"/>
      </dsp:txXfrm>
    </dsp:sp>
    <dsp:sp modelId="{0DF6E647-3DE2-40E0-883E-324BBAEAC375}">
      <dsp:nvSpPr>
        <dsp:cNvPr id="0" name=""/>
        <dsp:cNvSpPr/>
      </dsp:nvSpPr>
      <dsp:spPr>
        <a:xfrm>
          <a:off x="6853543" y="956387"/>
          <a:ext cx="2002986" cy="2766960"/>
        </a:xfrm>
        <a:prstGeom prst="rect">
          <a:avLst/>
        </a:prstGeom>
        <a:solidFill>
          <a:sysClr val="window" lastClr="FFFFFF">
            <a:alpha val="90000"/>
            <a:tint val="40000"/>
            <a:hueOff val="0"/>
            <a:satOff val="0"/>
            <a:lumOff val="0"/>
            <a:alphaOff val="0"/>
          </a:sysClr>
        </a:solidFill>
        <a:ln w="12700" cap="flat" cmpd="sng" algn="ctr">
          <a:solidFill>
            <a:srgbClr val="5B9BD5">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kern="1200" dirty="0">
              <a:solidFill>
                <a:schemeClr val="bg1">
                  <a:lumMod val="50000"/>
                </a:schemeClr>
              </a:solidFill>
              <a:latin typeface="Calibri" panose="020F0502020204030204"/>
              <a:ea typeface="+mn-ea"/>
              <a:cs typeface="+mn-cs"/>
            </a:rPr>
            <a:t>Proceso de automatización</a:t>
          </a:r>
        </a:p>
        <a:p>
          <a:pPr marL="171450" lvl="1" indent="-171450" algn="l" defTabSz="711200">
            <a:lnSpc>
              <a:spcPct val="90000"/>
            </a:lnSpc>
            <a:spcBef>
              <a:spcPct val="0"/>
            </a:spcBef>
            <a:spcAft>
              <a:spcPct val="15000"/>
            </a:spcAft>
            <a:buChar char="•"/>
          </a:pPr>
          <a:r>
            <a:rPr lang="es-CL" sz="1600" kern="1200" dirty="0">
              <a:solidFill>
                <a:schemeClr val="bg1">
                  <a:lumMod val="50000"/>
                </a:schemeClr>
              </a:solidFill>
              <a:latin typeface="Calibri" panose="020F0502020204030204"/>
              <a:ea typeface="+mn-ea"/>
              <a:cs typeface="+mn-cs"/>
            </a:rPr>
            <a:t>Sustitución de trabajadores por procesos automatizados</a:t>
          </a:r>
        </a:p>
      </dsp:txBody>
      <dsp:txXfrm>
        <a:off x="6853543" y="956387"/>
        <a:ext cx="2002986" cy="27669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0.09558</cdr:x>
      <cdr:y>0.38871</cdr:y>
    </cdr:from>
    <cdr:to>
      <cdr:x>0.89872</cdr:x>
      <cdr:y>0.39172</cdr:y>
    </cdr:to>
    <cdr:cxnSp macro="">
      <cdr:nvCxnSpPr>
        <cdr:cNvPr id="3" name="Conector recto 2">
          <a:extLst xmlns:a="http://schemas.openxmlformats.org/drawingml/2006/main">
            <a:ext uri="{FF2B5EF4-FFF2-40B4-BE49-F238E27FC236}">
              <a16:creationId xmlns:a16="http://schemas.microsoft.com/office/drawing/2014/main" id="{EA6CCCDD-A17F-20F9-6058-45FF1D3C1BE8}"/>
            </a:ext>
          </a:extLst>
        </cdr:cNvPr>
        <cdr:cNvCxnSpPr/>
      </cdr:nvCxnSpPr>
      <cdr:spPr>
        <a:xfrm xmlns:a="http://schemas.openxmlformats.org/drawingml/2006/main">
          <a:off x="747132" y="1439451"/>
          <a:ext cx="6278137" cy="11151"/>
        </a:xfrm>
        <a:prstGeom xmlns:a="http://schemas.openxmlformats.org/drawingml/2006/main" prst="line">
          <a:avLst/>
        </a:prstGeom>
        <a:ln xmlns:a="http://schemas.openxmlformats.org/drawingml/2006/main" w="31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527BF-713A-F046-85EC-11A32C7A9861}" type="datetimeFigureOut">
              <a:rPr lang="es-ES_tradnl" smtClean="0"/>
              <a:t>05/04/2023</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AF867-0759-4D4D-9DE5-E461B2510178}" type="slidenum">
              <a:rPr lang="es-ES_tradnl" smtClean="0"/>
              <a:t>‹Nº›</a:t>
            </a:fld>
            <a:endParaRPr lang="es-ES_tradnl"/>
          </a:p>
        </p:txBody>
      </p:sp>
    </p:spTree>
    <p:extLst>
      <p:ext uri="{BB962C8B-B14F-4D97-AF65-F5344CB8AC3E}">
        <p14:creationId xmlns:p14="http://schemas.microsoft.com/office/powerpoint/2010/main" val="14724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4DAF867-0759-4D4D-9DE5-E461B2510178}" type="slidenum">
              <a:rPr lang="es-ES_tradnl" smtClean="0"/>
              <a:t>11</a:t>
            </a:fld>
            <a:endParaRPr lang="es-ES_tradnl"/>
          </a:p>
        </p:txBody>
      </p:sp>
    </p:spTree>
    <p:extLst>
      <p:ext uri="{BB962C8B-B14F-4D97-AF65-F5344CB8AC3E}">
        <p14:creationId xmlns:p14="http://schemas.microsoft.com/office/powerpoint/2010/main" val="24780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baseline="0" dirty="0"/>
              <a:t>Otros: edificación no habitacional, y otros proyectos de infraestructura minería, proyectos energéticos, puertos, vialidad, cárcel.</a:t>
            </a:r>
          </a:p>
          <a:p>
            <a:r>
              <a:rPr lang="es-CL" dirty="0"/>
              <a:t> </a:t>
            </a:r>
          </a:p>
        </p:txBody>
      </p:sp>
      <p:sp>
        <p:nvSpPr>
          <p:cNvPr id="4" name="Marcador de número de diapositiva 3"/>
          <p:cNvSpPr>
            <a:spLocks noGrp="1"/>
          </p:cNvSpPr>
          <p:nvPr>
            <p:ph type="sldNum" sz="quarter" idx="10"/>
          </p:nvPr>
        </p:nvSpPr>
        <p:spPr/>
        <p:txBody>
          <a:bodyPr/>
          <a:lstStyle/>
          <a:p>
            <a:fld id="{14DAF867-0759-4D4D-9DE5-E461B2510178}" type="slidenum">
              <a:rPr lang="es-ES_tradnl" smtClean="0"/>
              <a:t>31</a:t>
            </a:fld>
            <a:endParaRPr lang="es-ES_tradnl"/>
          </a:p>
        </p:txBody>
      </p:sp>
    </p:spTree>
    <p:extLst>
      <p:ext uri="{BB962C8B-B14F-4D97-AF65-F5344CB8AC3E}">
        <p14:creationId xmlns:p14="http://schemas.microsoft.com/office/powerpoint/2010/main" val="354536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Dar</a:t>
            </a:r>
            <a:r>
              <a:rPr lang="es-CL" baseline="0" dirty="0"/>
              <a:t> palabra a Manuel, quiere decir algo del MINVU</a:t>
            </a:r>
            <a:endParaRPr lang="es-CL" dirty="0"/>
          </a:p>
        </p:txBody>
      </p:sp>
      <p:sp>
        <p:nvSpPr>
          <p:cNvPr id="4" name="Marcador de número de diapositiva 3"/>
          <p:cNvSpPr>
            <a:spLocks noGrp="1"/>
          </p:cNvSpPr>
          <p:nvPr>
            <p:ph type="sldNum" sz="quarter" idx="10"/>
          </p:nvPr>
        </p:nvSpPr>
        <p:spPr/>
        <p:txBody>
          <a:bodyPr/>
          <a:lstStyle/>
          <a:p>
            <a:fld id="{14DAF867-0759-4D4D-9DE5-E461B2510178}" type="slidenum">
              <a:rPr lang="es-ES_tradnl" smtClean="0"/>
              <a:t>13</a:t>
            </a:fld>
            <a:endParaRPr lang="es-ES_tradnl"/>
          </a:p>
        </p:txBody>
      </p:sp>
    </p:spTree>
    <p:extLst>
      <p:ext uri="{BB962C8B-B14F-4D97-AF65-F5344CB8AC3E}">
        <p14:creationId xmlns:p14="http://schemas.microsoft.com/office/powerpoint/2010/main" val="357217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800" kern="1200" dirty="0">
                <a:solidFill>
                  <a:schemeClr val="tx1"/>
                </a:solidFill>
                <a:effectLst/>
                <a:latin typeface="+mn-lt"/>
                <a:ea typeface="+mn-ea"/>
                <a:cs typeface="+mn-cs"/>
              </a:rPr>
              <a:t>¿Cuáles son los dos principales problemas que cree enfrentará durante el período 2023-2025 para realizar sus proyectos? (Seleccione los dos más importantes)</a:t>
            </a:r>
            <a:endParaRPr lang="es-CL" sz="800" dirty="0"/>
          </a:p>
        </p:txBody>
      </p:sp>
      <p:sp>
        <p:nvSpPr>
          <p:cNvPr id="4" name="Marcador de número de diapositiva 3"/>
          <p:cNvSpPr>
            <a:spLocks noGrp="1"/>
          </p:cNvSpPr>
          <p:nvPr>
            <p:ph type="sldNum" sz="quarter" idx="10"/>
          </p:nvPr>
        </p:nvSpPr>
        <p:spPr/>
        <p:txBody>
          <a:bodyPr/>
          <a:lstStyle/>
          <a:p>
            <a:fld id="{14DAF867-0759-4D4D-9DE5-E461B2510178}" type="slidenum">
              <a:rPr lang="es-ES_tradnl" smtClean="0"/>
              <a:t>14</a:t>
            </a:fld>
            <a:endParaRPr lang="es-ES_tradnl"/>
          </a:p>
        </p:txBody>
      </p:sp>
    </p:spTree>
    <p:extLst>
      <p:ext uri="{BB962C8B-B14F-4D97-AF65-F5344CB8AC3E}">
        <p14:creationId xmlns:p14="http://schemas.microsoft.com/office/powerpoint/2010/main" val="275588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Otro: Pandemia, ubicación</a:t>
            </a:r>
            <a:r>
              <a:rPr lang="es-CL" baseline="0" dirty="0"/>
              <a:t> de obra, escasez, bajo sueldo ofrecido, bono de cesantía, extranjeros sin pasaporte.</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kern="1200" dirty="0">
                <a:solidFill>
                  <a:schemeClr val="tx1"/>
                </a:solidFill>
                <a:effectLst/>
                <a:latin typeface="+mn-lt"/>
                <a:ea typeface="+mn-ea"/>
                <a:cs typeface="+mn-cs"/>
              </a:rPr>
              <a:t>¿Cuáles son los dos principales problemas que cree enfrentará durante el período 2023-2025 para realizar sus proyectos? (Seleccione los dos más importantes)</a:t>
            </a:r>
            <a:endParaRPr lang="es-CL" sz="1200" dirty="0"/>
          </a:p>
          <a:p>
            <a:endParaRPr lang="es-CL" dirty="0"/>
          </a:p>
        </p:txBody>
      </p:sp>
      <p:sp>
        <p:nvSpPr>
          <p:cNvPr id="4" name="Marcador de número de diapositiva 3"/>
          <p:cNvSpPr>
            <a:spLocks noGrp="1"/>
          </p:cNvSpPr>
          <p:nvPr>
            <p:ph type="sldNum" sz="quarter" idx="10"/>
          </p:nvPr>
        </p:nvSpPr>
        <p:spPr/>
        <p:txBody>
          <a:bodyPr/>
          <a:lstStyle/>
          <a:p>
            <a:fld id="{14DAF867-0759-4D4D-9DE5-E461B2510178}" type="slidenum">
              <a:rPr lang="es-ES_tradnl" smtClean="0"/>
              <a:t>15</a:t>
            </a:fld>
            <a:endParaRPr lang="es-ES_tradnl"/>
          </a:p>
        </p:txBody>
      </p:sp>
    </p:spTree>
    <p:extLst>
      <p:ext uri="{BB962C8B-B14F-4D97-AF65-F5344CB8AC3E}">
        <p14:creationId xmlns:p14="http://schemas.microsoft.com/office/powerpoint/2010/main" val="217476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14DAF867-0759-4D4D-9DE5-E461B2510178}" type="slidenum">
              <a:rPr lang="es-ES_tradnl" smtClean="0"/>
              <a:t>17</a:t>
            </a:fld>
            <a:endParaRPr lang="es-ES_tradnl"/>
          </a:p>
        </p:txBody>
      </p:sp>
    </p:spTree>
    <p:extLst>
      <p:ext uri="{BB962C8B-B14F-4D97-AF65-F5344CB8AC3E}">
        <p14:creationId xmlns:p14="http://schemas.microsoft.com/office/powerpoint/2010/main" val="322544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000" kern="1200" dirty="0">
                <a:solidFill>
                  <a:schemeClr val="tx1"/>
                </a:solidFill>
                <a:effectLst/>
                <a:latin typeface="+mn-lt"/>
                <a:ea typeface="+mn-ea"/>
                <a:cs typeface="+mn-cs"/>
              </a:rPr>
              <a:t>Pensando en el tipo </a:t>
            </a:r>
            <a:r>
              <a:rPr lang="es-CL" sz="900" kern="1200" dirty="0">
                <a:solidFill>
                  <a:schemeClr val="tx1"/>
                </a:solidFill>
                <a:effectLst/>
                <a:latin typeface="+mn-lt"/>
                <a:ea typeface="+mn-ea"/>
                <a:cs typeface="+mn-cs"/>
              </a:rPr>
              <a:t>de competencias laborales que requiere fortalecer en las y los trabajadores, ¿qué competencias son las que </a:t>
            </a:r>
            <a:r>
              <a:rPr lang="es-CL" sz="1000" kern="1200" dirty="0">
                <a:solidFill>
                  <a:schemeClr val="tx1"/>
                </a:solidFill>
                <a:effectLst/>
                <a:latin typeface="+mn-lt"/>
                <a:ea typeface="+mn-ea"/>
                <a:cs typeface="+mn-cs"/>
              </a:rPr>
              <a:t>estima conveniente  se deberían abordar en la capacitación? Marque las dos más relevantes</a:t>
            </a:r>
            <a:endParaRPr lang="es-CL" sz="1000" dirty="0"/>
          </a:p>
        </p:txBody>
      </p:sp>
      <p:sp>
        <p:nvSpPr>
          <p:cNvPr id="4" name="Marcador de número de diapositiva 3"/>
          <p:cNvSpPr>
            <a:spLocks noGrp="1"/>
          </p:cNvSpPr>
          <p:nvPr>
            <p:ph type="sldNum" sz="quarter" idx="10"/>
          </p:nvPr>
        </p:nvSpPr>
        <p:spPr/>
        <p:txBody>
          <a:bodyPr/>
          <a:lstStyle/>
          <a:p>
            <a:fld id="{14DAF867-0759-4D4D-9DE5-E461B2510178}" type="slidenum">
              <a:rPr lang="es-ES_tradnl" smtClean="0"/>
              <a:t>18</a:t>
            </a:fld>
            <a:endParaRPr lang="es-ES_tradnl"/>
          </a:p>
        </p:txBody>
      </p:sp>
    </p:spTree>
    <p:extLst>
      <p:ext uri="{BB962C8B-B14F-4D97-AF65-F5344CB8AC3E}">
        <p14:creationId xmlns:p14="http://schemas.microsoft.com/office/powerpoint/2010/main" val="281087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¿Por qué no?  </a:t>
            </a:r>
            <a:r>
              <a:rPr lang="es-ES" sz="1200" kern="1200" dirty="0">
                <a:solidFill>
                  <a:schemeClr val="tx1"/>
                </a:solidFill>
                <a:effectLst/>
                <a:latin typeface="+mn-lt"/>
                <a:ea typeface="+mn-ea"/>
                <a:cs typeface="+mn-cs"/>
              </a:rPr>
              <a:t>Indique la razón más importante</a:t>
            </a:r>
            <a:endParaRPr lang="es-CL" sz="1200" kern="1200" dirty="0">
              <a:solidFill>
                <a:schemeClr val="tx1"/>
              </a:solidFill>
              <a:effectLst/>
              <a:latin typeface="+mn-lt"/>
              <a:ea typeface="+mn-ea"/>
              <a:cs typeface="+mn-cs"/>
            </a:endParaRPr>
          </a:p>
          <a:p>
            <a:endParaRPr lang="es-CL" dirty="0"/>
          </a:p>
        </p:txBody>
      </p:sp>
      <p:sp>
        <p:nvSpPr>
          <p:cNvPr id="4" name="Marcador de número de diapositiva 3"/>
          <p:cNvSpPr>
            <a:spLocks noGrp="1"/>
          </p:cNvSpPr>
          <p:nvPr>
            <p:ph type="sldNum" sz="quarter" idx="10"/>
          </p:nvPr>
        </p:nvSpPr>
        <p:spPr/>
        <p:txBody>
          <a:bodyPr/>
          <a:lstStyle/>
          <a:p>
            <a:fld id="{14DAF867-0759-4D4D-9DE5-E461B2510178}" type="slidenum">
              <a:rPr lang="es-ES_tradnl" smtClean="0"/>
              <a:t>19</a:t>
            </a:fld>
            <a:endParaRPr lang="es-ES_tradnl"/>
          </a:p>
        </p:txBody>
      </p:sp>
    </p:spTree>
    <p:extLst>
      <p:ext uri="{BB962C8B-B14F-4D97-AF65-F5344CB8AC3E}">
        <p14:creationId xmlns:p14="http://schemas.microsoft.com/office/powerpoint/2010/main" val="246463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chemeClr val="tx1"/>
                </a:solidFill>
                <a:effectLst/>
                <a:latin typeface="+mn-lt"/>
                <a:ea typeface="+mn-ea"/>
                <a:cs typeface="+mn-cs"/>
              </a:rPr>
              <a:t>Indique si durante el proceso de búsqueda o selección tuvo alguna de las siguientes dificultades para llenar sus vacantes con personas </a:t>
            </a:r>
            <a:r>
              <a:rPr lang="es-ES" sz="900" b="1" kern="1200" dirty="0">
                <a:solidFill>
                  <a:schemeClr val="tx1"/>
                </a:solidFill>
                <a:effectLst/>
                <a:latin typeface="+mn-lt"/>
                <a:ea typeface="+mn-ea"/>
                <a:cs typeface="+mn-cs"/>
              </a:rPr>
              <a:t>de la región</a:t>
            </a:r>
            <a:r>
              <a:rPr lang="es-ES" sz="900" kern="1200" dirty="0">
                <a:solidFill>
                  <a:schemeClr val="tx1"/>
                </a:solidFill>
                <a:effectLst/>
                <a:latin typeface="+mn-lt"/>
                <a:ea typeface="+mn-ea"/>
                <a:cs typeface="+mn-cs"/>
              </a:rPr>
              <a:t> que tuvieran las competencias requeridas para el cargo</a:t>
            </a:r>
            <a:endParaRPr lang="es-CL" sz="900" dirty="0"/>
          </a:p>
          <a:p>
            <a:endParaRPr lang="es-CL" dirty="0"/>
          </a:p>
        </p:txBody>
      </p:sp>
      <p:sp>
        <p:nvSpPr>
          <p:cNvPr id="4" name="Marcador de número de diapositiva 3"/>
          <p:cNvSpPr>
            <a:spLocks noGrp="1"/>
          </p:cNvSpPr>
          <p:nvPr>
            <p:ph type="sldNum" sz="quarter" idx="10"/>
          </p:nvPr>
        </p:nvSpPr>
        <p:spPr/>
        <p:txBody>
          <a:bodyPr/>
          <a:lstStyle/>
          <a:p>
            <a:fld id="{14DAF867-0759-4D4D-9DE5-E461B2510178}" type="slidenum">
              <a:rPr lang="es-ES_tradnl" smtClean="0"/>
              <a:t>25</a:t>
            </a:fld>
            <a:endParaRPr lang="es-ES_tradnl"/>
          </a:p>
        </p:txBody>
      </p:sp>
    </p:spTree>
    <p:extLst>
      <p:ext uri="{BB962C8B-B14F-4D97-AF65-F5344CB8AC3E}">
        <p14:creationId xmlns:p14="http://schemas.microsoft.com/office/powerpoint/2010/main" val="130853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6 meses: junio</a:t>
            </a:r>
          </a:p>
        </p:txBody>
      </p:sp>
      <p:sp>
        <p:nvSpPr>
          <p:cNvPr id="4" name="Marcador de número de diapositiva 3"/>
          <p:cNvSpPr>
            <a:spLocks noGrp="1"/>
          </p:cNvSpPr>
          <p:nvPr>
            <p:ph type="sldNum" sz="quarter" idx="5"/>
          </p:nvPr>
        </p:nvSpPr>
        <p:spPr/>
        <p:txBody>
          <a:bodyPr/>
          <a:lstStyle/>
          <a:p>
            <a:fld id="{14DAF867-0759-4D4D-9DE5-E461B2510178}" type="slidenum">
              <a:rPr lang="es-ES_tradnl" smtClean="0"/>
              <a:t>29</a:t>
            </a:fld>
            <a:endParaRPr lang="es-ES_tradnl"/>
          </a:p>
        </p:txBody>
      </p:sp>
    </p:spTree>
    <p:extLst>
      <p:ext uri="{BB962C8B-B14F-4D97-AF65-F5344CB8AC3E}">
        <p14:creationId xmlns:p14="http://schemas.microsoft.com/office/powerpoint/2010/main" val="87266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A7ED-CDEC-4CA2-85E4-F3FBCC4835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312EF8-A089-46A4-9365-E56DD9562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5E35FA-9552-492B-8242-B5E653F79917}"/>
              </a:ext>
            </a:extLst>
          </p:cNvPr>
          <p:cNvSpPr>
            <a:spLocks noGrp="1"/>
          </p:cNvSpPr>
          <p:nvPr>
            <p:ph type="dt" sz="half" idx="10"/>
          </p:nvPr>
        </p:nvSpPr>
        <p:spPr/>
        <p:txBody>
          <a:bodyPr/>
          <a:lstStyle/>
          <a:p>
            <a:fld id="{4AAD888E-F92A-44F8-A328-5BD32FD17956}" type="datetimeFigureOut">
              <a:rPr lang="en-US" smtClean="0"/>
              <a:t>4/5/2023</a:t>
            </a:fld>
            <a:endParaRPr lang="en-US"/>
          </a:p>
        </p:txBody>
      </p:sp>
      <p:sp>
        <p:nvSpPr>
          <p:cNvPr id="5" name="Footer Placeholder 4">
            <a:extLst>
              <a:ext uri="{FF2B5EF4-FFF2-40B4-BE49-F238E27FC236}">
                <a16:creationId xmlns:a16="http://schemas.microsoft.com/office/drawing/2014/main" id="{06B1B0D5-A81F-4DC1-A255-9D05D8F6F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1B716-7678-4E75-AB0D-B26CE83B4ACE}"/>
              </a:ext>
            </a:extLst>
          </p:cNvPr>
          <p:cNvSpPr>
            <a:spLocks noGrp="1"/>
          </p:cNvSpPr>
          <p:nvPr>
            <p:ph type="sldNum" sz="quarter" idx="12"/>
          </p:nvPr>
        </p:nvSpPr>
        <p:spPr/>
        <p:txBody>
          <a:bodyPr/>
          <a:lstStyle/>
          <a:p>
            <a:fld id="{E27F44CE-9653-4B9E-8CDD-1E5086D2B6C8}" type="slidenum">
              <a:rPr lang="en-US" smtClean="0"/>
              <a:t>‹Nº›</a:t>
            </a:fld>
            <a:endParaRPr lang="en-US"/>
          </a:p>
        </p:txBody>
      </p:sp>
    </p:spTree>
    <p:extLst>
      <p:ext uri="{BB962C8B-B14F-4D97-AF65-F5344CB8AC3E}">
        <p14:creationId xmlns:p14="http://schemas.microsoft.com/office/powerpoint/2010/main" val="140727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3021-D416-4113-8F76-4BC68079A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AC753F-0F9B-4DDB-B610-7F2EFA490D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D336D-3297-4CF9-A333-34DB2287F3A3}"/>
              </a:ext>
            </a:extLst>
          </p:cNvPr>
          <p:cNvSpPr>
            <a:spLocks noGrp="1"/>
          </p:cNvSpPr>
          <p:nvPr>
            <p:ph type="dt" sz="half" idx="10"/>
          </p:nvPr>
        </p:nvSpPr>
        <p:spPr/>
        <p:txBody>
          <a:bodyPr/>
          <a:lstStyle/>
          <a:p>
            <a:fld id="{4AAD888E-F92A-44F8-A328-5BD32FD17956}" type="datetimeFigureOut">
              <a:rPr lang="en-US" smtClean="0"/>
              <a:t>4/5/2023</a:t>
            </a:fld>
            <a:endParaRPr lang="en-US"/>
          </a:p>
        </p:txBody>
      </p:sp>
      <p:sp>
        <p:nvSpPr>
          <p:cNvPr id="5" name="Footer Placeholder 4">
            <a:extLst>
              <a:ext uri="{FF2B5EF4-FFF2-40B4-BE49-F238E27FC236}">
                <a16:creationId xmlns:a16="http://schemas.microsoft.com/office/drawing/2014/main" id="{49425986-743E-4517-BDFC-2A451D1C5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641DD-38F1-4056-BD5E-7817AC81E4DF}"/>
              </a:ext>
            </a:extLst>
          </p:cNvPr>
          <p:cNvSpPr>
            <a:spLocks noGrp="1"/>
          </p:cNvSpPr>
          <p:nvPr>
            <p:ph type="sldNum" sz="quarter" idx="12"/>
          </p:nvPr>
        </p:nvSpPr>
        <p:spPr/>
        <p:txBody>
          <a:bodyPr/>
          <a:lstStyle/>
          <a:p>
            <a:fld id="{E27F44CE-9653-4B9E-8CDD-1E5086D2B6C8}" type="slidenum">
              <a:rPr lang="en-US" smtClean="0"/>
              <a:t>‹Nº›</a:t>
            </a:fld>
            <a:endParaRPr lang="en-US"/>
          </a:p>
        </p:txBody>
      </p:sp>
    </p:spTree>
    <p:extLst>
      <p:ext uri="{BB962C8B-B14F-4D97-AF65-F5344CB8AC3E}">
        <p14:creationId xmlns:p14="http://schemas.microsoft.com/office/powerpoint/2010/main" val="428071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9818F-2023-4560-BC78-8AB3B4D71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983A7C-07D0-401B-90DB-23C81AEA3A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102A9-5DD4-4902-A07C-FCB6B45A8447}"/>
              </a:ext>
            </a:extLst>
          </p:cNvPr>
          <p:cNvSpPr>
            <a:spLocks noGrp="1"/>
          </p:cNvSpPr>
          <p:nvPr>
            <p:ph type="dt" sz="half" idx="10"/>
          </p:nvPr>
        </p:nvSpPr>
        <p:spPr/>
        <p:txBody>
          <a:bodyPr/>
          <a:lstStyle/>
          <a:p>
            <a:fld id="{4AAD888E-F92A-44F8-A328-5BD32FD17956}" type="datetimeFigureOut">
              <a:rPr lang="en-US" smtClean="0"/>
              <a:t>4/5/2023</a:t>
            </a:fld>
            <a:endParaRPr lang="en-US"/>
          </a:p>
        </p:txBody>
      </p:sp>
      <p:sp>
        <p:nvSpPr>
          <p:cNvPr id="5" name="Footer Placeholder 4">
            <a:extLst>
              <a:ext uri="{FF2B5EF4-FFF2-40B4-BE49-F238E27FC236}">
                <a16:creationId xmlns:a16="http://schemas.microsoft.com/office/drawing/2014/main" id="{75309B86-01D1-4256-89F0-FFED57DE0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566D1-539E-41D0-8124-F95C96D46710}"/>
              </a:ext>
            </a:extLst>
          </p:cNvPr>
          <p:cNvSpPr>
            <a:spLocks noGrp="1"/>
          </p:cNvSpPr>
          <p:nvPr>
            <p:ph type="sldNum" sz="quarter" idx="12"/>
          </p:nvPr>
        </p:nvSpPr>
        <p:spPr/>
        <p:txBody>
          <a:bodyPr/>
          <a:lstStyle/>
          <a:p>
            <a:fld id="{E27F44CE-9653-4B9E-8CDD-1E5086D2B6C8}" type="slidenum">
              <a:rPr lang="en-US" smtClean="0"/>
              <a:t>‹Nº›</a:t>
            </a:fld>
            <a:endParaRPr lang="en-US"/>
          </a:p>
        </p:txBody>
      </p:sp>
    </p:spTree>
    <p:extLst>
      <p:ext uri="{BB962C8B-B14F-4D97-AF65-F5344CB8AC3E}">
        <p14:creationId xmlns:p14="http://schemas.microsoft.com/office/powerpoint/2010/main" val="856491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4AD6C-AFEF-DF56-9702-9B5322E6F1F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77D16DB4-2E98-A04C-4C1D-5DBEAC904E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D9DFF40E-0AEE-8383-2068-E1F802CD9418}"/>
              </a:ext>
            </a:extLst>
          </p:cNvPr>
          <p:cNvSpPr>
            <a:spLocks noGrp="1"/>
          </p:cNvSpPr>
          <p:nvPr>
            <p:ph type="dt" sz="half" idx="10"/>
          </p:nvPr>
        </p:nvSpPr>
        <p:spPr/>
        <p:txBody>
          <a:bodyPr/>
          <a:lstStyle/>
          <a:p>
            <a:fld id="{B752C720-D02B-1647-826D-3661FC4921FF}" type="datetimeFigureOut">
              <a:rPr lang="es-CL" smtClean="0"/>
              <a:t>05-04-2023</a:t>
            </a:fld>
            <a:endParaRPr lang="es-CL"/>
          </a:p>
        </p:txBody>
      </p:sp>
      <p:sp>
        <p:nvSpPr>
          <p:cNvPr id="5" name="Marcador de pie de página 4">
            <a:extLst>
              <a:ext uri="{FF2B5EF4-FFF2-40B4-BE49-F238E27FC236}">
                <a16:creationId xmlns:a16="http://schemas.microsoft.com/office/drawing/2014/main" id="{81F539D9-83F4-69AD-BD24-8CF236234B3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DBBC4CB-4685-D013-935C-90001230D99A}"/>
              </a:ext>
            </a:extLst>
          </p:cNvPr>
          <p:cNvSpPr>
            <a:spLocks noGrp="1"/>
          </p:cNvSpPr>
          <p:nvPr>
            <p:ph type="sldNum" sz="quarter" idx="12"/>
          </p:nvPr>
        </p:nvSpPr>
        <p:spPr/>
        <p:txBody>
          <a:bodyPr/>
          <a:lstStyle/>
          <a:p>
            <a:fld id="{E79D0BAC-16CD-1745-B55D-DA1FCABC8D88}" type="slidenum">
              <a:rPr lang="es-CL" smtClean="0"/>
              <a:t>‹Nº›</a:t>
            </a:fld>
            <a:endParaRPr lang="es-CL"/>
          </a:p>
        </p:txBody>
      </p:sp>
    </p:spTree>
    <p:extLst>
      <p:ext uri="{BB962C8B-B14F-4D97-AF65-F5344CB8AC3E}">
        <p14:creationId xmlns:p14="http://schemas.microsoft.com/office/powerpoint/2010/main" val="207417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F1EE93-86F1-5C50-83C5-FF571817CAC3}"/>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62AE9C60-911D-5ECD-FF3B-EF1956E59DD9}"/>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97A8FF39-8017-02D5-A327-96C78FE0C0B2}"/>
              </a:ext>
            </a:extLst>
          </p:cNvPr>
          <p:cNvSpPr>
            <a:spLocks noGrp="1"/>
          </p:cNvSpPr>
          <p:nvPr>
            <p:ph type="dt" sz="half" idx="10"/>
          </p:nvPr>
        </p:nvSpPr>
        <p:spPr/>
        <p:txBody>
          <a:bodyPr/>
          <a:lstStyle/>
          <a:p>
            <a:fld id="{B752C720-D02B-1647-826D-3661FC4921FF}" type="datetimeFigureOut">
              <a:rPr lang="es-CL" smtClean="0"/>
              <a:t>05-04-2023</a:t>
            </a:fld>
            <a:endParaRPr lang="es-CL"/>
          </a:p>
        </p:txBody>
      </p:sp>
      <p:sp>
        <p:nvSpPr>
          <p:cNvPr id="5" name="Marcador de pie de página 4">
            <a:extLst>
              <a:ext uri="{FF2B5EF4-FFF2-40B4-BE49-F238E27FC236}">
                <a16:creationId xmlns:a16="http://schemas.microsoft.com/office/drawing/2014/main" id="{C27413CD-2F9B-8F5E-8930-EA82B60CB90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7FE1949-DF6F-BC76-2C14-C72304EEC70B}"/>
              </a:ext>
            </a:extLst>
          </p:cNvPr>
          <p:cNvSpPr>
            <a:spLocks noGrp="1"/>
          </p:cNvSpPr>
          <p:nvPr>
            <p:ph type="sldNum" sz="quarter" idx="12"/>
          </p:nvPr>
        </p:nvSpPr>
        <p:spPr/>
        <p:txBody>
          <a:bodyPr/>
          <a:lstStyle/>
          <a:p>
            <a:fld id="{E79D0BAC-16CD-1745-B55D-DA1FCABC8D88}" type="slidenum">
              <a:rPr lang="es-CL" smtClean="0"/>
              <a:t>‹Nº›</a:t>
            </a:fld>
            <a:endParaRPr lang="es-CL"/>
          </a:p>
        </p:txBody>
      </p:sp>
    </p:spTree>
    <p:extLst>
      <p:ext uri="{BB962C8B-B14F-4D97-AF65-F5344CB8AC3E}">
        <p14:creationId xmlns:p14="http://schemas.microsoft.com/office/powerpoint/2010/main" val="321833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FF222-C62A-F39A-1EDC-EDECFFDFAF49}"/>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78ACDA3C-77A1-7EBD-D92C-EC501D1C9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11B5215-8DEE-9360-16C8-999A2E390AD3}"/>
              </a:ext>
            </a:extLst>
          </p:cNvPr>
          <p:cNvSpPr>
            <a:spLocks noGrp="1"/>
          </p:cNvSpPr>
          <p:nvPr>
            <p:ph type="dt" sz="half" idx="10"/>
          </p:nvPr>
        </p:nvSpPr>
        <p:spPr/>
        <p:txBody>
          <a:bodyPr/>
          <a:lstStyle/>
          <a:p>
            <a:fld id="{B752C720-D02B-1647-826D-3661FC4921FF}" type="datetimeFigureOut">
              <a:rPr lang="es-CL" smtClean="0"/>
              <a:t>05-04-2023</a:t>
            </a:fld>
            <a:endParaRPr lang="es-CL"/>
          </a:p>
        </p:txBody>
      </p:sp>
      <p:sp>
        <p:nvSpPr>
          <p:cNvPr id="5" name="Marcador de pie de página 4">
            <a:extLst>
              <a:ext uri="{FF2B5EF4-FFF2-40B4-BE49-F238E27FC236}">
                <a16:creationId xmlns:a16="http://schemas.microsoft.com/office/drawing/2014/main" id="{D7F14D9A-0B63-6A24-7AC0-8168253B073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1605B84-F7B5-0BAC-484D-78E99428781D}"/>
              </a:ext>
            </a:extLst>
          </p:cNvPr>
          <p:cNvSpPr>
            <a:spLocks noGrp="1"/>
          </p:cNvSpPr>
          <p:nvPr>
            <p:ph type="sldNum" sz="quarter" idx="12"/>
          </p:nvPr>
        </p:nvSpPr>
        <p:spPr/>
        <p:txBody>
          <a:bodyPr/>
          <a:lstStyle/>
          <a:p>
            <a:fld id="{E79D0BAC-16CD-1745-B55D-DA1FCABC8D88}" type="slidenum">
              <a:rPr lang="es-CL" smtClean="0"/>
              <a:t>‹Nº›</a:t>
            </a:fld>
            <a:endParaRPr lang="es-CL"/>
          </a:p>
        </p:txBody>
      </p:sp>
    </p:spTree>
    <p:extLst>
      <p:ext uri="{BB962C8B-B14F-4D97-AF65-F5344CB8AC3E}">
        <p14:creationId xmlns:p14="http://schemas.microsoft.com/office/powerpoint/2010/main" val="2551712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10F7E-E817-AA67-97BD-86DB74E4D1C7}"/>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376FA9E9-B15B-B639-F253-7F0AAEEB927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8ABE9AF1-8CD6-5BE9-5E26-71FB8DBE136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11D1683E-BA07-EB49-FB8A-98954C8236AD}"/>
              </a:ext>
            </a:extLst>
          </p:cNvPr>
          <p:cNvSpPr>
            <a:spLocks noGrp="1"/>
          </p:cNvSpPr>
          <p:nvPr>
            <p:ph type="dt" sz="half" idx="10"/>
          </p:nvPr>
        </p:nvSpPr>
        <p:spPr/>
        <p:txBody>
          <a:bodyPr/>
          <a:lstStyle/>
          <a:p>
            <a:fld id="{B752C720-D02B-1647-826D-3661FC4921FF}" type="datetimeFigureOut">
              <a:rPr lang="es-CL" smtClean="0"/>
              <a:t>05-04-2023</a:t>
            </a:fld>
            <a:endParaRPr lang="es-CL"/>
          </a:p>
        </p:txBody>
      </p:sp>
      <p:sp>
        <p:nvSpPr>
          <p:cNvPr id="6" name="Marcador de pie de página 5">
            <a:extLst>
              <a:ext uri="{FF2B5EF4-FFF2-40B4-BE49-F238E27FC236}">
                <a16:creationId xmlns:a16="http://schemas.microsoft.com/office/drawing/2014/main" id="{6B84CC76-BFFC-DBE2-5B3C-B0D947E7DDD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447E4AB-A98F-1A19-0634-96AB21546EF4}"/>
              </a:ext>
            </a:extLst>
          </p:cNvPr>
          <p:cNvSpPr>
            <a:spLocks noGrp="1"/>
          </p:cNvSpPr>
          <p:nvPr>
            <p:ph type="sldNum" sz="quarter" idx="12"/>
          </p:nvPr>
        </p:nvSpPr>
        <p:spPr/>
        <p:txBody>
          <a:bodyPr/>
          <a:lstStyle/>
          <a:p>
            <a:fld id="{E79D0BAC-16CD-1745-B55D-DA1FCABC8D88}" type="slidenum">
              <a:rPr lang="es-CL" smtClean="0"/>
              <a:t>‹Nº›</a:t>
            </a:fld>
            <a:endParaRPr lang="es-CL"/>
          </a:p>
        </p:txBody>
      </p:sp>
    </p:spTree>
    <p:extLst>
      <p:ext uri="{BB962C8B-B14F-4D97-AF65-F5344CB8AC3E}">
        <p14:creationId xmlns:p14="http://schemas.microsoft.com/office/powerpoint/2010/main" val="459975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24A3F-1909-EA48-5B62-A302FFEFBE48}"/>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F7B50BF3-9883-2037-29D9-112612C39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5D6ACC0-11B9-E466-B8C7-A10AA1F3265F}"/>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0C7B8858-3AC0-3CDC-63A4-4161A68B6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94E8D1-92A2-5184-FF12-B28A30FD861F}"/>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095C2D83-7331-0B3F-C842-1150EA148074}"/>
              </a:ext>
            </a:extLst>
          </p:cNvPr>
          <p:cNvSpPr>
            <a:spLocks noGrp="1"/>
          </p:cNvSpPr>
          <p:nvPr>
            <p:ph type="dt" sz="half" idx="10"/>
          </p:nvPr>
        </p:nvSpPr>
        <p:spPr/>
        <p:txBody>
          <a:bodyPr/>
          <a:lstStyle/>
          <a:p>
            <a:fld id="{B752C720-D02B-1647-826D-3661FC4921FF}" type="datetimeFigureOut">
              <a:rPr lang="es-CL" smtClean="0"/>
              <a:t>05-04-2023</a:t>
            </a:fld>
            <a:endParaRPr lang="es-CL"/>
          </a:p>
        </p:txBody>
      </p:sp>
      <p:sp>
        <p:nvSpPr>
          <p:cNvPr id="8" name="Marcador de pie de página 7">
            <a:extLst>
              <a:ext uri="{FF2B5EF4-FFF2-40B4-BE49-F238E27FC236}">
                <a16:creationId xmlns:a16="http://schemas.microsoft.com/office/drawing/2014/main" id="{A8799287-0ACC-9D30-C773-3D5B9654A467}"/>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5BCEE63-7085-AE29-AC7A-C00E340A9C58}"/>
              </a:ext>
            </a:extLst>
          </p:cNvPr>
          <p:cNvSpPr>
            <a:spLocks noGrp="1"/>
          </p:cNvSpPr>
          <p:nvPr>
            <p:ph type="sldNum" sz="quarter" idx="12"/>
          </p:nvPr>
        </p:nvSpPr>
        <p:spPr/>
        <p:txBody>
          <a:bodyPr/>
          <a:lstStyle/>
          <a:p>
            <a:fld id="{E79D0BAC-16CD-1745-B55D-DA1FCABC8D88}" type="slidenum">
              <a:rPr lang="es-CL" smtClean="0"/>
              <a:t>‹Nº›</a:t>
            </a:fld>
            <a:endParaRPr lang="es-CL"/>
          </a:p>
        </p:txBody>
      </p:sp>
    </p:spTree>
    <p:extLst>
      <p:ext uri="{BB962C8B-B14F-4D97-AF65-F5344CB8AC3E}">
        <p14:creationId xmlns:p14="http://schemas.microsoft.com/office/powerpoint/2010/main" val="46338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AF423-BD03-4EE6-A1F4-584A4FA4A7AD}"/>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10B8EA6F-946F-2B44-3EDF-2EC1E4B2C5DA}"/>
              </a:ext>
            </a:extLst>
          </p:cNvPr>
          <p:cNvSpPr>
            <a:spLocks noGrp="1"/>
          </p:cNvSpPr>
          <p:nvPr>
            <p:ph type="dt" sz="half" idx="10"/>
          </p:nvPr>
        </p:nvSpPr>
        <p:spPr/>
        <p:txBody>
          <a:bodyPr/>
          <a:lstStyle/>
          <a:p>
            <a:fld id="{B752C720-D02B-1647-826D-3661FC4921FF}" type="datetimeFigureOut">
              <a:rPr lang="es-CL" smtClean="0"/>
              <a:t>05-04-2023</a:t>
            </a:fld>
            <a:endParaRPr lang="es-CL"/>
          </a:p>
        </p:txBody>
      </p:sp>
      <p:sp>
        <p:nvSpPr>
          <p:cNvPr id="4" name="Marcador de pie de página 3">
            <a:extLst>
              <a:ext uri="{FF2B5EF4-FFF2-40B4-BE49-F238E27FC236}">
                <a16:creationId xmlns:a16="http://schemas.microsoft.com/office/drawing/2014/main" id="{C9DB43AC-907D-8C17-BBD4-2EE71658881C}"/>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98DAC8AC-F771-0EE2-D998-2E20ED6EEE90}"/>
              </a:ext>
            </a:extLst>
          </p:cNvPr>
          <p:cNvSpPr>
            <a:spLocks noGrp="1"/>
          </p:cNvSpPr>
          <p:nvPr>
            <p:ph type="sldNum" sz="quarter" idx="12"/>
          </p:nvPr>
        </p:nvSpPr>
        <p:spPr/>
        <p:txBody>
          <a:bodyPr/>
          <a:lstStyle/>
          <a:p>
            <a:fld id="{E79D0BAC-16CD-1745-B55D-DA1FCABC8D88}" type="slidenum">
              <a:rPr lang="es-CL" smtClean="0"/>
              <a:t>‹Nº›</a:t>
            </a:fld>
            <a:endParaRPr lang="es-CL"/>
          </a:p>
        </p:txBody>
      </p:sp>
    </p:spTree>
    <p:extLst>
      <p:ext uri="{BB962C8B-B14F-4D97-AF65-F5344CB8AC3E}">
        <p14:creationId xmlns:p14="http://schemas.microsoft.com/office/powerpoint/2010/main" val="2513824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68107C7-985A-3053-CF94-F0D6E8FE8DE8}"/>
              </a:ext>
            </a:extLst>
          </p:cNvPr>
          <p:cNvSpPr>
            <a:spLocks noGrp="1"/>
          </p:cNvSpPr>
          <p:nvPr>
            <p:ph type="dt" sz="half" idx="10"/>
          </p:nvPr>
        </p:nvSpPr>
        <p:spPr/>
        <p:txBody>
          <a:bodyPr/>
          <a:lstStyle/>
          <a:p>
            <a:fld id="{B752C720-D02B-1647-826D-3661FC4921FF}" type="datetimeFigureOut">
              <a:rPr lang="es-CL" smtClean="0"/>
              <a:t>05-04-2023</a:t>
            </a:fld>
            <a:endParaRPr lang="es-CL"/>
          </a:p>
        </p:txBody>
      </p:sp>
      <p:sp>
        <p:nvSpPr>
          <p:cNvPr id="3" name="Marcador de pie de página 2">
            <a:extLst>
              <a:ext uri="{FF2B5EF4-FFF2-40B4-BE49-F238E27FC236}">
                <a16:creationId xmlns:a16="http://schemas.microsoft.com/office/drawing/2014/main" id="{CAD2DD28-F19E-0E16-7A35-445FBE6E65C0}"/>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B00E078E-E225-49FA-07D6-8D9AFBC407A8}"/>
              </a:ext>
            </a:extLst>
          </p:cNvPr>
          <p:cNvSpPr>
            <a:spLocks noGrp="1"/>
          </p:cNvSpPr>
          <p:nvPr>
            <p:ph type="sldNum" sz="quarter" idx="12"/>
          </p:nvPr>
        </p:nvSpPr>
        <p:spPr/>
        <p:txBody>
          <a:bodyPr/>
          <a:lstStyle/>
          <a:p>
            <a:fld id="{E79D0BAC-16CD-1745-B55D-DA1FCABC8D88}" type="slidenum">
              <a:rPr lang="es-CL" smtClean="0"/>
              <a:t>‹Nº›</a:t>
            </a:fld>
            <a:endParaRPr lang="es-CL"/>
          </a:p>
        </p:txBody>
      </p:sp>
    </p:spTree>
    <p:extLst>
      <p:ext uri="{BB962C8B-B14F-4D97-AF65-F5344CB8AC3E}">
        <p14:creationId xmlns:p14="http://schemas.microsoft.com/office/powerpoint/2010/main" val="3055364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8E50BC-61D6-C539-A837-554C0C6FAD9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27636E68-E818-2C97-C9BA-B72DF3DC1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86EB6861-E442-ABFD-93CB-0AFBE6264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AB3658C-5DC5-1AA7-8854-3BA6DE11CF41}"/>
              </a:ext>
            </a:extLst>
          </p:cNvPr>
          <p:cNvSpPr>
            <a:spLocks noGrp="1"/>
          </p:cNvSpPr>
          <p:nvPr>
            <p:ph type="dt" sz="half" idx="10"/>
          </p:nvPr>
        </p:nvSpPr>
        <p:spPr/>
        <p:txBody>
          <a:bodyPr/>
          <a:lstStyle/>
          <a:p>
            <a:fld id="{B752C720-D02B-1647-826D-3661FC4921FF}" type="datetimeFigureOut">
              <a:rPr lang="es-CL" smtClean="0"/>
              <a:t>05-04-2023</a:t>
            </a:fld>
            <a:endParaRPr lang="es-CL"/>
          </a:p>
        </p:txBody>
      </p:sp>
      <p:sp>
        <p:nvSpPr>
          <p:cNvPr id="6" name="Marcador de pie de página 5">
            <a:extLst>
              <a:ext uri="{FF2B5EF4-FFF2-40B4-BE49-F238E27FC236}">
                <a16:creationId xmlns:a16="http://schemas.microsoft.com/office/drawing/2014/main" id="{184E00C1-D17F-A2A0-CAC0-8C250038F9E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A1AB1E7-60BF-2869-DACE-E21D641F8A46}"/>
              </a:ext>
            </a:extLst>
          </p:cNvPr>
          <p:cNvSpPr>
            <a:spLocks noGrp="1"/>
          </p:cNvSpPr>
          <p:nvPr>
            <p:ph type="sldNum" sz="quarter" idx="12"/>
          </p:nvPr>
        </p:nvSpPr>
        <p:spPr/>
        <p:txBody>
          <a:bodyPr/>
          <a:lstStyle/>
          <a:p>
            <a:fld id="{E79D0BAC-16CD-1745-B55D-DA1FCABC8D88}" type="slidenum">
              <a:rPr lang="es-CL" smtClean="0"/>
              <a:t>‹Nº›</a:t>
            </a:fld>
            <a:endParaRPr lang="es-CL"/>
          </a:p>
        </p:txBody>
      </p:sp>
    </p:spTree>
    <p:extLst>
      <p:ext uri="{BB962C8B-B14F-4D97-AF65-F5344CB8AC3E}">
        <p14:creationId xmlns:p14="http://schemas.microsoft.com/office/powerpoint/2010/main" val="35579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8658-E964-4C19-998D-55055D1FEA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2E117-66A1-42B5-9D42-DC5C342504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D7B5B-5B15-4FB0-9296-9FCF9DD26125}"/>
              </a:ext>
            </a:extLst>
          </p:cNvPr>
          <p:cNvSpPr>
            <a:spLocks noGrp="1"/>
          </p:cNvSpPr>
          <p:nvPr>
            <p:ph type="dt" sz="half" idx="10"/>
          </p:nvPr>
        </p:nvSpPr>
        <p:spPr/>
        <p:txBody>
          <a:bodyPr/>
          <a:lstStyle/>
          <a:p>
            <a:fld id="{4AAD888E-F92A-44F8-A328-5BD32FD17956}" type="datetimeFigureOut">
              <a:rPr lang="en-US" smtClean="0"/>
              <a:t>4/5/2023</a:t>
            </a:fld>
            <a:endParaRPr lang="en-US"/>
          </a:p>
        </p:txBody>
      </p:sp>
      <p:sp>
        <p:nvSpPr>
          <p:cNvPr id="5" name="Footer Placeholder 4">
            <a:extLst>
              <a:ext uri="{FF2B5EF4-FFF2-40B4-BE49-F238E27FC236}">
                <a16:creationId xmlns:a16="http://schemas.microsoft.com/office/drawing/2014/main" id="{F4F8A1F3-4F82-4E7C-9561-84E426167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3FB15-47F2-4282-97D7-C7FE332CAD43}"/>
              </a:ext>
            </a:extLst>
          </p:cNvPr>
          <p:cNvSpPr>
            <a:spLocks noGrp="1"/>
          </p:cNvSpPr>
          <p:nvPr>
            <p:ph type="sldNum" sz="quarter" idx="12"/>
          </p:nvPr>
        </p:nvSpPr>
        <p:spPr/>
        <p:txBody>
          <a:bodyPr/>
          <a:lstStyle/>
          <a:p>
            <a:fld id="{E27F44CE-9653-4B9E-8CDD-1E5086D2B6C8}" type="slidenum">
              <a:rPr lang="en-US" smtClean="0"/>
              <a:t>‹Nº›</a:t>
            </a:fld>
            <a:endParaRPr lang="en-US"/>
          </a:p>
        </p:txBody>
      </p:sp>
    </p:spTree>
    <p:extLst>
      <p:ext uri="{BB962C8B-B14F-4D97-AF65-F5344CB8AC3E}">
        <p14:creationId xmlns:p14="http://schemas.microsoft.com/office/powerpoint/2010/main" val="1521590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43E81-DE7B-B1C7-F6CB-0A2F0A594BB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7CECABDF-32CA-8CB1-B4D2-13E486062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F22540F-7981-9C92-6BEB-AC18E165D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7B1D9EA-C062-60A1-8A03-8082B70FEFE8}"/>
              </a:ext>
            </a:extLst>
          </p:cNvPr>
          <p:cNvSpPr>
            <a:spLocks noGrp="1"/>
          </p:cNvSpPr>
          <p:nvPr>
            <p:ph type="dt" sz="half" idx="10"/>
          </p:nvPr>
        </p:nvSpPr>
        <p:spPr/>
        <p:txBody>
          <a:bodyPr/>
          <a:lstStyle/>
          <a:p>
            <a:fld id="{B752C720-D02B-1647-826D-3661FC4921FF}" type="datetimeFigureOut">
              <a:rPr lang="es-CL" smtClean="0"/>
              <a:t>05-04-2023</a:t>
            </a:fld>
            <a:endParaRPr lang="es-CL"/>
          </a:p>
        </p:txBody>
      </p:sp>
      <p:sp>
        <p:nvSpPr>
          <p:cNvPr id="6" name="Marcador de pie de página 5">
            <a:extLst>
              <a:ext uri="{FF2B5EF4-FFF2-40B4-BE49-F238E27FC236}">
                <a16:creationId xmlns:a16="http://schemas.microsoft.com/office/drawing/2014/main" id="{6043E46F-C85F-4C33-4947-7B30671142C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B3584BE-FD9E-E6CF-FB09-513EA188383B}"/>
              </a:ext>
            </a:extLst>
          </p:cNvPr>
          <p:cNvSpPr>
            <a:spLocks noGrp="1"/>
          </p:cNvSpPr>
          <p:nvPr>
            <p:ph type="sldNum" sz="quarter" idx="12"/>
          </p:nvPr>
        </p:nvSpPr>
        <p:spPr/>
        <p:txBody>
          <a:bodyPr/>
          <a:lstStyle/>
          <a:p>
            <a:fld id="{E79D0BAC-16CD-1745-B55D-DA1FCABC8D88}" type="slidenum">
              <a:rPr lang="es-CL" smtClean="0"/>
              <a:t>‹Nº›</a:t>
            </a:fld>
            <a:endParaRPr lang="es-CL"/>
          </a:p>
        </p:txBody>
      </p:sp>
    </p:spTree>
    <p:extLst>
      <p:ext uri="{BB962C8B-B14F-4D97-AF65-F5344CB8AC3E}">
        <p14:creationId xmlns:p14="http://schemas.microsoft.com/office/powerpoint/2010/main" val="585105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FEF7E-F6FD-C158-1033-3E548E01C31F}"/>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5C6B55B0-8F35-0E75-F7EC-32B49603A069}"/>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9DA8E005-9937-9B39-E93F-087FD1386BC2}"/>
              </a:ext>
            </a:extLst>
          </p:cNvPr>
          <p:cNvSpPr>
            <a:spLocks noGrp="1"/>
          </p:cNvSpPr>
          <p:nvPr>
            <p:ph type="dt" sz="half" idx="10"/>
          </p:nvPr>
        </p:nvSpPr>
        <p:spPr/>
        <p:txBody>
          <a:bodyPr/>
          <a:lstStyle/>
          <a:p>
            <a:fld id="{B752C720-D02B-1647-826D-3661FC4921FF}" type="datetimeFigureOut">
              <a:rPr lang="es-CL" smtClean="0"/>
              <a:t>05-04-2023</a:t>
            </a:fld>
            <a:endParaRPr lang="es-CL"/>
          </a:p>
        </p:txBody>
      </p:sp>
      <p:sp>
        <p:nvSpPr>
          <p:cNvPr id="5" name="Marcador de pie de página 4">
            <a:extLst>
              <a:ext uri="{FF2B5EF4-FFF2-40B4-BE49-F238E27FC236}">
                <a16:creationId xmlns:a16="http://schemas.microsoft.com/office/drawing/2014/main" id="{1D480CC7-DB1A-3EF2-2603-8EBCC084848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E3E30DA-2457-A5B9-5D29-9B2C82E9905E}"/>
              </a:ext>
            </a:extLst>
          </p:cNvPr>
          <p:cNvSpPr>
            <a:spLocks noGrp="1"/>
          </p:cNvSpPr>
          <p:nvPr>
            <p:ph type="sldNum" sz="quarter" idx="12"/>
          </p:nvPr>
        </p:nvSpPr>
        <p:spPr/>
        <p:txBody>
          <a:bodyPr/>
          <a:lstStyle/>
          <a:p>
            <a:fld id="{E79D0BAC-16CD-1745-B55D-DA1FCABC8D88}" type="slidenum">
              <a:rPr lang="es-CL" smtClean="0"/>
              <a:t>‹Nº›</a:t>
            </a:fld>
            <a:endParaRPr lang="es-CL"/>
          </a:p>
        </p:txBody>
      </p:sp>
    </p:spTree>
    <p:extLst>
      <p:ext uri="{BB962C8B-B14F-4D97-AF65-F5344CB8AC3E}">
        <p14:creationId xmlns:p14="http://schemas.microsoft.com/office/powerpoint/2010/main" val="352273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8CF72D-2864-D081-6263-4661A347030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6C06F387-079F-FCF6-97C8-3BBCA988C9F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56C20F9C-3757-5483-A85D-9B9E8EE59938}"/>
              </a:ext>
            </a:extLst>
          </p:cNvPr>
          <p:cNvSpPr>
            <a:spLocks noGrp="1"/>
          </p:cNvSpPr>
          <p:nvPr>
            <p:ph type="dt" sz="half" idx="10"/>
          </p:nvPr>
        </p:nvSpPr>
        <p:spPr/>
        <p:txBody>
          <a:bodyPr/>
          <a:lstStyle/>
          <a:p>
            <a:fld id="{B752C720-D02B-1647-826D-3661FC4921FF}" type="datetimeFigureOut">
              <a:rPr lang="es-CL" smtClean="0"/>
              <a:t>05-04-2023</a:t>
            </a:fld>
            <a:endParaRPr lang="es-CL"/>
          </a:p>
        </p:txBody>
      </p:sp>
      <p:sp>
        <p:nvSpPr>
          <p:cNvPr id="5" name="Marcador de pie de página 4">
            <a:extLst>
              <a:ext uri="{FF2B5EF4-FFF2-40B4-BE49-F238E27FC236}">
                <a16:creationId xmlns:a16="http://schemas.microsoft.com/office/drawing/2014/main" id="{4544C9D6-1368-7A34-93D8-689C46F4318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7C95B65-97C2-9A3D-6EE7-98FA411DD102}"/>
              </a:ext>
            </a:extLst>
          </p:cNvPr>
          <p:cNvSpPr>
            <a:spLocks noGrp="1"/>
          </p:cNvSpPr>
          <p:nvPr>
            <p:ph type="sldNum" sz="quarter" idx="12"/>
          </p:nvPr>
        </p:nvSpPr>
        <p:spPr/>
        <p:txBody>
          <a:bodyPr/>
          <a:lstStyle/>
          <a:p>
            <a:fld id="{E79D0BAC-16CD-1745-B55D-DA1FCABC8D88}" type="slidenum">
              <a:rPr lang="es-CL" smtClean="0"/>
              <a:t>‹Nº›</a:t>
            </a:fld>
            <a:endParaRPr lang="es-CL"/>
          </a:p>
        </p:txBody>
      </p:sp>
    </p:spTree>
    <p:extLst>
      <p:ext uri="{BB962C8B-B14F-4D97-AF65-F5344CB8AC3E}">
        <p14:creationId xmlns:p14="http://schemas.microsoft.com/office/powerpoint/2010/main" val="118424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FB13-2533-44A5-A700-1BAF1AF761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A2A749-9A66-4F8F-80BB-0CF36CAAA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C519FB-BA38-4C62-81DF-5EFC5E47BC19}"/>
              </a:ext>
            </a:extLst>
          </p:cNvPr>
          <p:cNvSpPr>
            <a:spLocks noGrp="1"/>
          </p:cNvSpPr>
          <p:nvPr>
            <p:ph type="dt" sz="half" idx="10"/>
          </p:nvPr>
        </p:nvSpPr>
        <p:spPr/>
        <p:txBody>
          <a:bodyPr/>
          <a:lstStyle/>
          <a:p>
            <a:fld id="{4AAD888E-F92A-44F8-A328-5BD32FD17956}" type="datetimeFigureOut">
              <a:rPr lang="en-US" smtClean="0"/>
              <a:t>4/5/2023</a:t>
            </a:fld>
            <a:endParaRPr lang="en-US"/>
          </a:p>
        </p:txBody>
      </p:sp>
      <p:sp>
        <p:nvSpPr>
          <p:cNvPr id="5" name="Footer Placeholder 4">
            <a:extLst>
              <a:ext uri="{FF2B5EF4-FFF2-40B4-BE49-F238E27FC236}">
                <a16:creationId xmlns:a16="http://schemas.microsoft.com/office/drawing/2014/main" id="{16B26CED-BF96-4D51-A995-E77D2DE32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CA757-5EDB-448E-9B38-36450CA251E9}"/>
              </a:ext>
            </a:extLst>
          </p:cNvPr>
          <p:cNvSpPr>
            <a:spLocks noGrp="1"/>
          </p:cNvSpPr>
          <p:nvPr>
            <p:ph type="sldNum" sz="quarter" idx="12"/>
          </p:nvPr>
        </p:nvSpPr>
        <p:spPr/>
        <p:txBody>
          <a:bodyPr/>
          <a:lstStyle/>
          <a:p>
            <a:fld id="{E27F44CE-9653-4B9E-8CDD-1E5086D2B6C8}" type="slidenum">
              <a:rPr lang="en-US" smtClean="0"/>
              <a:t>‹Nº›</a:t>
            </a:fld>
            <a:endParaRPr lang="en-US"/>
          </a:p>
        </p:txBody>
      </p:sp>
    </p:spTree>
    <p:extLst>
      <p:ext uri="{BB962C8B-B14F-4D97-AF65-F5344CB8AC3E}">
        <p14:creationId xmlns:p14="http://schemas.microsoft.com/office/powerpoint/2010/main" val="13503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9267-F944-42B8-8694-5E8F2E3D8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CC486-1CD8-4203-A0B4-AD5B48A782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BEC5F7-DC86-41C1-A598-F8965439F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3ED8F3-BFE9-400E-8045-D11C1F3EFC29}"/>
              </a:ext>
            </a:extLst>
          </p:cNvPr>
          <p:cNvSpPr>
            <a:spLocks noGrp="1"/>
          </p:cNvSpPr>
          <p:nvPr>
            <p:ph type="dt" sz="half" idx="10"/>
          </p:nvPr>
        </p:nvSpPr>
        <p:spPr/>
        <p:txBody>
          <a:bodyPr/>
          <a:lstStyle/>
          <a:p>
            <a:fld id="{4AAD888E-F92A-44F8-A328-5BD32FD17956}" type="datetimeFigureOut">
              <a:rPr lang="en-US" smtClean="0"/>
              <a:t>4/5/2023</a:t>
            </a:fld>
            <a:endParaRPr lang="en-US"/>
          </a:p>
        </p:txBody>
      </p:sp>
      <p:sp>
        <p:nvSpPr>
          <p:cNvPr id="6" name="Footer Placeholder 5">
            <a:extLst>
              <a:ext uri="{FF2B5EF4-FFF2-40B4-BE49-F238E27FC236}">
                <a16:creationId xmlns:a16="http://schemas.microsoft.com/office/drawing/2014/main" id="{C087291F-088F-4D0B-A43D-7EB37E061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7D44DB-0F64-44D2-A62D-6F172D5321CE}"/>
              </a:ext>
            </a:extLst>
          </p:cNvPr>
          <p:cNvSpPr>
            <a:spLocks noGrp="1"/>
          </p:cNvSpPr>
          <p:nvPr>
            <p:ph type="sldNum" sz="quarter" idx="12"/>
          </p:nvPr>
        </p:nvSpPr>
        <p:spPr/>
        <p:txBody>
          <a:bodyPr/>
          <a:lstStyle/>
          <a:p>
            <a:fld id="{E27F44CE-9653-4B9E-8CDD-1E5086D2B6C8}" type="slidenum">
              <a:rPr lang="en-US" smtClean="0"/>
              <a:t>‹Nº›</a:t>
            </a:fld>
            <a:endParaRPr lang="en-US"/>
          </a:p>
        </p:txBody>
      </p:sp>
    </p:spTree>
    <p:extLst>
      <p:ext uri="{BB962C8B-B14F-4D97-AF65-F5344CB8AC3E}">
        <p14:creationId xmlns:p14="http://schemas.microsoft.com/office/powerpoint/2010/main" val="250930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952A-0D34-4B58-83C3-C0EDDF78D4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A2772D-E4E7-4F92-945F-43A7D62E4E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66D96E-2914-4923-90B2-12E6E29995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5F0EA1-49FE-43F6-A70C-7E3EB7CCF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DBC124-48AD-4A72-9DF3-B7764CB9C2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7D5A87-C28E-4200-B9A3-1E16DFB71473}"/>
              </a:ext>
            </a:extLst>
          </p:cNvPr>
          <p:cNvSpPr>
            <a:spLocks noGrp="1"/>
          </p:cNvSpPr>
          <p:nvPr>
            <p:ph type="dt" sz="half" idx="10"/>
          </p:nvPr>
        </p:nvSpPr>
        <p:spPr/>
        <p:txBody>
          <a:bodyPr/>
          <a:lstStyle/>
          <a:p>
            <a:fld id="{4AAD888E-F92A-44F8-A328-5BD32FD17956}" type="datetimeFigureOut">
              <a:rPr lang="en-US" smtClean="0"/>
              <a:t>4/5/2023</a:t>
            </a:fld>
            <a:endParaRPr lang="en-US"/>
          </a:p>
        </p:txBody>
      </p:sp>
      <p:sp>
        <p:nvSpPr>
          <p:cNvPr id="8" name="Footer Placeholder 7">
            <a:extLst>
              <a:ext uri="{FF2B5EF4-FFF2-40B4-BE49-F238E27FC236}">
                <a16:creationId xmlns:a16="http://schemas.microsoft.com/office/drawing/2014/main" id="{35F482C8-8B85-497A-824A-5B597886E1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E921B7-96F0-473B-8F6E-36E69E14E177}"/>
              </a:ext>
            </a:extLst>
          </p:cNvPr>
          <p:cNvSpPr>
            <a:spLocks noGrp="1"/>
          </p:cNvSpPr>
          <p:nvPr>
            <p:ph type="sldNum" sz="quarter" idx="12"/>
          </p:nvPr>
        </p:nvSpPr>
        <p:spPr/>
        <p:txBody>
          <a:bodyPr/>
          <a:lstStyle/>
          <a:p>
            <a:fld id="{E27F44CE-9653-4B9E-8CDD-1E5086D2B6C8}" type="slidenum">
              <a:rPr lang="en-US" smtClean="0"/>
              <a:t>‹Nº›</a:t>
            </a:fld>
            <a:endParaRPr lang="en-US"/>
          </a:p>
        </p:txBody>
      </p:sp>
    </p:spTree>
    <p:extLst>
      <p:ext uri="{BB962C8B-B14F-4D97-AF65-F5344CB8AC3E}">
        <p14:creationId xmlns:p14="http://schemas.microsoft.com/office/powerpoint/2010/main" val="213572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5F9A-39A5-421F-90D0-09B92F02EB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393CF9-87B1-4ADF-8CD6-A4BCC285D987}"/>
              </a:ext>
            </a:extLst>
          </p:cNvPr>
          <p:cNvSpPr>
            <a:spLocks noGrp="1"/>
          </p:cNvSpPr>
          <p:nvPr>
            <p:ph type="dt" sz="half" idx="10"/>
          </p:nvPr>
        </p:nvSpPr>
        <p:spPr/>
        <p:txBody>
          <a:bodyPr/>
          <a:lstStyle/>
          <a:p>
            <a:fld id="{4AAD888E-F92A-44F8-A328-5BD32FD17956}" type="datetimeFigureOut">
              <a:rPr lang="en-US" smtClean="0"/>
              <a:t>4/5/2023</a:t>
            </a:fld>
            <a:endParaRPr lang="en-US"/>
          </a:p>
        </p:txBody>
      </p:sp>
      <p:sp>
        <p:nvSpPr>
          <p:cNvPr id="4" name="Footer Placeholder 3">
            <a:extLst>
              <a:ext uri="{FF2B5EF4-FFF2-40B4-BE49-F238E27FC236}">
                <a16:creationId xmlns:a16="http://schemas.microsoft.com/office/drawing/2014/main" id="{1210962A-F780-43E3-B1FA-EA583E05F7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41282A-4358-457C-B4BA-060D2FF485B8}"/>
              </a:ext>
            </a:extLst>
          </p:cNvPr>
          <p:cNvSpPr>
            <a:spLocks noGrp="1"/>
          </p:cNvSpPr>
          <p:nvPr>
            <p:ph type="sldNum" sz="quarter" idx="12"/>
          </p:nvPr>
        </p:nvSpPr>
        <p:spPr/>
        <p:txBody>
          <a:bodyPr/>
          <a:lstStyle/>
          <a:p>
            <a:fld id="{E27F44CE-9653-4B9E-8CDD-1E5086D2B6C8}" type="slidenum">
              <a:rPr lang="en-US" smtClean="0"/>
              <a:t>‹Nº›</a:t>
            </a:fld>
            <a:endParaRPr lang="en-US"/>
          </a:p>
        </p:txBody>
      </p:sp>
    </p:spTree>
    <p:extLst>
      <p:ext uri="{BB962C8B-B14F-4D97-AF65-F5344CB8AC3E}">
        <p14:creationId xmlns:p14="http://schemas.microsoft.com/office/powerpoint/2010/main" val="176267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CFF1B-3FE2-4F87-AA0D-DF724DDA2B90}"/>
              </a:ext>
            </a:extLst>
          </p:cNvPr>
          <p:cNvSpPr>
            <a:spLocks noGrp="1"/>
          </p:cNvSpPr>
          <p:nvPr>
            <p:ph type="dt" sz="half" idx="10"/>
          </p:nvPr>
        </p:nvSpPr>
        <p:spPr/>
        <p:txBody>
          <a:bodyPr/>
          <a:lstStyle/>
          <a:p>
            <a:fld id="{4AAD888E-F92A-44F8-A328-5BD32FD17956}" type="datetimeFigureOut">
              <a:rPr lang="en-US" smtClean="0"/>
              <a:t>4/5/2023</a:t>
            </a:fld>
            <a:endParaRPr lang="en-US"/>
          </a:p>
        </p:txBody>
      </p:sp>
      <p:sp>
        <p:nvSpPr>
          <p:cNvPr id="3" name="Footer Placeholder 2">
            <a:extLst>
              <a:ext uri="{FF2B5EF4-FFF2-40B4-BE49-F238E27FC236}">
                <a16:creationId xmlns:a16="http://schemas.microsoft.com/office/drawing/2014/main" id="{9CD9428E-B4AB-4379-B467-072C94F32F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0C1599-4DC6-4EFC-90B4-7BB7D3EC51ED}"/>
              </a:ext>
            </a:extLst>
          </p:cNvPr>
          <p:cNvSpPr>
            <a:spLocks noGrp="1"/>
          </p:cNvSpPr>
          <p:nvPr>
            <p:ph type="sldNum" sz="quarter" idx="12"/>
          </p:nvPr>
        </p:nvSpPr>
        <p:spPr/>
        <p:txBody>
          <a:bodyPr/>
          <a:lstStyle/>
          <a:p>
            <a:fld id="{E27F44CE-9653-4B9E-8CDD-1E5086D2B6C8}" type="slidenum">
              <a:rPr lang="en-US" smtClean="0"/>
              <a:t>‹Nº›</a:t>
            </a:fld>
            <a:endParaRPr lang="en-US"/>
          </a:p>
        </p:txBody>
      </p:sp>
    </p:spTree>
    <p:extLst>
      <p:ext uri="{BB962C8B-B14F-4D97-AF65-F5344CB8AC3E}">
        <p14:creationId xmlns:p14="http://schemas.microsoft.com/office/powerpoint/2010/main" val="348108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223F-C651-48F9-B3B1-7F5F038973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C631E6-A0D6-4A9A-86EC-4530327E58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1215D6-BD09-4DB5-9F24-686E1ADE9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EB35C-BB00-4D05-8AA9-8DB9C827D5BD}"/>
              </a:ext>
            </a:extLst>
          </p:cNvPr>
          <p:cNvSpPr>
            <a:spLocks noGrp="1"/>
          </p:cNvSpPr>
          <p:nvPr>
            <p:ph type="dt" sz="half" idx="10"/>
          </p:nvPr>
        </p:nvSpPr>
        <p:spPr/>
        <p:txBody>
          <a:bodyPr/>
          <a:lstStyle/>
          <a:p>
            <a:fld id="{4AAD888E-F92A-44F8-A328-5BD32FD17956}" type="datetimeFigureOut">
              <a:rPr lang="en-US" smtClean="0"/>
              <a:t>4/5/2023</a:t>
            </a:fld>
            <a:endParaRPr lang="en-US"/>
          </a:p>
        </p:txBody>
      </p:sp>
      <p:sp>
        <p:nvSpPr>
          <p:cNvPr id="6" name="Footer Placeholder 5">
            <a:extLst>
              <a:ext uri="{FF2B5EF4-FFF2-40B4-BE49-F238E27FC236}">
                <a16:creationId xmlns:a16="http://schemas.microsoft.com/office/drawing/2014/main" id="{E8E5A420-863D-4FB2-9585-E528A675D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42740-F362-48DD-B247-4CB65364A03D}"/>
              </a:ext>
            </a:extLst>
          </p:cNvPr>
          <p:cNvSpPr>
            <a:spLocks noGrp="1"/>
          </p:cNvSpPr>
          <p:nvPr>
            <p:ph type="sldNum" sz="quarter" idx="12"/>
          </p:nvPr>
        </p:nvSpPr>
        <p:spPr/>
        <p:txBody>
          <a:bodyPr/>
          <a:lstStyle/>
          <a:p>
            <a:fld id="{E27F44CE-9653-4B9E-8CDD-1E5086D2B6C8}" type="slidenum">
              <a:rPr lang="en-US" smtClean="0"/>
              <a:t>‹Nº›</a:t>
            </a:fld>
            <a:endParaRPr lang="en-US"/>
          </a:p>
        </p:txBody>
      </p:sp>
    </p:spTree>
    <p:extLst>
      <p:ext uri="{BB962C8B-B14F-4D97-AF65-F5344CB8AC3E}">
        <p14:creationId xmlns:p14="http://schemas.microsoft.com/office/powerpoint/2010/main" val="1333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549E-B6E2-4F2B-BBF4-1E71522A6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E69F2-58A3-4E80-ACDA-10D403C656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7D5F69-11AE-49D4-896F-2B1369545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103965-113F-43D5-9A57-F8896303AC41}"/>
              </a:ext>
            </a:extLst>
          </p:cNvPr>
          <p:cNvSpPr>
            <a:spLocks noGrp="1"/>
          </p:cNvSpPr>
          <p:nvPr>
            <p:ph type="dt" sz="half" idx="10"/>
          </p:nvPr>
        </p:nvSpPr>
        <p:spPr/>
        <p:txBody>
          <a:bodyPr/>
          <a:lstStyle/>
          <a:p>
            <a:fld id="{4AAD888E-F92A-44F8-A328-5BD32FD17956}" type="datetimeFigureOut">
              <a:rPr lang="en-US" smtClean="0"/>
              <a:t>4/5/2023</a:t>
            </a:fld>
            <a:endParaRPr lang="en-US"/>
          </a:p>
        </p:txBody>
      </p:sp>
      <p:sp>
        <p:nvSpPr>
          <p:cNvPr id="6" name="Footer Placeholder 5">
            <a:extLst>
              <a:ext uri="{FF2B5EF4-FFF2-40B4-BE49-F238E27FC236}">
                <a16:creationId xmlns:a16="http://schemas.microsoft.com/office/drawing/2014/main" id="{D166A351-CB11-4213-8DEB-156B84482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5CBBE-E105-422D-A5BC-CF104DE24639}"/>
              </a:ext>
            </a:extLst>
          </p:cNvPr>
          <p:cNvSpPr>
            <a:spLocks noGrp="1"/>
          </p:cNvSpPr>
          <p:nvPr>
            <p:ph type="sldNum" sz="quarter" idx="12"/>
          </p:nvPr>
        </p:nvSpPr>
        <p:spPr/>
        <p:txBody>
          <a:bodyPr/>
          <a:lstStyle/>
          <a:p>
            <a:fld id="{E27F44CE-9653-4B9E-8CDD-1E5086D2B6C8}" type="slidenum">
              <a:rPr lang="en-US" smtClean="0"/>
              <a:t>‹Nº›</a:t>
            </a:fld>
            <a:endParaRPr lang="en-US"/>
          </a:p>
        </p:txBody>
      </p:sp>
    </p:spTree>
    <p:extLst>
      <p:ext uri="{BB962C8B-B14F-4D97-AF65-F5344CB8AC3E}">
        <p14:creationId xmlns:p14="http://schemas.microsoft.com/office/powerpoint/2010/main" val="428731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43E2B-B887-407E-AC51-CA251C7BFB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3379E5-3DF7-42C0-BED5-6137871DB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5462E-7DA8-4CA1-B6D9-CAC05B910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888E-F92A-44F8-A328-5BD32FD17956}" type="datetimeFigureOut">
              <a:rPr lang="en-US" smtClean="0"/>
              <a:t>4/5/2023</a:t>
            </a:fld>
            <a:endParaRPr lang="en-US"/>
          </a:p>
        </p:txBody>
      </p:sp>
      <p:sp>
        <p:nvSpPr>
          <p:cNvPr id="5" name="Footer Placeholder 4">
            <a:extLst>
              <a:ext uri="{FF2B5EF4-FFF2-40B4-BE49-F238E27FC236}">
                <a16:creationId xmlns:a16="http://schemas.microsoft.com/office/drawing/2014/main" id="{4AD43098-BD65-46EF-8803-BF48F069C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301E5E-3B26-4268-BD8C-0A3977A40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F44CE-9653-4B9E-8CDD-1E5086D2B6C8}" type="slidenum">
              <a:rPr lang="en-US" smtClean="0"/>
              <a:t>‹Nº›</a:t>
            </a:fld>
            <a:endParaRPr lang="en-US"/>
          </a:p>
        </p:txBody>
      </p:sp>
    </p:spTree>
    <p:extLst>
      <p:ext uri="{BB962C8B-B14F-4D97-AF65-F5344CB8AC3E}">
        <p14:creationId xmlns:p14="http://schemas.microsoft.com/office/powerpoint/2010/main" val="3648948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1F3194E-65F9-7FC2-BAA0-F6A713A999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19EA2BAD-65A1-A401-DFC5-D5233D56D5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4F5B43F1-A3DC-3774-C881-029E8A436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2C720-D02B-1647-826D-3661FC4921FF}" type="datetimeFigureOut">
              <a:rPr lang="es-CL" smtClean="0"/>
              <a:t>05-04-2023</a:t>
            </a:fld>
            <a:endParaRPr lang="es-CL"/>
          </a:p>
        </p:txBody>
      </p:sp>
      <p:sp>
        <p:nvSpPr>
          <p:cNvPr id="5" name="Marcador de pie de página 4">
            <a:extLst>
              <a:ext uri="{FF2B5EF4-FFF2-40B4-BE49-F238E27FC236}">
                <a16:creationId xmlns:a16="http://schemas.microsoft.com/office/drawing/2014/main" id="{1D17F947-8B3C-064C-ACEA-4EDC70BFE8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5D5F2B8-3866-2F6F-A1C0-2CAE71162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D0BAC-16CD-1745-B55D-DA1FCABC8D88}" type="slidenum">
              <a:rPr lang="es-CL" smtClean="0"/>
              <a:t>‹Nº›</a:t>
            </a:fld>
            <a:endParaRPr lang="es-CL"/>
          </a:p>
        </p:txBody>
      </p:sp>
    </p:spTree>
    <p:extLst>
      <p:ext uri="{BB962C8B-B14F-4D97-AF65-F5344CB8AC3E}">
        <p14:creationId xmlns:p14="http://schemas.microsoft.com/office/powerpoint/2010/main" val="4165256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chart" Target="../charts/char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87_93D4147.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8A2A052-269D-DA50-E72A-68FAFC964A2C}"/>
              </a:ext>
            </a:extLst>
          </p:cNvPr>
          <p:cNvPicPr>
            <a:picLocks noChangeAspect="1"/>
          </p:cNvPicPr>
          <p:nvPr/>
        </p:nvPicPr>
        <p:blipFill>
          <a:blip r:embed="rId3"/>
          <a:stretch>
            <a:fillRect/>
          </a:stretch>
        </p:blipFill>
        <p:spPr>
          <a:xfrm>
            <a:off x="2619704" y="6270330"/>
            <a:ext cx="7302062" cy="627863"/>
          </a:xfrm>
          <a:prstGeom prst="rect">
            <a:avLst/>
          </a:prstGeom>
        </p:spPr>
      </p:pic>
      <p:pic>
        <p:nvPicPr>
          <p:cNvPr id="5" name="Imagen 4">
            <a:extLst>
              <a:ext uri="{FF2B5EF4-FFF2-40B4-BE49-F238E27FC236}">
                <a16:creationId xmlns:a16="http://schemas.microsoft.com/office/drawing/2014/main" id="{3045DA0A-6B88-50C8-4E2D-ABD5AB7D7265}"/>
              </a:ext>
            </a:extLst>
          </p:cNvPr>
          <p:cNvPicPr>
            <a:picLocks noChangeAspect="1"/>
          </p:cNvPicPr>
          <p:nvPr/>
        </p:nvPicPr>
        <p:blipFill>
          <a:blip r:embed="rId4"/>
          <a:stretch>
            <a:fillRect/>
          </a:stretch>
        </p:blipFill>
        <p:spPr>
          <a:xfrm>
            <a:off x="2073442" y="2364186"/>
            <a:ext cx="7772400" cy="1937121"/>
          </a:xfrm>
          <a:prstGeom prst="rect">
            <a:avLst/>
          </a:prstGeom>
        </p:spPr>
      </p:pic>
    </p:spTree>
    <p:extLst>
      <p:ext uri="{BB962C8B-B14F-4D97-AF65-F5344CB8AC3E}">
        <p14:creationId xmlns:p14="http://schemas.microsoft.com/office/powerpoint/2010/main" val="356405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5192-66DF-4F14-8447-F3262BA2CA00}"/>
              </a:ext>
            </a:extLst>
          </p:cNvPr>
          <p:cNvSpPr>
            <a:spLocks noGrp="1"/>
          </p:cNvSpPr>
          <p:nvPr>
            <p:ph type="title"/>
          </p:nvPr>
        </p:nvSpPr>
        <p:spPr/>
        <p:txBody>
          <a:bodyPr vert="horz" lIns="91440" tIns="45720" rIns="91440" bIns="45720" rtlCol="0" anchor="b">
            <a:normAutofit/>
          </a:bodyPr>
          <a:lstStyle/>
          <a:p>
            <a:r>
              <a:rPr lang="es-CL" sz="5000" dirty="0"/>
              <a:t>Resultados</a:t>
            </a:r>
          </a:p>
        </p:txBody>
      </p:sp>
      <p:sp>
        <p:nvSpPr>
          <p:cNvPr id="4" name="Rectángulo 3">
            <a:extLst>
              <a:ext uri="{FF2B5EF4-FFF2-40B4-BE49-F238E27FC236}">
                <a16:creationId xmlns:a16="http://schemas.microsoft.com/office/drawing/2014/main" id="{10E27E2A-882A-2CF7-C64C-077EFCC4DC49}"/>
              </a:ext>
            </a:extLst>
          </p:cNvPr>
          <p:cNvSpPr/>
          <p:nvPr/>
        </p:nvSpPr>
        <p:spPr>
          <a:xfrm>
            <a:off x="4107766" y="2138289"/>
            <a:ext cx="4248443" cy="2335237"/>
          </a:xfrm>
          <a:prstGeom prst="rect">
            <a:avLst/>
          </a:prstGeom>
          <a:solidFill>
            <a:srgbClr val="2E6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800" dirty="0"/>
              <a:t>RESULTADOS</a:t>
            </a:r>
          </a:p>
        </p:txBody>
      </p:sp>
    </p:spTree>
    <p:extLst>
      <p:ext uri="{BB962C8B-B14F-4D97-AF65-F5344CB8AC3E}">
        <p14:creationId xmlns:p14="http://schemas.microsoft.com/office/powerpoint/2010/main" val="296180672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pitchFamily="2" charset="0"/>
              </a:rPr>
              <a:t>Principales Resultados</a:t>
            </a:r>
            <a:endParaRPr lang="en-US" sz="2700" dirty="0">
              <a:solidFill>
                <a:schemeClr val="accent1"/>
              </a:solidFill>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690689"/>
            <a:ext cx="10515600" cy="4486274"/>
          </a:xfrm>
        </p:spPr>
        <p:txBody>
          <a:bodyPr>
            <a:normAutofit/>
          </a:bodyPr>
          <a:lstStyle/>
          <a:p>
            <a:r>
              <a:rPr lang="es-CL" sz="2400" dirty="0">
                <a:solidFill>
                  <a:schemeClr val="bg1">
                    <a:lumMod val="50000"/>
                  </a:schemeClr>
                </a:solidFill>
              </a:rPr>
              <a:t>Proyección de inversión para los años 2023-2025. Similar al 2022, pero menor al 2021</a:t>
            </a:r>
            <a:endParaRPr lang="es-CL" dirty="0">
              <a:solidFill>
                <a:schemeClr val="bg1">
                  <a:lumMod val="50000"/>
                </a:schemeClr>
              </a:solidFill>
            </a:endParaRPr>
          </a:p>
          <a:p>
            <a:endParaRPr lang="es-CL" sz="2400" dirty="0">
              <a:solidFill>
                <a:schemeClr val="bg1">
                  <a:lumMod val="50000"/>
                </a:schemeClr>
              </a:solidFill>
            </a:endParaRPr>
          </a:p>
          <a:p>
            <a:r>
              <a:rPr lang="es-CL" sz="2400" dirty="0">
                <a:solidFill>
                  <a:schemeClr val="bg1">
                    <a:lumMod val="50000"/>
                  </a:schemeClr>
                </a:solidFill>
              </a:rPr>
              <a:t>Se observa como mayor preocupación el precio de los insumos</a:t>
            </a:r>
          </a:p>
          <a:p>
            <a:endParaRPr lang="es-CL" sz="2400" dirty="0">
              <a:solidFill>
                <a:schemeClr val="bg1">
                  <a:lumMod val="50000"/>
                </a:schemeClr>
              </a:solidFill>
            </a:endParaRPr>
          </a:p>
          <a:p>
            <a:r>
              <a:rPr lang="es-CL" sz="2400" dirty="0">
                <a:solidFill>
                  <a:schemeClr val="bg1">
                    <a:lumMod val="50000"/>
                  </a:schemeClr>
                </a:solidFill>
              </a:rPr>
              <a:t>Pero la falta de competencias y necesidad de capacitar siguen siendo muy relevantes </a:t>
            </a:r>
            <a:r>
              <a:rPr lang="es-CL" sz="2400" dirty="0">
                <a:solidFill>
                  <a:schemeClr val="bg1">
                    <a:lumMod val="50000"/>
                  </a:schemeClr>
                </a:solidFill>
                <a:sym typeface="Wingdings" pitchFamily="2" charset="2"/>
              </a:rPr>
              <a:t> En conjunto con mayor adopción de proceso de automatización</a:t>
            </a:r>
          </a:p>
          <a:p>
            <a:pPr marL="0" indent="0">
              <a:buNone/>
            </a:pPr>
            <a:endParaRPr lang="es-CL" sz="2400" dirty="0">
              <a:solidFill>
                <a:schemeClr val="bg1">
                  <a:lumMod val="50000"/>
                </a:schemeClr>
              </a:solidFill>
            </a:endParaRPr>
          </a:p>
          <a:p>
            <a:r>
              <a:rPr lang="es-CL" sz="2400" dirty="0">
                <a:solidFill>
                  <a:schemeClr val="bg1">
                    <a:lumMod val="50000"/>
                  </a:schemeClr>
                </a:solidFill>
              </a:rPr>
              <a:t>Los canales de reclutamiento son más bien cerrados</a:t>
            </a:r>
            <a:r>
              <a:rPr lang="es-CL" sz="2400" dirty="0">
                <a:solidFill>
                  <a:schemeClr val="bg1">
                    <a:lumMod val="50000"/>
                  </a:schemeClr>
                </a:solidFill>
                <a:sym typeface="Wingdings" pitchFamily="2" charset="2"/>
              </a:rPr>
              <a:t>  H</a:t>
            </a:r>
            <a:r>
              <a:rPr lang="es-CL" sz="2400" dirty="0">
                <a:solidFill>
                  <a:schemeClr val="bg1">
                    <a:lumMod val="50000"/>
                  </a:schemeClr>
                </a:solidFill>
              </a:rPr>
              <a:t>ay desconocimiento de la Bolsa Nacional de Empleo/Trabajo en Obra</a:t>
            </a:r>
          </a:p>
          <a:p>
            <a:endParaRPr lang="es-CL" sz="2800" dirty="0"/>
          </a:p>
          <a:p>
            <a:endParaRPr lang="es-CL" dirty="0"/>
          </a:p>
        </p:txBody>
      </p:sp>
    </p:spTree>
    <p:extLst>
      <p:ext uri="{BB962C8B-B14F-4D97-AF65-F5344CB8AC3E}">
        <p14:creationId xmlns:p14="http://schemas.microsoft.com/office/powerpoint/2010/main" val="325298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a:xfrm>
            <a:off x="838200" y="365126"/>
            <a:ext cx="10515600" cy="1046986"/>
          </a:xfrm>
        </p:spPr>
        <p:txBody>
          <a:bodyPr>
            <a:normAutofit/>
          </a:bodyPr>
          <a:lstStyle/>
          <a:p>
            <a:r>
              <a:rPr lang="es-CL" sz="3600" b="1" dirty="0">
                <a:solidFill>
                  <a:schemeClr val="bg1">
                    <a:lumMod val="50000"/>
                  </a:schemeClr>
                </a:solidFill>
                <a:latin typeface="Bliss Pro ExtraLight" panose="02000506040000020004" pitchFamily="2" charset="0"/>
              </a:rPr>
              <a:t>Encuesta de Inversión: 4 Regiones</a:t>
            </a:r>
            <a:endParaRPr lang="en-US" sz="3600" b="1" dirty="0">
              <a:solidFill>
                <a:schemeClr val="bg1">
                  <a:lumMod val="50000"/>
                </a:schemeClr>
              </a:solidFill>
              <a:latin typeface="Bliss Pro ExtraLight" panose="02000506040000020004" pitchFamily="2" charset="0"/>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412111"/>
            <a:ext cx="10515600" cy="4764852"/>
          </a:xfrm>
        </p:spPr>
        <p:txBody>
          <a:bodyPr>
            <a:normAutofit/>
          </a:bodyPr>
          <a:lstStyle/>
          <a:p>
            <a:r>
              <a:rPr lang="es-CL" sz="2400" dirty="0">
                <a:solidFill>
                  <a:schemeClr val="bg1">
                    <a:lumMod val="50000"/>
                  </a:schemeClr>
                </a:solidFill>
              </a:rPr>
              <a:t>La cantidad de proyectos cayó 2022 comparada con el 2021</a:t>
            </a:r>
          </a:p>
          <a:p>
            <a:r>
              <a:rPr lang="es-CL" sz="2400" dirty="0">
                <a:solidFill>
                  <a:schemeClr val="bg1">
                    <a:lumMod val="50000"/>
                  </a:schemeClr>
                </a:solidFill>
              </a:rPr>
              <a:t>Pero hay mayor estabilidad para el período 2023-25</a:t>
            </a:r>
          </a:p>
          <a:p>
            <a:endParaRPr lang="es-CL" sz="2800" dirty="0"/>
          </a:p>
          <a:p>
            <a:endParaRPr lang="es-CL" dirty="0"/>
          </a:p>
        </p:txBody>
      </p:sp>
      <p:graphicFrame>
        <p:nvGraphicFramePr>
          <p:cNvPr id="5" name="Chart 4">
            <a:extLst>
              <a:ext uri="{FF2B5EF4-FFF2-40B4-BE49-F238E27FC236}">
                <a16:creationId xmlns:a16="http://schemas.microsoft.com/office/drawing/2014/main" id="{3959D467-F11A-07B4-7C47-3C14DBB386CA}"/>
              </a:ext>
            </a:extLst>
          </p:cNvPr>
          <p:cNvGraphicFramePr>
            <a:graphicFrameLocks/>
          </p:cNvGraphicFramePr>
          <p:nvPr>
            <p:extLst>
              <p:ext uri="{D42A27DB-BD31-4B8C-83A1-F6EECF244321}">
                <p14:modId xmlns:p14="http://schemas.microsoft.com/office/powerpoint/2010/main" val="2392362524"/>
              </p:ext>
            </p:extLst>
          </p:nvPr>
        </p:nvGraphicFramePr>
        <p:xfrm>
          <a:off x="1070517" y="2458438"/>
          <a:ext cx="7794701" cy="39423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094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a:xfrm>
            <a:off x="838200" y="365126"/>
            <a:ext cx="10515600" cy="1046986"/>
          </a:xfrm>
        </p:spPr>
        <p:txBody>
          <a:bodyPr>
            <a:normAutofit/>
          </a:bodyPr>
          <a:lstStyle/>
          <a:p>
            <a:r>
              <a:rPr lang="es-CL" sz="3600" b="1" dirty="0">
                <a:solidFill>
                  <a:schemeClr val="bg1">
                    <a:lumMod val="50000"/>
                  </a:schemeClr>
                </a:solidFill>
                <a:latin typeface="Bliss Pro ExtraLight" panose="02000506040000020004"/>
              </a:rPr>
              <a:t>Encuesta de Inversión: Valparaíso</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326877"/>
            <a:ext cx="10515600" cy="1236960"/>
          </a:xfrm>
        </p:spPr>
        <p:txBody>
          <a:bodyPr>
            <a:normAutofit/>
          </a:bodyPr>
          <a:lstStyle/>
          <a:p>
            <a:r>
              <a:rPr lang="es-CL" sz="2400" dirty="0">
                <a:solidFill>
                  <a:schemeClr val="bg1">
                    <a:lumMod val="50000"/>
                  </a:schemeClr>
                </a:solidFill>
              </a:rPr>
              <a:t>Comparando con 2022, hay una baja en proyectos inmobiliarios.</a:t>
            </a:r>
          </a:p>
          <a:p>
            <a:r>
              <a:rPr lang="es-CL" sz="2400" dirty="0">
                <a:solidFill>
                  <a:schemeClr val="bg1">
                    <a:lumMod val="50000"/>
                  </a:schemeClr>
                </a:solidFill>
              </a:rPr>
              <a:t>Pero hay un aumento en proyectos de Infraestructura y otros.</a:t>
            </a:r>
          </a:p>
          <a:p>
            <a:pPr marL="0" indent="0">
              <a:buNone/>
            </a:pPr>
            <a:endParaRPr lang="es-CL" sz="2800" dirty="0"/>
          </a:p>
          <a:p>
            <a:endParaRPr lang="es-CL" dirty="0"/>
          </a:p>
        </p:txBody>
      </p:sp>
      <p:graphicFrame>
        <p:nvGraphicFramePr>
          <p:cNvPr id="5" name="Chart 4">
            <a:extLst>
              <a:ext uri="{FF2B5EF4-FFF2-40B4-BE49-F238E27FC236}">
                <a16:creationId xmlns:a16="http://schemas.microsoft.com/office/drawing/2014/main" id="{BB173606-2676-A71D-5E7E-31F4817A6512}"/>
              </a:ext>
            </a:extLst>
          </p:cNvPr>
          <p:cNvGraphicFramePr>
            <a:graphicFrameLocks/>
          </p:cNvGraphicFramePr>
          <p:nvPr>
            <p:extLst>
              <p:ext uri="{D42A27DB-BD31-4B8C-83A1-F6EECF244321}">
                <p14:modId xmlns:p14="http://schemas.microsoft.com/office/powerpoint/2010/main" val="675056770"/>
              </p:ext>
            </p:extLst>
          </p:nvPr>
        </p:nvGraphicFramePr>
        <p:xfrm>
          <a:off x="1103970" y="2563837"/>
          <a:ext cx="7817005" cy="37031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670410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Inversión</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412111"/>
            <a:ext cx="10515600" cy="4764852"/>
          </a:xfrm>
        </p:spPr>
        <p:txBody>
          <a:bodyPr>
            <a:normAutofit/>
          </a:bodyPr>
          <a:lstStyle/>
          <a:p>
            <a:r>
              <a:rPr lang="es-CL" sz="2400" dirty="0">
                <a:solidFill>
                  <a:schemeClr val="bg1">
                    <a:lumMod val="50000"/>
                  </a:schemeClr>
                </a:solidFill>
              </a:rPr>
              <a:t>Problemas para el período 2023-25 </a:t>
            </a:r>
            <a:r>
              <a:rPr lang="es-CL" sz="2400" dirty="0">
                <a:solidFill>
                  <a:schemeClr val="bg1">
                    <a:lumMod val="50000"/>
                  </a:schemeClr>
                </a:solidFill>
                <a:sym typeface="Wingdings" pitchFamily="2" charset="2"/>
              </a:rPr>
              <a:t> Precio de los insumos, acceso al crédito</a:t>
            </a:r>
          </a:p>
          <a:p>
            <a:r>
              <a:rPr lang="es-CL" sz="2400" dirty="0">
                <a:solidFill>
                  <a:schemeClr val="bg1">
                    <a:lumMod val="50000"/>
                  </a:schemeClr>
                </a:solidFill>
                <a:sym typeface="Wingdings" pitchFamily="2" charset="2"/>
              </a:rPr>
              <a:t>Pero también es relevante la mano de obra</a:t>
            </a:r>
          </a:p>
          <a:p>
            <a:endParaRPr lang="es-CL" sz="2400" dirty="0">
              <a:sym typeface="Wingdings" pitchFamily="2" charset="2"/>
            </a:endParaRPr>
          </a:p>
          <a:p>
            <a:endParaRPr lang="es-CL" sz="2400" dirty="0"/>
          </a:p>
          <a:p>
            <a:endParaRPr lang="es-CL" sz="2800" dirty="0"/>
          </a:p>
          <a:p>
            <a:endParaRPr lang="es-CL" dirty="0"/>
          </a:p>
        </p:txBody>
      </p:sp>
      <p:graphicFrame>
        <p:nvGraphicFramePr>
          <p:cNvPr id="8" name="Gráfico 7">
            <a:extLst>
              <a:ext uri="{FF2B5EF4-FFF2-40B4-BE49-F238E27FC236}">
                <a16:creationId xmlns:a16="http://schemas.microsoft.com/office/drawing/2014/main" id="{00000000-0008-0000-1500-000002000000}"/>
              </a:ext>
            </a:extLst>
          </p:cNvPr>
          <p:cNvGraphicFramePr>
            <a:graphicFrameLocks noGrp="1"/>
          </p:cNvGraphicFramePr>
          <p:nvPr>
            <p:extLst>
              <p:ext uri="{D42A27DB-BD31-4B8C-83A1-F6EECF244321}">
                <p14:modId xmlns:p14="http://schemas.microsoft.com/office/powerpoint/2010/main" val="1626254166"/>
              </p:ext>
            </p:extLst>
          </p:nvPr>
        </p:nvGraphicFramePr>
        <p:xfrm>
          <a:off x="2166378" y="2447743"/>
          <a:ext cx="7591616" cy="3629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178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Inversión: Valparaíso</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412111"/>
            <a:ext cx="10515600" cy="895660"/>
          </a:xfrm>
        </p:spPr>
        <p:txBody>
          <a:bodyPr>
            <a:normAutofit/>
          </a:bodyPr>
          <a:lstStyle/>
          <a:p>
            <a:r>
              <a:rPr lang="es-CL" sz="2400" dirty="0">
                <a:solidFill>
                  <a:schemeClr val="bg1">
                    <a:lumMod val="50000"/>
                  </a:schemeClr>
                </a:solidFill>
              </a:rPr>
              <a:t>Los tres principales problemas 2023-2025: Precio de los insumos, acceso al crédito y trabajadores sin las competencias adecuadas.</a:t>
            </a:r>
            <a:endParaRPr lang="es-CL" sz="2400" dirty="0">
              <a:solidFill>
                <a:schemeClr val="bg1">
                  <a:lumMod val="50000"/>
                </a:schemeClr>
              </a:solidFill>
              <a:sym typeface="Wingdings" pitchFamily="2" charset="2"/>
            </a:endParaRPr>
          </a:p>
          <a:p>
            <a:endParaRPr lang="es-CL" sz="2400" dirty="0">
              <a:sym typeface="Wingdings" pitchFamily="2" charset="2"/>
            </a:endParaRPr>
          </a:p>
          <a:p>
            <a:endParaRPr lang="es-CL" sz="2400" dirty="0"/>
          </a:p>
          <a:p>
            <a:endParaRPr lang="es-CL" sz="2800" dirty="0"/>
          </a:p>
          <a:p>
            <a:endParaRPr lang="es-CL" dirty="0"/>
          </a:p>
        </p:txBody>
      </p:sp>
      <p:graphicFrame>
        <p:nvGraphicFramePr>
          <p:cNvPr id="6" name="Gráfico 5"/>
          <p:cNvGraphicFramePr>
            <a:graphicFrameLocks/>
          </p:cNvGraphicFramePr>
          <p:nvPr>
            <p:extLst>
              <p:ext uri="{D42A27DB-BD31-4B8C-83A1-F6EECF244321}">
                <p14:modId xmlns:p14="http://schemas.microsoft.com/office/powerpoint/2010/main" val="2426855304"/>
              </p:ext>
            </p:extLst>
          </p:nvPr>
        </p:nvGraphicFramePr>
        <p:xfrm>
          <a:off x="2100147" y="2307771"/>
          <a:ext cx="6475141" cy="36692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800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Inversión</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4394462"/>
          </a:xfrm>
        </p:spPr>
        <p:txBody>
          <a:bodyPr>
            <a:normAutofit/>
          </a:bodyPr>
          <a:lstStyle/>
          <a:p>
            <a:r>
              <a:rPr lang="es-CL" sz="2400" dirty="0">
                <a:solidFill>
                  <a:schemeClr val="bg1">
                    <a:lumMod val="50000"/>
                  </a:schemeClr>
                </a:solidFill>
              </a:rPr>
              <a:t>Hay una alta relevancia de la capacitación</a:t>
            </a:r>
          </a:p>
          <a:p>
            <a:r>
              <a:rPr lang="es-CL" sz="2400" dirty="0">
                <a:solidFill>
                  <a:schemeClr val="bg1">
                    <a:lumMod val="50000"/>
                  </a:schemeClr>
                </a:solidFill>
              </a:rPr>
              <a:t>El 60% de las empresas declaró realizar alguna capacitación durante el 2021-22</a:t>
            </a:r>
          </a:p>
          <a:p>
            <a:pPr lvl="1"/>
            <a:r>
              <a:rPr lang="es-CL" sz="2000" dirty="0">
                <a:solidFill>
                  <a:schemeClr val="bg1">
                    <a:lumMod val="50000"/>
                  </a:schemeClr>
                </a:solidFill>
                <a:sym typeface="Wingdings" pitchFamily="2" charset="2"/>
              </a:rPr>
              <a:t>64% en competencias técnicas sobre un oficio particular</a:t>
            </a:r>
          </a:p>
          <a:p>
            <a:pPr lvl="1"/>
            <a:r>
              <a:rPr lang="es-CL" sz="2000" dirty="0">
                <a:solidFill>
                  <a:schemeClr val="bg1">
                    <a:lumMod val="50000"/>
                  </a:schemeClr>
                </a:solidFill>
                <a:sym typeface="Wingdings" pitchFamily="2" charset="2"/>
              </a:rPr>
              <a:t>23% en competencias tecnológicas</a:t>
            </a:r>
          </a:p>
          <a:p>
            <a:r>
              <a:rPr lang="es-CL" sz="2400" dirty="0">
                <a:solidFill>
                  <a:schemeClr val="bg1">
                    <a:lumMod val="50000"/>
                  </a:schemeClr>
                </a:solidFill>
                <a:sym typeface="Wingdings" pitchFamily="2" charset="2"/>
              </a:rPr>
              <a:t>Porcentaje que capacitaría durante el 2022-25, 68%</a:t>
            </a:r>
          </a:p>
          <a:p>
            <a:r>
              <a:rPr lang="es-CL" sz="2400" dirty="0">
                <a:solidFill>
                  <a:schemeClr val="bg1">
                    <a:lumMod val="50000"/>
                  </a:schemeClr>
                </a:solidFill>
                <a:sym typeface="Wingdings" pitchFamily="2" charset="2"/>
              </a:rPr>
              <a:t>De las empresas que no capacitan</a:t>
            </a:r>
          </a:p>
          <a:p>
            <a:pPr lvl="1"/>
            <a:r>
              <a:rPr lang="es-CL" sz="2000" dirty="0">
                <a:solidFill>
                  <a:schemeClr val="bg1">
                    <a:lumMod val="50000"/>
                  </a:schemeClr>
                </a:solidFill>
                <a:sym typeface="Wingdings" pitchFamily="2" charset="2"/>
              </a:rPr>
              <a:t>31% declara no tener recursos</a:t>
            </a:r>
          </a:p>
          <a:p>
            <a:pPr lvl="1"/>
            <a:r>
              <a:rPr lang="es-CL" sz="2000" dirty="0">
                <a:solidFill>
                  <a:schemeClr val="bg1">
                    <a:lumMod val="50000"/>
                  </a:schemeClr>
                </a:solidFill>
                <a:sym typeface="Wingdings" pitchFamily="2" charset="2"/>
              </a:rPr>
              <a:t>26% porque existe alta rotación</a:t>
            </a:r>
          </a:p>
          <a:p>
            <a:r>
              <a:rPr lang="es-CL" sz="2400" dirty="0">
                <a:solidFill>
                  <a:schemeClr val="bg1">
                    <a:lumMod val="50000"/>
                  </a:schemeClr>
                </a:solidFill>
              </a:rPr>
              <a:t>Pero también los motivos de no capacitar se podrían resolver con mayor capacitación</a:t>
            </a:r>
          </a:p>
          <a:p>
            <a:pPr marL="457200" lvl="1" indent="0">
              <a:buNone/>
            </a:pPr>
            <a:endParaRPr lang="es-CL" sz="20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sz="2400" dirty="0"/>
          </a:p>
          <a:p>
            <a:endParaRPr lang="es-CL" sz="2800" dirty="0"/>
          </a:p>
          <a:p>
            <a:endParaRPr lang="es-CL" dirty="0"/>
          </a:p>
        </p:txBody>
      </p:sp>
    </p:spTree>
    <p:extLst>
      <p:ext uri="{BB962C8B-B14F-4D97-AF65-F5344CB8AC3E}">
        <p14:creationId xmlns:p14="http://schemas.microsoft.com/office/powerpoint/2010/main" val="340583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Inversión: Valparaíso</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534665"/>
            <a:ext cx="10515600" cy="4394462"/>
          </a:xfrm>
        </p:spPr>
        <p:txBody>
          <a:bodyPr>
            <a:normAutofit/>
          </a:bodyPr>
          <a:lstStyle/>
          <a:p>
            <a:r>
              <a:rPr lang="es-CL" sz="2400" dirty="0">
                <a:solidFill>
                  <a:schemeClr val="bg1">
                    <a:lumMod val="50000"/>
                  </a:schemeClr>
                </a:solidFill>
              </a:rPr>
              <a:t>Hay una alta relevancia de la capacitación.</a:t>
            </a:r>
          </a:p>
          <a:p>
            <a:r>
              <a:rPr lang="es-CL" sz="2400" dirty="0">
                <a:solidFill>
                  <a:schemeClr val="bg1">
                    <a:lumMod val="50000"/>
                  </a:schemeClr>
                </a:solidFill>
              </a:rPr>
              <a:t>El 59% de las empresas declaró realizar alguna capacitación durante el 2021-22</a:t>
            </a:r>
          </a:p>
          <a:p>
            <a:pPr lvl="1"/>
            <a:r>
              <a:rPr lang="es-CL" sz="2000" dirty="0">
                <a:solidFill>
                  <a:schemeClr val="bg1">
                    <a:lumMod val="50000"/>
                  </a:schemeClr>
                </a:solidFill>
                <a:sym typeface="Wingdings" pitchFamily="2" charset="2"/>
              </a:rPr>
              <a:t>65% en competencias técnicas sobre un oficio particular</a:t>
            </a:r>
          </a:p>
          <a:p>
            <a:pPr lvl="1"/>
            <a:r>
              <a:rPr lang="es-CL" sz="2000" dirty="0">
                <a:solidFill>
                  <a:schemeClr val="bg1">
                    <a:lumMod val="50000"/>
                  </a:schemeClr>
                </a:solidFill>
                <a:sym typeface="Wingdings" pitchFamily="2" charset="2"/>
              </a:rPr>
              <a:t>24% en competencias tecnológicas</a:t>
            </a:r>
          </a:p>
          <a:p>
            <a:pPr marL="0" indent="0">
              <a:buNone/>
            </a:pPr>
            <a:endParaRPr lang="es-CL" sz="2400" dirty="0"/>
          </a:p>
          <a:p>
            <a:endParaRPr lang="es-CL" sz="2800" dirty="0"/>
          </a:p>
          <a:p>
            <a:endParaRPr lang="es-CL" dirty="0"/>
          </a:p>
        </p:txBody>
      </p:sp>
      <p:graphicFrame>
        <p:nvGraphicFramePr>
          <p:cNvPr id="7" name="Gráfico 6">
            <a:extLst>
              <a:ext uri="{FF2B5EF4-FFF2-40B4-BE49-F238E27FC236}">
                <a16:creationId xmlns:a16="http://schemas.microsoft.com/office/drawing/2014/main" id="{00000000-0008-0000-1700-000002000000}"/>
              </a:ext>
            </a:extLst>
          </p:cNvPr>
          <p:cNvGraphicFramePr>
            <a:graphicFrameLocks noGrp="1"/>
          </p:cNvGraphicFramePr>
          <p:nvPr>
            <p:extLst>
              <p:ext uri="{D42A27DB-BD31-4B8C-83A1-F6EECF244321}">
                <p14:modId xmlns:p14="http://schemas.microsoft.com/office/powerpoint/2010/main" val="3106816604"/>
              </p:ext>
            </p:extLst>
          </p:nvPr>
        </p:nvGraphicFramePr>
        <p:xfrm>
          <a:off x="7036419" y="2774314"/>
          <a:ext cx="6309226" cy="23275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a:graphicFrameLocks/>
          </p:cNvGraphicFramePr>
          <p:nvPr>
            <p:extLst>
              <p:ext uri="{D42A27DB-BD31-4B8C-83A1-F6EECF244321}">
                <p14:modId xmlns:p14="http://schemas.microsoft.com/office/powerpoint/2010/main" val="345754646"/>
              </p:ext>
            </p:extLst>
          </p:nvPr>
        </p:nvGraphicFramePr>
        <p:xfrm>
          <a:off x="838200" y="3443403"/>
          <a:ext cx="6083300" cy="2781300"/>
        </p:xfrm>
        <a:graphic>
          <a:graphicData uri="http://schemas.openxmlformats.org/drawingml/2006/chart">
            <c:chart xmlns:c="http://schemas.openxmlformats.org/drawingml/2006/chart" xmlns:r="http://schemas.openxmlformats.org/officeDocument/2006/relationships" r:id="rId5"/>
          </a:graphicData>
        </a:graphic>
      </p:graphicFrame>
      <p:sp>
        <p:nvSpPr>
          <p:cNvPr id="5" name="Elipse 4"/>
          <p:cNvSpPr/>
          <p:nvPr/>
        </p:nvSpPr>
        <p:spPr>
          <a:xfrm>
            <a:off x="10615961" y="2899317"/>
            <a:ext cx="1003610" cy="3679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5500935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a:xfrm>
            <a:off x="838200" y="256268"/>
            <a:ext cx="10515600" cy="1325563"/>
          </a:xfrm>
        </p:spPr>
        <p:txBody>
          <a:bodyPr>
            <a:normAutofit/>
          </a:bodyPr>
          <a:lstStyle/>
          <a:p>
            <a:r>
              <a:rPr lang="es-CL" sz="3600" b="1" dirty="0">
                <a:solidFill>
                  <a:schemeClr val="bg1">
                    <a:lumMod val="50000"/>
                  </a:schemeClr>
                </a:solidFill>
                <a:latin typeface="Bliss Pro ExtraLight" panose="02000506040000020004"/>
              </a:rPr>
              <a:t>Encuesta de Inversión: Valparaíso</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4394462"/>
          </a:xfrm>
        </p:spPr>
        <p:txBody>
          <a:bodyPr>
            <a:normAutofit/>
          </a:bodyPr>
          <a:lstStyle/>
          <a:p>
            <a:r>
              <a:rPr lang="es-CL" sz="2400" dirty="0">
                <a:solidFill>
                  <a:schemeClr val="bg1">
                    <a:lumMod val="50000"/>
                  </a:schemeClr>
                </a:solidFill>
                <a:sym typeface="Wingdings" pitchFamily="2" charset="2"/>
              </a:rPr>
              <a:t>Porcentaje que capacitaría durante el 2022-25, 55% (vs.68% nacional)</a:t>
            </a:r>
          </a:p>
          <a:p>
            <a:pPr lvl="1"/>
            <a:r>
              <a:rPr lang="es-CL" sz="2000" dirty="0">
                <a:solidFill>
                  <a:schemeClr val="bg1">
                    <a:lumMod val="50000"/>
                  </a:schemeClr>
                </a:solidFill>
                <a:sym typeface="Wingdings" pitchFamily="2" charset="2"/>
              </a:rPr>
              <a:t>81% en competencias técnicas (vs.72 nacional)</a:t>
            </a:r>
          </a:p>
          <a:p>
            <a:pPr lvl="1"/>
            <a:r>
              <a:rPr lang="es-CL" sz="2000" dirty="0">
                <a:solidFill>
                  <a:schemeClr val="bg1">
                    <a:lumMod val="50000"/>
                  </a:schemeClr>
                </a:solidFill>
                <a:sym typeface="Wingdings" pitchFamily="2" charset="2"/>
              </a:rPr>
              <a:t>25% en competencias conductuales y de tecnología de la información</a:t>
            </a:r>
            <a:endParaRPr lang="es-CL" sz="2400" dirty="0"/>
          </a:p>
          <a:p>
            <a:endParaRPr lang="es-CL" sz="2800" dirty="0"/>
          </a:p>
          <a:p>
            <a:endParaRPr lang="es-CL" dirty="0"/>
          </a:p>
        </p:txBody>
      </p:sp>
      <p:graphicFrame>
        <p:nvGraphicFramePr>
          <p:cNvPr id="8" name="Gráfico 7">
            <a:extLst>
              <a:ext uri="{FF2B5EF4-FFF2-40B4-BE49-F238E27FC236}">
                <a16:creationId xmlns:a16="http://schemas.microsoft.com/office/drawing/2014/main" id="{00000000-0008-0000-1700-000002000000}"/>
              </a:ext>
            </a:extLst>
          </p:cNvPr>
          <p:cNvGraphicFramePr>
            <a:graphicFrameLocks noGrp="1"/>
          </p:cNvGraphicFramePr>
          <p:nvPr>
            <p:extLst>
              <p:ext uri="{D42A27DB-BD31-4B8C-83A1-F6EECF244321}">
                <p14:modId xmlns:p14="http://schemas.microsoft.com/office/powerpoint/2010/main" val="4223449396"/>
              </p:ext>
            </p:extLst>
          </p:nvPr>
        </p:nvGraphicFramePr>
        <p:xfrm>
          <a:off x="7047571" y="2815959"/>
          <a:ext cx="6309226" cy="2327546"/>
        </p:xfrm>
        <a:graphic>
          <a:graphicData uri="http://schemas.openxmlformats.org/drawingml/2006/chart">
            <c:chart xmlns:c="http://schemas.openxmlformats.org/drawingml/2006/chart" xmlns:r="http://schemas.openxmlformats.org/officeDocument/2006/relationships" r:id="rId3"/>
          </a:graphicData>
        </a:graphic>
      </p:graphicFrame>
      <p:sp>
        <p:nvSpPr>
          <p:cNvPr id="4" name="Elipse 3"/>
          <p:cNvSpPr/>
          <p:nvPr/>
        </p:nvSpPr>
        <p:spPr>
          <a:xfrm>
            <a:off x="10615961" y="3189248"/>
            <a:ext cx="737839" cy="3345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1" name="Gráfico 10"/>
          <p:cNvGraphicFramePr>
            <a:graphicFrameLocks/>
          </p:cNvGraphicFramePr>
          <p:nvPr>
            <p:extLst>
              <p:ext uri="{D42A27DB-BD31-4B8C-83A1-F6EECF244321}">
                <p14:modId xmlns:p14="http://schemas.microsoft.com/office/powerpoint/2010/main" val="1609905398"/>
              </p:ext>
            </p:extLst>
          </p:nvPr>
        </p:nvGraphicFramePr>
        <p:xfrm>
          <a:off x="981307" y="3356515"/>
          <a:ext cx="5441795" cy="3021118"/>
        </p:xfrm>
        <a:graphic>
          <a:graphicData uri="http://schemas.openxmlformats.org/drawingml/2006/chart">
            <c:chart xmlns:c="http://schemas.openxmlformats.org/drawingml/2006/chart" xmlns:r="http://schemas.openxmlformats.org/officeDocument/2006/relationships" r:id="rId4"/>
          </a:graphicData>
        </a:graphic>
      </p:graphicFrame>
      <p:sp>
        <p:nvSpPr>
          <p:cNvPr id="5" name="Arco 4"/>
          <p:cNvSpPr/>
          <p:nvPr/>
        </p:nvSpPr>
        <p:spPr>
          <a:xfrm rot="2938845">
            <a:off x="3992134" y="3992140"/>
            <a:ext cx="925552" cy="82519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348439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Inversión:  4 Regiones</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690688"/>
            <a:ext cx="10515600" cy="1472328"/>
          </a:xfrm>
        </p:spPr>
        <p:txBody>
          <a:bodyPr>
            <a:normAutofit/>
          </a:bodyPr>
          <a:lstStyle/>
          <a:p>
            <a:r>
              <a:rPr lang="es-CL" sz="2400" dirty="0">
                <a:solidFill>
                  <a:schemeClr val="bg1">
                    <a:lumMod val="50000"/>
                  </a:schemeClr>
                </a:solidFill>
                <a:sym typeface="Wingdings" pitchFamily="2" charset="2"/>
              </a:rPr>
              <a:t>No existen suficientes datos para las empresas que no capacitan en la región. Si se juntan las cuatro regiones:</a:t>
            </a:r>
          </a:p>
          <a:p>
            <a:pPr lvl="1"/>
            <a:r>
              <a:rPr lang="es-CL" sz="2000" dirty="0">
                <a:solidFill>
                  <a:schemeClr val="bg1">
                    <a:lumMod val="50000"/>
                  </a:schemeClr>
                </a:solidFill>
                <a:sym typeface="Wingdings" pitchFamily="2" charset="2"/>
              </a:rPr>
              <a:t>31% declara no tener recursos</a:t>
            </a:r>
          </a:p>
          <a:p>
            <a:pPr lvl="1"/>
            <a:r>
              <a:rPr lang="es-CL" sz="2000" dirty="0">
                <a:solidFill>
                  <a:schemeClr val="bg1">
                    <a:lumMod val="50000"/>
                  </a:schemeClr>
                </a:solidFill>
                <a:sym typeface="Wingdings" pitchFamily="2" charset="2"/>
              </a:rPr>
              <a:t>26% porque existe alta rotación</a:t>
            </a:r>
          </a:p>
          <a:p>
            <a:endParaRPr lang="es-CL" sz="2400" dirty="0"/>
          </a:p>
          <a:p>
            <a:endParaRPr lang="es-CL" sz="2800" dirty="0"/>
          </a:p>
          <a:p>
            <a:pPr marL="0" indent="0">
              <a:buNone/>
            </a:pPr>
            <a:endParaRPr lang="es-CL" dirty="0"/>
          </a:p>
        </p:txBody>
      </p:sp>
      <p:sp>
        <p:nvSpPr>
          <p:cNvPr id="5" name="CuadroTexto 4"/>
          <p:cNvSpPr txBox="1"/>
          <p:nvPr/>
        </p:nvSpPr>
        <p:spPr>
          <a:xfrm>
            <a:off x="8319451" y="5692803"/>
            <a:ext cx="3174460" cy="230832"/>
          </a:xfrm>
          <a:prstGeom prst="rect">
            <a:avLst/>
          </a:prstGeom>
          <a:noFill/>
        </p:spPr>
        <p:txBody>
          <a:bodyPr wrap="square" rtlCol="0">
            <a:spAutoFit/>
          </a:bodyPr>
          <a:lstStyle/>
          <a:p>
            <a:r>
              <a:rPr lang="es-CL" sz="900" dirty="0"/>
              <a:t>* Estimación para la suma de las cuatro regiones encuestadas.</a:t>
            </a:r>
          </a:p>
        </p:txBody>
      </p:sp>
      <p:sp>
        <p:nvSpPr>
          <p:cNvPr id="4" name="CuadroTexto 3"/>
          <p:cNvSpPr txBox="1"/>
          <p:nvPr/>
        </p:nvSpPr>
        <p:spPr>
          <a:xfrm>
            <a:off x="838201" y="3779465"/>
            <a:ext cx="5165558" cy="1818447"/>
          </a:xfrm>
          <a:prstGeom prst="rect">
            <a:avLst/>
          </a:prstGeom>
          <a:noFill/>
        </p:spPr>
        <p:txBody>
          <a:bodyPr wrap="square" rtlCol="0">
            <a:spAutoFit/>
          </a:bodyPr>
          <a:lstStyle/>
          <a:p>
            <a:pPr marL="685800" lvl="1" indent="-228600">
              <a:lnSpc>
                <a:spcPct val="90000"/>
              </a:lnSpc>
              <a:spcBef>
                <a:spcPts val="500"/>
              </a:spcBef>
              <a:buFont typeface="Arial" panose="020B0604020202020204" pitchFamily="34" charset="0"/>
              <a:buChar char="•"/>
            </a:pPr>
            <a:r>
              <a:rPr lang="es-CL" sz="2000" dirty="0">
                <a:solidFill>
                  <a:schemeClr val="bg1">
                    <a:lumMod val="50000"/>
                  </a:schemeClr>
                </a:solidFill>
              </a:rPr>
              <a:t>En la región, solo el 20,7% está adherida a una OTIC</a:t>
            </a:r>
          </a:p>
          <a:p>
            <a:pPr marL="685800" lvl="1" indent="-228600">
              <a:lnSpc>
                <a:spcPct val="90000"/>
              </a:lnSpc>
              <a:spcBef>
                <a:spcPts val="500"/>
              </a:spcBef>
              <a:buFont typeface="Arial" panose="020B0604020202020204" pitchFamily="34" charset="0"/>
              <a:buChar char="•"/>
            </a:pPr>
            <a:r>
              <a:rPr lang="es-CL" sz="2000" dirty="0">
                <a:solidFill>
                  <a:schemeClr val="bg1">
                    <a:lumMod val="50000"/>
                  </a:schemeClr>
                </a:solidFill>
              </a:rPr>
              <a:t>No existen menciones a la FT. Según un estudio anterior solo 2,5% de la FT fue utilizada en capacitación del </a:t>
            </a:r>
            <a:r>
              <a:rPr lang="es-CL" sz="2000" dirty="0" err="1">
                <a:solidFill>
                  <a:schemeClr val="bg1">
                    <a:lumMod val="50000"/>
                  </a:schemeClr>
                </a:solidFill>
              </a:rPr>
              <a:t>sector°</a:t>
            </a:r>
            <a:r>
              <a:rPr lang="es-CL" sz="2000" dirty="0">
                <a:solidFill>
                  <a:schemeClr val="bg1">
                    <a:lumMod val="50000"/>
                  </a:schemeClr>
                </a:solidFill>
              </a:rPr>
              <a:t>, en Valparaíso la cifra es del 1,7%</a:t>
            </a:r>
          </a:p>
        </p:txBody>
      </p:sp>
      <p:sp>
        <p:nvSpPr>
          <p:cNvPr id="7" name="CuadroTexto 6"/>
          <p:cNvSpPr txBox="1"/>
          <p:nvPr/>
        </p:nvSpPr>
        <p:spPr>
          <a:xfrm>
            <a:off x="1525859" y="6357087"/>
            <a:ext cx="4570141" cy="234175"/>
          </a:xfrm>
          <a:prstGeom prst="rect">
            <a:avLst/>
          </a:prstGeom>
          <a:noFill/>
        </p:spPr>
        <p:txBody>
          <a:bodyPr wrap="square" rtlCol="0">
            <a:spAutoFit/>
          </a:bodyPr>
          <a:lstStyle/>
          <a:p>
            <a:r>
              <a:rPr lang="es-CL" sz="900" dirty="0">
                <a:solidFill>
                  <a:schemeClr val="bg1">
                    <a:lumMod val="65000"/>
                  </a:schemeClr>
                </a:solidFill>
              </a:rPr>
              <a:t>° Fuente: Estudio de capacitaciones y certificaciones en el sector de la construcción, Impacta</a:t>
            </a:r>
          </a:p>
        </p:txBody>
      </p:sp>
      <p:graphicFrame>
        <p:nvGraphicFramePr>
          <p:cNvPr id="8" name="Gráfico 7">
            <a:extLst>
              <a:ext uri="{FF2B5EF4-FFF2-40B4-BE49-F238E27FC236}">
                <a16:creationId xmlns:a16="http://schemas.microsoft.com/office/drawing/2014/main" id="{00000000-0008-0000-1900-000002000000}"/>
              </a:ext>
            </a:extLst>
          </p:cNvPr>
          <p:cNvGraphicFramePr>
            <a:graphicFrameLocks noGrp="1"/>
          </p:cNvGraphicFramePr>
          <p:nvPr>
            <p:extLst>
              <p:ext uri="{D42A27DB-BD31-4B8C-83A1-F6EECF244321}">
                <p14:modId xmlns:p14="http://schemas.microsoft.com/office/powerpoint/2010/main" val="3232194183"/>
              </p:ext>
            </p:extLst>
          </p:nvPr>
        </p:nvGraphicFramePr>
        <p:xfrm>
          <a:off x="6356196" y="2161433"/>
          <a:ext cx="5716310" cy="3436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732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C2E56E-63A5-4E3A-AC49-BDC2AEB07DC6}"/>
              </a:ext>
            </a:extLst>
          </p:cNvPr>
          <p:cNvSpPr>
            <a:spLocks noGrp="1"/>
          </p:cNvSpPr>
          <p:nvPr>
            <p:ph type="title"/>
          </p:nvPr>
        </p:nvSpPr>
        <p:spPr>
          <a:xfrm>
            <a:off x="909320" y="365126"/>
            <a:ext cx="10515600" cy="1290420"/>
          </a:xfrm>
        </p:spPr>
        <p:txBody>
          <a:bodyPr>
            <a:normAutofit/>
          </a:bodyPr>
          <a:lstStyle/>
          <a:p>
            <a:r>
              <a:rPr lang="es-CL" sz="3600" b="1" dirty="0">
                <a:solidFill>
                  <a:schemeClr val="bg1">
                    <a:lumMod val="50000"/>
                  </a:schemeClr>
                </a:solidFill>
                <a:latin typeface="Bliss Pro ExtraLight" panose="02000506040000020004" pitchFamily="2" charset="0"/>
              </a:rPr>
              <a:t>Objetivos del estudio </a:t>
            </a:r>
            <a:endParaRPr lang="en-US" sz="3600" b="1" dirty="0">
              <a:solidFill>
                <a:schemeClr val="bg1">
                  <a:lumMod val="50000"/>
                </a:schemeClr>
              </a:solidFill>
              <a:latin typeface="Bliss Pro ExtraLight" panose="02000506040000020004" pitchFamily="2" charset="0"/>
            </a:endParaRPr>
          </a:p>
        </p:txBody>
      </p:sp>
      <p:sp>
        <p:nvSpPr>
          <p:cNvPr id="3" name="Content Placeholder 2">
            <a:extLst>
              <a:ext uri="{FF2B5EF4-FFF2-40B4-BE49-F238E27FC236}">
                <a16:creationId xmlns:a16="http://schemas.microsoft.com/office/drawing/2014/main" id="{5D888A92-5321-4945-892F-A2A1EFA3F067}"/>
              </a:ext>
            </a:extLst>
          </p:cNvPr>
          <p:cNvSpPr>
            <a:spLocks noGrp="1"/>
          </p:cNvSpPr>
          <p:nvPr>
            <p:ph idx="1"/>
          </p:nvPr>
        </p:nvSpPr>
        <p:spPr>
          <a:xfrm>
            <a:off x="909320" y="1525735"/>
            <a:ext cx="10515600" cy="4351338"/>
          </a:xfrm>
        </p:spPr>
        <p:txBody>
          <a:bodyPr/>
          <a:lstStyle/>
          <a:p>
            <a:r>
              <a:rPr lang="es-ES_tradnl" sz="2600" b="1" dirty="0">
                <a:solidFill>
                  <a:schemeClr val="bg1">
                    <a:lumMod val="50000"/>
                  </a:schemeClr>
                </a:solidFill>
                <a:latin typeface="Bliss Pro ExtraLight" panose="02000506040000020004" pitchFamily="2" charset="0"/>
                <a:ea typeface="+mj-ea"/>
                <a:cs typeface="+mj-cs"/>
              </a:rPr>
              <a:t>Caracterizar la fuerza laboral del sector</a:t>
            </a:r>
          </a:p>
          <a:p>
            <a:pPr lvl="1"/>
            <a:r>
              <a:rPr lang="es-ES_tradnl" sz="2600" b="1" dirty="0">
                <a:solidFill>
                  <a:schemeClr val="bg1">
                    <a:lumMod val="50000"/>
                  </a:schemeClr>
                </a:solidFill>
                <a:latin typeface="Bliss Pro ExtraLight" panose="02000506040000020004" pitchFamily="2" charset="0"/>
                <a:ea typeface="+mj-ea"/>
                <a:cs typeface="+mj-cs"/>
              </a:rPr>
              <a:t>Realizar una proyección de demanda de corto plazo (6 meses)</a:t>
            </a:r>
          </a:p>
          <a:p>
            <a:pPr lvl="1"/>
            <a:r>
              <a:rPr lang="es-ES_tradnl" sz="2600" b="1" dirty="0">
                <a:solidFill>
                  <a:schemeClr val="bg1">
                    <a:lumMod val="50000"/>
                  </a:schemeClr>
                </a:solidFill>
                <a:latin typeface="Bliss Pro ExtraLight" panose="02000506040000020004" pitchFamily="2" charset="0"/>
                <a:ea typeface="+mj-ea"/>
                <a:cs typeface="+mj-cs"/>
              </a:rPr>
              <a:t>Realizar una proyección de demanda en el largo plazo (2023-2025)</a:t>
            </a:r>
          </a:p>
          <a:p>
            <a:r>
              <a:rPr lang="es-ES_tradnl" sz="2600" b="1" dirty="0">
                <a:solidFill>
                  <a:schemeClr val="bg1">
                    <a:lumMod val="50000"/>
                  </a:schemeClr>
                </a:solidFill>
                <a:latin typeface="Bliss Pro ExtraLight" panose="02000506040000020004" pitchFamily="2" charset="0"/>
                <a:ea typeface="+mj-ea"/>
                <a:cs typeface="+mj-cs"/>
              </a:rPr>
              <a:t>Diagnóstico de la situación laboral y formativa a nivel territorial</a:t>
            </a:r>
          </a:p>
          <a:p>
            <a:r>
              <a:rPr lang="es-ES_tradnl" sz="2600" b="1" dirty="0">
                <a:solidFill>
                  <a:schemeClr val="bg1">
                    <a:lumMod val="50000"/>
                  </a:schemeClr>
                </a:solidFill>
                <a:latin typeface="Bliss Pro ExtraLight" panose="02000506040000020004" pitchFamily="2" charset="0"/>
                <a:ea typeface="+mj-ea"/>
                <a:cs typeface="+mj-cs"/>
              </a:rPr>
              <a:t>Sociabilización del diagnóstico con tomadores de decisión locales </a:t>
            </a:r>
          </a:p>
          <a:p>
            <a:endParaRPr lang="es-ES_tradnl" sz="2600" b="1" dirty="0">
              <a:solidFill>
                <a:schemeClr val="bg1">
                  <a:lumMod val="50000"/>
                </a:schemeClr>
              </a:solidFill>
              <a:latin typeface="Bliss Pro ExtraLight" panose="02000506040000020004" pitchFamily="2" charset="0"/>
              <a:ea typeface="+mj-ea"/>
              <a:cs typeface="+mj-cs"/>
            </a:endParaRPr>
          </a:p>
          <a:p>
            <a:endParaRPr lang="es-ES_tradnl" sz="2000" dirty="0"/>
          </a:p>
          <a:p>
            <a:endParaRPr lang="es-ES_tradnl" dirty="0"/>
          </a:p>
        </p:txBody>
      </p:sp>
      <p:sp>
        <p:nvSpPr>
          <p:cNvPr id="5" name="CuadroTexto 1">
            <a:extLst>
              <a:ext uri="{FF2B5EF4-FFF2-40B4-BE49-F238E27FC236}">
                <a16:creationId xmlns:a16="http://schemas.microsoft.com/office/drawing/2014/main" id="{4F30FF51-EE19-68EE-9E76-281576B19EF1}"/>
              </a:ext>
            </a:extLst>
          </p:cNvPr>
          <p:cNvSpPr txBox="1"/>
          <p:nvPr/>
        </p:nvSpPr>
        <p:spPr>
          <a:xfrm>
            <a:off x="1020206" y="4083856"/>
            <a:ext cx="9816330" cy="2123658"/>
          </a:xfrm>
          <a:prstGeom prst="rect">
            <a:avLst/>
          </a:prstGeom>
          <a:noFill/>
        </p:spPr>
        <p:txBody>
          <a:bodyPr wrap="square" rtlCol="0">
            <a:spAutoFit/>
          </a:bodyPr>
          <a:lstStyle/>
          <a:p>
            <a:r>
              <a:rPr lang="es-CL" sz="2200" dirty="0">
                <a:solidFill>
                  <a:schemeClr val="bg1">
                    <a:lumMod val="50000"/>
                  </a:schemeClr>
                </a:solidFill>
                <a:latin typeface="Bliss Pro ExtraLight" panose="02000506040000020004" pitchFamily="2" charset="0"/>
                <a:ea typeface="+mj-ea"/>
                <a:cs typeface="+mj-cs"/>
              </a:rPr>
              <a:t>Trabajo conjunto realizado por:</a:t>
            </a:r>
          </a:p>
          <a:p>
            <a:endParaRPr lang="es-CL" sz="2200" dirty="0">
              <a:solidFill>
                <a:schemeClr val="bg1">
                  <a:lumMod val="50000"/>
                </a:schemeClr>
              </a:solidFill>
              <a:latin typeface="Bliss Pro ExtraLight" panose="02000506040000020004" pitchFamily="2" charset="0"/>
              <a:ea typeface="+mj-ea"/>
              <a:cs typeface="+mj-cs"/>
            </a:endParaRPr>
          </a:p>
          <a:p>
            <a:r>
              <a:rPr lang="es-CL" sz="2200" dirty="0">
                <a:solidFill>
                  <a:schemeClr val="bg1">
                    <a:lumMod val="50000"/>
                  </a:schemeClr>
                </a:solidFill>
                <a:latin typeface="Bliss Pro ExtraLight" panose="02000506040000020004" pitchFamily="2" charset="0"/>
                <a:ea typeface="+mj-ea"/>
                <a:cs typeface="+mj-cs"/>
              </a:rPr>
              <a:t>- Consejo de Formación de Capital Humano de la Cámara Chilena de la Construcción</a:t>
            </a:r>
          </a:p>
          <a:p>
            <a:r>
              <a:rPr lang="es-CL" sz="2200" dirty="0">
                <a:solidFill>
                  <a:schemeClr val="bg1">
                    <a:lumMod val="50000"/>
                  </a:schemeClr>
                </a:solidFill>
                <a:latin typeface="Bliss Pro ExtraLight" panose="02000506040000020004" pitchFamily="2" charset="0"/>
                <a:ea typeface="+mj-ea"/>
                <a:cs typeface="+mj-cs"/>
              </a:rPr>
              <a:t>- Corporación de Capacitación de la Cámara Chilena de la Construcción (OTIC-CChC) </a:t>
            </a:r>
          </a:p>
          <a:p>
            <a:r>
              <a:rPr lang="es-CL" sz="2200" dirty="0">
                <a:solidFill>
                  <a:schemeClr val="bg1">
                    <a:lumMod val="50000"/>
                  </a:schemeClr>
                </a:solidFill>
                <a:latin typeface="Bliss Pro ExtraLight" panose="02000506040000020004" pitchFamily="2" charset="0"/>
                <a:ea typeface="+mj-ea"/>
                <a:cs typeface="+mj-cs"/>
              </a:rPr>
              <a:t>- Centro de Microdatos (CMD) del Departamento de Economía de la Universidad de Chile</a:t>
            </a:r>
          </a:p>
        </p:txBody>
      </p:sp>
    </p:spTree>
    <p:extLst>
      <p:ext uri="{BB962C8B-B14F-4D97-AF65-F5344CB8AC3E}">
        <p14:creationId xmlns:p14="http://schemas.microsoft.com/office/powerpoint/2010/main" val="1804455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Inversión: 4 Regiones</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1372680"/>
          </a:xfrm>
        </p:spPr>
        <p:txBody>
          <a:bodyPr>
            <a:normAutofit lnSpcReduction="10000"/>
          </a:bodyPr>
          <a:lstStyle/>
          <a:p>
            <a:r>
              <a:rPr lang="es-CL" sz="2400" dirty="0">
                <a:solidFill>
                  <a:schemeClr val="bg1">
                    <a:lumMod val="50000"/>
                  </a:schemeClr>
                </a:solidFill>
                <a:sym typeface="Wingdings" pitchFamily="2" charset="2"/>
              </a:rPr>
              <a:t>La falta de competencias está acompañada por la adopción de procesos de automatización:</a:t>
            </a:r>
          </a:p>
          <a:p>
            <a:pPr lvl="1"/>
            <a:r>
              <a:rPr lang="es-CL" sz="2000" dirty="0">
                <a:solidFill>
                  <a:schemeClr val="bg1">
                    <a:lumMod val="50000"/>
                  </a:schemeClr>
                </a:solidFill>
                <a:sym typeface="Wingdings" pitchFamily="2" charset="2"/>
              </a:rPr>
              <a:t>38% de las empresas las realizó durante el 2021-22</a:t>
            </a:r>
          </a:p>
          <a:p>
            <a:pPr lvl="1"/>
            <a:r>
              <a:rPr lang="es-CL" sz="2000" dirty="0">
                <a:solidFill>
                  <a:schemeClr val="bg1">
                    <a:lumMod val="50000"/>
                  </a:schemeClr>
                </a:solidFill>
                <a:sym typeface="Wingdings" pitchFamily="2" charset="2"/>
              </a:rPr>
              <a:t>48% lo planea realizar en el 2023-25</a:t>
            </a:r>
          </a:p>
          <a:p>
            <a:pPr marL="0" indent="0">
              <a:buNone/>
            </a:pPr>
            <a:endParaRPr lang="es-CL" sz="2400" dirty="0">
              <a:sym typeface="Wingdings" pitchFamily="2" charset="2"/>
            </a:endParaRPr>
          </a:p>
          <a:p>
            <a:endParaRPr lang="es-CL" sz="2400" dirty="0">
              <a:sym typeface="Wingdings" pitchFamily="2" charset="2"/>
            </a:endParaRPr>
          </a:p>
          <a:p>
            <a:endParaRPr lang="es-CL" sz="2400" dirty="0"/>
          </a:p>
          <a:p>
            <a:pPr marL="0" indent="0">
              <a:buNone/>
            </a:pPr>
            <a:endParaRPr lang="es-CL" sz="2800" dirty="0"/>
          </a:p>
          <a:p>
            <a:endParaRPr lang="es-CL" dirty="0"/>
          </a:p>
        </p:txBody>
      </p:sp>
      <p:graphicFrame>
        <p:nvGraphicFramePr>
          <p:cNvPr id="6" name="Chart 29">
            <a:extLst>
              <a:ext uri="{FF2B5EF4-FFF2-40B4-BE49-F238E27FC236}">
                <a16:creationId xmlns:a16="http://schemas.microsoft.com/office/drawing/2014/main" id="{00000000-0008-0000-1A00-000002000000}"/>
              </a:ext>
            </a:extLst>
          </p:cNvPr>
          <p:cNvGraphicFramePr/>
          <p:nvPr>
            <p:extLst>
              <p:ext uri="{D42A27DB-BD31-4B8C-83A1-F6EECF244321}">
                <p14:modId xmlns:p14="http://schemas.microsoft.com/office/powerpoint/2010/main" val="109482849"/>
              </p:ext>
            </p:extLst>
          </p:nvPr>
        </p:nvGraphicFramePr>
        <p:xfrm>
          <a:off x="3029695" y="3076877"/>
          <a:ext cx="5612130" cy="2649889"/>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3029695" y="5619044"/>
            <a:ext cx="6255819" cy="230832"/>
          </a:xfrm>
          <a:prstGeom prst="rect">
            <a:avLst/>
          </a:prstGeom>
          <a:noFill/>
        </p:spPr>
        <p:txBody>
          <a:bodyPr wrap="square" rtlCol="0">
            <a:spAutoFit/>
          </a:bodyPr>
          <a:lstStyle/>
          <a:p>
            <a:r>
              <a:rPr lang="es-CL" sz="900" dirty="0"/>
              <a:t>* Estimación para la suma de las cuatro regiones encuestadas.</a:t>
            </a:r>
          </a:p>
        </p:txBody>
      </p:sp>
    </p:spTree>
    <p:extLst>
      <p:ext uri="{BB962C8B-B14F-4D97-AF65-F5344CB8AC3E}">
        <p14:creationId xmlns:p14="http://schemas.microsoft.com/office/powerpoint/2010/main" val="3179093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Inversión: 4 Regiones</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4394462"/>
          </a:xfrm>
        </p:spPr>
        <p:txBody>
          <a:bodyPr>
            <a:normAutofit/>
          </a:bodyPr>
          <a:lstStyle/>
          <a:p>
            <a:r>
              <a:rPr lang="es-CL" sz="2400" dirty="0">
                <a:solidFill>
                  <a:schemeClr val="bg1">
                    <a:lumMod val="50000"/>
                  </a:schemeClr>
                </a:solidFill>
                <a:sym typeface="Wingdings" pitchFamily="2" charset="2"/>
              </a:rPr>
              <a:t>El reemplazo se realizaría en trabajadores con menor nivel de calificación</a:t>
            </a:r>
          </a:p>
          <a:p>
            <a:pPr lvl="1"/>
            <a:r>
              <a:rPr lang="es-CL" sz="2000" dirty="0">
                <a:solidFill>
                  <a:schemeClr val="bg1">
                    <a:lumMod val="50000"/>
                  </a:schemeClr>
                </a:solidFill>
                <a:sym typeface="Wingdings" pitchFamily="2" charset="2"/>
              </a:rPr>
              <a:t>34% de las empresas menciona reemplazo de Operativos Iniciales/Básicos</a:t>
            </a:r>
          </a:p>
          <a:p>
            <a:pPr lvl="1"/>
            <a:r>
              <a:rPr lang="es-CL" sz="2000" dirty="0">
                <a:solidFill>
                  <a:schemeClr val="bg1">
                    <a:lumMod val="50000"/>
                  </a:schemeClr>
                </a:solidFill>
                <a:sym typeface="Wingdings" pitchFamily="2" charset="2"/>
              </a:rPr>
              <a:t>24% de Operativos Avanzados</a:t>
            </a:r>
          </a:p>
          <a:p>
            <a:pPr lvl="1"/>
            <a:r>
              <a:rPr lang="es-CL" sz="2000" dirty="0">
                <a:solidFill>
                  <a:schemeClr val="bg1">
                    <a:lumMod val="50000"/>
                  </a:schemeClr>
                </a:solidFill>
                <a:sym typeface="Wingdings" pitchFamily="2" charset="2"/>
              </a:rPr>
              <a:t>9% de Profesionales</a:t>
            </a:r>
          </a:p>
          <a:p>
            <a:endParaRPr lang="es-CL" sz="2400" dirty="0">
              <a:sym typeface="Wingdings" pitchFamily="2" charset="2"/>
            </a:endParaRPr>
          </a:p>
          <a:p>
            <a:endParaRPr lang="es-CL" sz="2400" dirty="0">
              <a:sym typeface="Wingdings" pitchFamily="2" charset="2"/>
            </a:endParaRPr>
          </a:p>
          <a:p>
            <a:endParaRPr lang="es-CL" sz="2400" dirty="0"/>
          </a:p>
          <a:p>
            <a:endParaRPr lang="es-CL" sz="2800" dirty="0"/>
          </a:p>
          <a:p>
            <a:endParaRPr lang="es-CL" dirty="0"/>
          </a:p>
        </p:txBody>
      </p:sp>
      <p:graphicFrame>
        <p:nvGraphicFramePr>
          <p:cNvPr id="6" name="Chart 32">
            <a:extLst>
              <a:ext uri="{FF2B5EF4-FFF2-40B4-BE49-F238E27FC236}">
                <a16:creationId xmlns:a16="http://schemas.microsoft.com/office/drawing/2014/main" id="{D1B25E82-64FF-CA4C-805F-9796E7A4413C}"/>
              </a:ext>
            </a:extLst>
          </p:cNvPr>
          <p:cNvGraphicFramePr/>
          <p:nvPr>
            <p:extLst>
              <p:ext uri="{D42A27DB-BD31-4B8C-83A1-F6EECF244321}">
                <p14:modId xmlns:p14="http://schemas.microsoft.com/office/powerpoint/2010/main" val="1269379703"/>
              </p:ext>
            </p:extLst>
          </p:nvPr>
        </p:nvGraphicFramePr>
        <p:xfrm>
          <a:off x="3029695" y="3176403"/>
          <a:ext cx="5613561" cy="232683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3029696" y="5503233"/>
            <a:ext cx="6255819" cy="230832"/>
          </a:xfrm>
          <a:prstGeom prst="rect">
            <a:avLst/>
          </a:prstGeom>
          <a:noFill/>
        </p:spPr>
        <p:txBody>
          <a:bodyPr wrap="square" rtlCol="0">
            <a:spAutoFit/>
          </a:bodyPr>
          <a:lstStyle/>
          <a:p>
            <a:r>
              <a:rPr lang="es-CL" sz="900" dirty="0"/>
              <a:t>* Estimación para la suma de las cuatro regiones encuestadas.</a:t>
            </a:r>
          </a:p>
        </p:txBody>
      </p:sp>
    </p:spTree>
    <p:extLst>
      <p:ext uri="{BB962C8B-B14F-4D97-AF65-F5344CB8AC3E}">
        <p14:creationId xmlns:p14="http://schemas.microsoft.com/office/powerpoint/2010/main" val="360089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D825-F716-FE3B-A9FA-A945EAD761FB}"/>
              </a:ext>
            </a:extLst>
          </p:cNvPr>
          <p:cNvSpPr txBox="1">
            <a:spLocks/>
          </p:cNvSpPr>
          <p:nvPr/>
        </p:nvSpPr>
        <p:spPr>
          <a:xfrm>
            <a:off x="838200" y="60933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b="1" dirty="0">
                <a:solidFill>
                  <a:schemeClr val="bg1">
                    <a:lumMod val="50000"/>
                  </a:schemeClr>
                </a:solidFill>
                <a:latin typeface="Bliss Pro ExtraLight" panose="02000506040000020004"/>
              </a:rPr>
              <a:t>Encuesta de Obras; principales resultados</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E580BFAD-8C50-7FDF-37DF-E3C126BEB04B}"/>
              </a:ext>
            </a:extLst>
          </p:cNvPr>
          <p:cNvSpPr txBox="1">
            <a:spLocks/>
          </p:cNvSpPr>
          <p:nvPr/>
        </p:nvSpPr>
        <p:spPr>
          <a:xfrm>
            <a:off x="990600" y="1934901"/>
            <a:ext cx="10515600" cy="325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400" dirty="0">
                <a:solidFill>
                  <a:schemeClr val="bg1">
                    <a:lumMod val="50000"/>
                  </a:schemeClr>
                </a:solidFill>
              </a:rPr>
              <a:t>Los canales de reclutamiento, son cerrados, de obra en obra.</a:t>
            </a:r>
          </a:p>
          <a:p>
            <a:r>
              <a:rPr lang="es-CL" sz="2400" dirty="0">
                <a:solidFill>
                  <a:schemeClr val="bg1">
                    <a:lumMod val="50000"/>
                  </a:schemeClr>
                </a:solidFill>
              </a:rPr>
              <a:t>La principal dificultad; escasez de postulantes, la segunda; candidatos sin competencias técnicas.</a:t>
            </a:r>
          </a:p>
          <a:p>
            <a:r>
              <a:rPr lang="es-CL" sz="2400" dirty="0">
                <a:solidFill>
                  <a:schemeClr val="bg1">
                    <a:lumMod val="50000"/>
                  </a:schemeClr>
                </a:solidFill>
              </a:rPr>
              <a:t>No se capacita por falta de recursos, pero también por la alta rotación. Sin embargo, los motivos de no capacitar se podrían resolver con mayor capacitación.</a:t>
            </a:r>
          </a:p>
          <a:p>
            <a:r>
              <a:rPr lang="es-CL" sz="2400" dirty="0">
                <a:solidFill>
                  <a:schemeClr val="bg1">
                    <a:lumMod val="50000"/>
                  </a:schemeClr>
                </a:solidFill>
              </a:rPr>
              <a:t>Las competencias técnicas son la prioridad de los jefes de obras (59%)</a:t>
            </a:r>
          </a:p>
          <a:p>
            <a:endParaRPr lang="es-CL" sz="20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dirty="0"/>
          </a:p>
        </p:txBody>
      </p:sp>
    </p:spTree>
    <p:extLst>
      <p:ext uri="{BB962C8B-B14F-4D97-AF65-F5344CB8AC3E}">
        <p14:creationId xmlns:p14="http://schemas.microsoft.com/office/powerpoint/2010/main" val="242218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Obras: Nacional</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4394462"/>
          </a:xfrm>
        </p:spPr>
        <p:txBody>
          <a:bodyPr>
            <a:normAutofit/>
          </a:bodyPr>
          <a:lstStyle/>
          <a:p>
            <a:endParaRPr lang="es-CL" sz="2400" dirty="0">
              <a:sym typeface="Wingdings" pitchFamily="2" charset="2"/>
            </a:endParaRPr>
          </a:p>
          <a:p>
            <a:endParaRPr lang="es-CL" sz="2400" dirty="0">
              <a:sym typeface="Wingdings" pitchFamily="2" charset="2"/>
            </a:endParaRPr>
          </a:p>
          <a:p>
            <a:pPr marL="0" indent="0">
              <a:buNone/>
            </a:pPr>
            <a:r>
              <a:rPr lang="es-CL" sz="2400" dirty="0">
                <a:sym typeface="Wingdings" pitchFamily="2" charset="2"/>
              </a:rPr>
              <a:t> </a:t>
            </a:r>
            <a:endParaRPr lang="es-CL" sz="20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sz="2400" dirty="0"/>
          </a:p>
          <a:p>
            <a:endParaRPr lang="es-CL" sz="2800" dirty="0"/>
          </a:p>
          <a:p>
            <a:endParaRPr lang="es-CL" dirty="0"/>
          </a:p>
        </p:txBody>
      </p:sp>
      <p:graphicFrame>
        <p:nvGraphicFramePr>
          <p:cNvPr id="7" name="Tabla 6"/>
          <p:cNvGraphicFramePr>
            <a:graphicFrameLocks noGrp="1"/>
          </p:cNvGraphicFramePr>
          <p:nvPr>
            <p:extLst>
              <p:ext uri="{D42A27DB-BD31-4B8C-83A1-F6EECF244321}">
                <p14:modId xmlns:p14="http://schemas.microsoft.com/office/powerpoint/2010/main" val="1020670782"/>
              </p:ext>
            </p:extLst>
          </p:nvPr>
        </p:nvGraphicFramePr>
        <p:xfrm>
          <a:off x="419100" y="1782501"/>
          <a:ext cx="11171712" cy="2955275"/>
        </p:xfrm>
        <a:graphic>
          <a:graphicData uri="http://schemas.openxmlformats.org/drawingml/2006/table">
            <a:tbl>
              <a:tblPr/>
              <a:tblGrid>
                <a:gridCol w="2542441">
                  <a:extLst>
                    <a:ext uri="{9D8B030D-6E8A-4147-A177-3AD203B41FA5}">
                      <a16:colId xmlns:a16="http://schemas.microsoft.com/office/drawing/2014/main" val="3460453608"/>
                    </a:ext>
                  </a:extLst>
                </a:gridCol>
                <a:gridCol w="1202337">
                  <a:extLst>
                    <a:ext uri="{9D8B030D-6E8A-4147-A177-3AD203B41FA5}">
                      <a16:colId xmlns:a16="http://schemas.microsoft.com/office/drawing/2014/main" val="1972343325"/>
                    </a:ext>
                  </a:extLst>
                </a:gridCol>
                <a:gridCol w="826606">
                  <a:extLst>
                    <a:ext uri="{9D8B030D-6E8A-4147-A177-3AD203B41FA5}">
                      <a16:colId xmlns:a16="http://schemas.microsoft.com/office/drawing/2014/main" val="508676231"/>
                    </a:ext>
                  </a:extLst>
                </a:gridCol>
                <a:gridCol w="886182">
                  <a:extLst>
                    <a:ext uri="{9D8B030D-6E8A-4147-A177-3AD203B41FA5}">
                      <a16:colId xmlns:a16="http://schemas.microsoft.com/office/drawing/2014/main" val="3476424473"/>
                    </a:ext>
                  </a:extLst>
                </a:gridCol>
                <a:gridCol w="1242956">
                  <a:extLst>
                    <a:ext uri="{9D8B030D-6E8A-4147-A177-3AD203B41FA5}">
                      <a16:colId xmlns:a16="http://schemas.microsoft.com/office/drawing/2014/main" val="1401312095"/>
                    </a:ext>
                  </a:extLst>
                </a:gridCol>
                <a:gridCol w="1014472">
                  <a:extLst>
                    <a:ext uri="{9D8B030D-6E8A-4147-A177-3AD203B41FA5}">
                      <a16:colId xmlns:a16="http://schemas.microsoft.com/office/drawing/2014/main" val="1835962681"/>
                    </a:ext>
                  </a:extLst>
                </a:gridCol>
                <a:gridCol w="1302531">
                  <a:extLst>
                    <a:ext uri="{9D8B030D-6E8A-4147-A177-3AD203B41FA5}">
                      <a16:colId xmlns:a16="http://schemas.microsoft.com/office/drawing/2014/main" val="4233193293"/>
                    </a:ext>
                  </a:extLst>
                </a:gridCol>
                <a:gridCol w="789034">
                  <a:extLst>
                    <a:ext uri="{9D8B030D-6E8A-4147-A177-3AD203B41FA5}">
                      <a16:colId xmlns:a16="http://schemas.microsoft.com/office/drawing/2014/main" val="1330915295"/>
                    </a:ext>
                  </a:extLst>
                </a:gridCol>
                <a:gridCol w="1365153">
                  <a:extLst>
                    <a:ext uri="{9D8B030D-6E8A-4147-A177-3AD203B41FA5}">
                      <a16:colId xmlns:a16="http://schemas.microsoft.com/office/drawing/2014/main" val="831368716"/>
                    </a:ext>
                  </a:extLst>
                </a:gridCol>
              </a:tblGrid>
              <a:tr h="252511">
                <a:tc rowSpan="2" gridSpan="2">
                  <a:txBody>
                    <a:bodyPr/>
                    <a:lstStyle/>
                    <a:p>
                      <a:pPr algn="ctr" fontAlgn="b"/>
                      <a:endParaRPr lang="es-CL" sz="1600" b="0" i="0" u="none" strike="noStrike" dirty="0">
                        <a:solidFill>
                          <a:srgbClr val="000000"/>
                        </a:solidFill>
                        <a:effectLst/>
                        <a:latin typeface="Calibri" panose="020F0502020204030204" pitchFamily="34" charset="0"/>
                      </a:endParaRPr>
                    </a:p>
                  </a:txBody>
                  <a:tcPr marL="105204" marR="105204" marT="52602" marB="52602"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hMerge="1">
                  <a:txBody>
                    <a:bodyPr/>
                    <a:lstStyle/>
                    <a:p>
                      <a:endParaRPr lang="es-CL"/>
                    </a:p>
                  </a:txBody>
                  <a:tcPr/>
                </a:tc>
                <a:tc rowSpan="2">
                  <a:txBody>
                    <a:bodyPr/>
                    <a:lstStyle/>
                    <a:p>
                      <a:pPr algn="ctr" fontAlgn="t"/>
                      <a:r>
                        <a:rPr lang="es-CL" sz="1600" b="0" i="0" u="none" strike="noStrike" dirty="0">
                          <a:solidFill>
                            <a:schemeClr val="bg1">
                              <a:lumMod val="50000"/>
                            </a:schemeClr>
                          </a:solidFill>
                          <a:effectLst/>
                          <a:latin typeface="Calibri" panose="020F0502020204030204" pitchFamily="34" charset="0"/>
                        </a:rPr>
                        <a:t>N Obras</a:t>
                      </a:r>
                    </a:p>
                  </a:txBody>
                  <a:tcPr marL="105204" marR="105204" marT="52602" marB="5260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s-CL" sz="1600" b="0" i="0" u="none" strike="noStrike" dirty="0">
                          <a:solidFill>
                            <a:schemeClr val="bg1">
                              <a:lumMod val="50000"/>
                            </a:schemeClr>
                          </a:solidFill>
                          <a:effectLst/>
                          <a:latin typeface="Calibri" panose="020F0502020204030204" pitchFamily="34" charset="0"/>
                        </a:rPr>
                        <a:t>Total Trabajadores</a:t>
                      </a:r>
                    </a:p>
                  </a:txBody>
                  <a:tcPr marL="105204" marR="105204" marT="52602" marB="5260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b"/>
                      <a:r>
                        <a:rPr lang="es-CL" sz="1600" b="0" i="0" u="none" strike="noStrike" dirty="0">
                          <a:solidFill>
                            <a:schemeClr val="bg1">
                              <a:lumMod val="50000"/>
                            </a:schemeClr>
                          </a:solidFill>
                          <a:effectLst/>
                          <a:latin typeface="Calibri" panose="020F0502020204030204" pitchFamily="34" charset="0"/>
                        </a:rPr>
                        <a:t>N Trabajadoras</a:t>
                      </a:r>
                    </a:p>
                  </a:txBody>
                  <a:tcPr marL="105204" marR="105204" marT="52602" marB="5260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b"/>
                      <a:r>
                        <a:rPr lang="es-CL" sz="1600" b="0" i="0" u="none" strike="noStrike" dirty="0">
                          <a:solidFill>
                            <a:schemeClr val="bg1">
                              <a:lumMod val="50000"/>
                            </a:schemeClr>
                          </a:solidFill>
                          <a:effectLst/>
                          <a:latin typeface="Calibri" panose="020F0502020204030204" pitchFamily="34" charset="0"/>
                        </a:rPr>
                        <a:t>% Trabajadoras</a:t>
                      </a:r>
                    </a:p>
                  </a:txBody>
                  <a:tcPr marL="105204" marR="105204" marT="52602" marB="5260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val="3936053342"/>
                  </a:ext>
                </a:extLst>
              </a:tr>
              <a:tr h="378430">
                <a:tc gridSpan="2" vMerge="1">
                  <a:txBody>
                    <a:bodyPr/>
                    <a:lstStyle/>
                    <a:p>
                      <a:endParaRPr lang="es-CL"/>
                    </a:p>
                  </a:txBody>
                  <a:tcPr/>
                </a:tc>
                <a:tc hMerge="1" vMerge="1">
                  <a:txBody>
                    <a:bodyPr/>
                    <a:lstStyle/>
                    <a:p>
                      <a:endParaRPr lang="es-CL"/>
                    </a:p>
                  </a:txBody>
                  <a:tcPr/>
                </a:tc>
                <a:tc vMerge="1">
                  <a:txBody>
                    <a:bodyPr/>
                    <a:lstStyle/>
                    <a:p>
                      <a:endParaRPr lang="es-CL"/>
                    </a:p>
                  </a:txBody>
                  <a:tcPr/>
                </a:tc>
                <a:tc>
                  <a:txBody>
                    <a:bodyPr/>
                    <a:lstStyle/>
                    <a:p>
                      <a:pPr algn="ctr" fontAlgn="t"/>
                      <a:r>
                        <a:rPr lang="es-CL" sz="1600" b="0" i="0" u="none" strike="noStrike" dirty="0">
                          <a:solidFill>
                            <a:schemeClr val="bg1">
                              <a:lumMod val="50000"/>
                            </a:schemeClr>
                          </a:solidFill>
                          <a:effectLst/>
                          <a:latin typeface="Calibri" panose="020F0502020204030204" pitchFamily="34" charset="0"/>
                        </a:rPr>
                        <a:t>Propios</a:t>
                      </a:r>
                    </a:p>
                  </a:txBody>
                  <a:tcPr marL="7034" marR="7034" marT="70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1600" b="0" i="0" u="none" strike="noStrike" dirty="0">
                          <a:solidFill>
                            <a:schemeClr val="bg1">
                              <a:lumMod val="50000"/>
                            </a:schemeClr>
                          </a:solidFill>
                          <a:effectLst/>
                          <a:latin typeface="Calibri" panose="020F0502020204030204" pitchFamily="34" charset="0"/>
                        </a:rPr>
                        <a:t>Subcontratado</a:t>
                      </a:r>
                    </a:p>
                  </a:txBody>
                  <a:tcPr marL="7034" marR="7034" marT="70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1600" b="0" i="0" u="none" strike="noStrike" dirty="0">
                          <a:solidFill>
                            <a:schemeClr val="bg1">
                              <a:lumMod val="50000"/>
                            </a:schemeClr>
                          </a:solidFill>
                          <a:effectLst/>
                          <a:latin typeface="Calibri" panose="020F0502020204030204" pitchFamily="34" charset="0"/>
                        </a:rPr>
                        <a:t>Propios</a:t>
                      </a:r>
                    </a:p>
                  </a:txBody>
                  <a:tcPr marL="7034" marR="7034" marT="70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1600" b="0" i="0" u="none" strike="noStrike" dirty="0">
                          <a:solidFill>
                            <a:schemeClr val="bg1">
                              <a:lumMod val="50000"/>
                            </a:schemeClr>
                          </a:solidFill>
                          <a:effectLst/>
                          <a:latin typeface="Calibri" panose="020F0502020204030204" pitchFamily="34" charset="0"/>
                        </a:rPr>
                        <a:t>Subcontratado</a:t>
                      </a:r>
                    </a:p>
                  </a:txBody>
                  <a:tcPr marL="7034" marR="7034" marT="70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1600" b="0" i="0" u="none" strike="noStrike" dirty="0">
                          <a:solidFill>
                            <a:schemeClr val="bg1">
                              <a:lumMod val="50000"/>
                            </a:schemeClr>
                          </a:solidFill>
                          <a:effectLst/>
                          <a:latin typeface="Calibri" panose="020F0502020204030204" pitchFamily="34" charset="0"/>
                        </a:rPr>
                        <a:t>Propios</a:t>
                      </a:r>
                    </a:p>
                  </a:txBody>
                  <a:tcPr marL="7034" marR="7034" marT="70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1600" b="0" i="0" u="none" strike="noStrike" dirty="0">
                          <a:solidFill>
                            <a:schemeClr val="bg1">
                              <a:lumMod val="50000"/>
                            </a:schemeClr>
                          </a:solidFill>
                          <a:effectLst/>
                          <a:latin typeface="Calibri" panose="020F0502020204030204" pitchFamily="34" charset="0"/>
                        </a:rPr>
                        <a:t>Subcontratado</a:t>
                      </a:r>
                    </a:p>
                  </a:txBody>
                  <a:tcPr marL="7034" marR="7034" marT="70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10549"/>
                  </a:ext>
                </a:extLst>
              </a:tr>
              <a:tr h="378430">
                <a:tc>
                  <a:txBody>
                    <a:bodyPr/>
                    <a:lstStyle/>
                    <a:p>
                      <a:pPr algn="l" fontAlgn="b"/>
                      <a:r>
                        <a:rPr lang="es-CL" sz="1600" b="0" i="0" u="none" strike="noStrike" dirty="0">
                          <a:solidFill>
                            <a:schemeClr val="bg1">
                              <a:lumMod val="50000"/>
                            </a:schemeClr>
                          </a:solidFill>
                          <a:effectLst/>
                          <a:latin typeface="Calibri" panose="020F0502020204030204" pitchFamily="34" charset="0"/>
                        </a:rPr>
                        <a:t>Inmobiliario</a:t>
                      </a:r>
                    </a:p>
                  </a:txBody>
                  <a:tcPr marL="7034" marR="7034" marT="70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CL" sz="1600" b="0" i="0" u="none" strike="noStrike">
                          <a:solidFill>
                            <a:schemeClr val="bg1">
                              <a:lumMod val="50000"/>
                            </a:schemeClr>
                          </a:solidFill>
                          <a:effectLst/>
                          <a:latin typeface="Calibri" panose="020F0502020204030204" pitchFamily="34" charset="0"/>
                        </a:rPr>
                        <a:t>En extensión</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1.092</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39.384</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29.946</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5.652</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1.454</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14,4%</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4,9%</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865895"/>
                  </a:ext>
                </a:extLst>
              </a:tr>
              <a:tr h="252511">
                <a:tc>
                  <a:txBody>
                    <a:bodyPr/>
                    <a:lstStyle/>
                    <a:p>
                      <a:pPr algn="l" fontAlgn="b"/>
                      <a:r>
                        <a:rPr lang="es-CL" sz="1600" b="0" i="0" u="none" strike="noStrike" dirty="0">
                          <a:solidFill>
                            <a:schemeClr val="bg1">
                              <a:lumMod val="50000"/>
                            </a:schemeClr>
                          </a:solidFill>
                          <a:effectLst/>
                          <a:latin typeface="Calibri" panose="020F0502020204030204" pitchFamily="34" charset="0"/>
                        </a:rPr>
                        <a:t> </a:t>
                      </a:r>
                    </a:p>
                  </a:txBody>
                  <a:tcPr marL="7034" marR="7034" marT="70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CL" sz="1600" b="0" i="0" u="none" strike="noStrike">
                          <a:solidFill>
                            <a:schemeClr val="bg1">
                              <a:lumMod val="50000"/>
                            </a:schemeClr>
                          </a:solidFill>
                          <a:effectLst/>
                          <a:latin typeface="Calibri" panose="020F0502020204030204" pitchFamily="34" charset="0"/>
                        </a:rPr>
                        <a:t>En altura</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1.544</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115.822</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69.352</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13.804</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3.776</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11,9%</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5,4%</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270492"/>
                  </a:ext>
                </a:extLst>
              </a:tr>
              <a:tr h="749827">
                <a:tc>
                  <a:txBody>
                    <a:bodyPr/>
                    <a:lstStyle/>
                    <a:p>
                      <a:pPr algn="l" fontAlgn="b"/>
                      <a:r>
                        <a:rPr lang="es-CL" sz="1600" b="0" i="0" u="none" strike="noStrike" dirty="0">
                          <a:solidFill>
                            <a:schemeClr val="bg1">
                              <a:lumMod val="50000"/>
                            </a:schemeClr>
                          </a:solidFill>
                          <a:effectLst/>
                          <a:latin typeface="Calibri" panose="020F0502020204030204" pitchFamily="34" charset="0"/>
                        </a:rPr>
                        <a:t>Inmobiliario/Infraestructura</a:t>
                      </a:r>
                    </a:p>
                  </a:txBody>
                  <a:tcPr marL="7034" marR="7034" marT="70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600" b="0" i="0" u="none" strike="noStrike" dirty="0">
                          <a:solidFill>
                            <a:schemeClr val="bg1">
                              <a:lumMod val="50000"/>
                            </a:schemeClr>
                          </a:solidFill>
                          <a:effectLst/>
                          <a:latin typeface="Calibri" panose="020F0502020204030204" pitchFamily="34" charset="0"/>
                        </a:rPr>
                        <a:t>Edificación no habitacional</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1.427</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50.950</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42.719</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5.187</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1.581</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10,2%</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3,7%</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380564"/>
                  </a:ext>
                </a:extLst>
              </a:tr>
              <a:tr h="497989">
                <a:tc>
                  <a:txBody>
                    <a:bodyPr/>
                    <a:lstStyle/>
                    <a:p>
                      <a:pPr algn="l" fontAlgn="b"/>
                      <a:r>
                        <a:rPr lang="es-CL" sz="1600" b="0" i="0" u="none" strike="noStrike">
                          <a:solidFill>
                            <a:schemeClr val="bg1">
                              <a:lumMod val="50000"/>
                            </a:schemeClr>
                          </a:solidFill>
                          <a:effectLst/>
                          <a:latin typeface="Calibri" panose="020F0502020204030204" pitchFamily="34" charset="0"/>
                        </a:rPr>
                        <a:t>Infraestructura</a:t>
                      </a:r>
                    </a:p>
                  </a:txBody>
                  <a:tcPr marL="7034" marR="7034" marT="70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s-CL" sz="1600" b="0" i="0" u="none" strike="noStrike">
                          <a:solidFill>
                            <a:schemeClr val="bg1">
                              <a:lumMod val="50000"/>
                            </a:schemeClr>
                          </a:solidFill>
                          <a:effectLst/>
                          <a:latin typeface="Calibri" panose="020F0502020204030204" pitchFamily="34" charset="0"/>
                        </a:rPr>
                        <a:t>Otros proyectos </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753</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77.022</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12.878</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5.557</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718</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7,2%</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5,6%</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38273970"/>
                  </a:ext>
                </a:extLst>
              </a:tr>
              <a:tr h="252511">
                <a:tc gridSpan="2">
                  <a:txBody>
                    <a:bodyPr/>
                    <a:lstStyle/>
                    <a:p>
                      <a:pPr algn="ctr" fontAlgn="b"/>
                      <a:r>
                        <a:rPr lang="es-CL" sz="1600" b="0" i="0" u="none" strike="noStrike">
                          <a:solidFill>
                            <a:schemeClr val="bg1">
                              <a:lumMod val="50000"/>
                            </a:schemeClr>
                          </a:solidFill>
                          <a:effectLst/>
                          <a:latin typeface="Calibri" panose="020F0502020204030204" pitchFamily="34" charset="0"/>
                        </a:rPr>
                        <a:t>Total</a:t>
                      </a:r>
                    </a:p>
                  </a:txBody>
                  <a:tcPr marL="105204" marR="105204" marT="52602" marB="52602"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r" fontAlgn="b"/>
                      <a:r>
                        <a:rPr lang="es-CL" sz="1600" b="0" i="0" u="none" strike="noStrike">
                          <a:solidFill>
                            <a:schemeClr val="bg1">
                              <a:lumMod val="50000"/>
                            </a:schemeClr>
                          </a:solidFill>
                          <a:effectLst/>
                          <a:latin typeface="Calibri" panose="020F0502020204030204" pitchFamily="34" charset="0"/>
                        </a:rPr>
                        <a:t>4.816</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283.178</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154.895</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CL" sz="1600" b="0" i="0" u="none" strike="noStrike">
                          <a:solidFill>
                            <a:schemeClr val="bg1">
                              <a:lumMod val="50000"/>
                            </a:schemeClr>
                          </a:solidFill>
                          <a:effectLst/>
                          <a:latin typeface="Calibri" panose="020F0502020204030204" pitchFamily="34" charset="0"/>
                        </a:rPr>
                        <a:t>24.549</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6.075</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8,7%</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600" b="0" i="0" u="none" strike="noStrike" dirty="0">
                          <a:solidFill>
                            <a:schemeClr val="bg1">
                              <a:lumMod val="50000"/>
                            </a:schemeClr>
                          </a:solidFill>
                          <a:effectLst/>
                          <a:latin typeface="Calibri" panose="020F0502020204030204" pitchFamily="34" charset="0"/>
                        </a:rPr>
                        <a:t>3,9%</a:t>
                      </a:r>
                    </a:p>
                  </a:txBody>
                  <a:tcPr marL="7034" marR="7034" marT="7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99835654"/>
                  </a:ext>
                </a:extLst>
              </a:tr>
            </a:tbl>
          </a:graphicData>
        </a:graphic>
      </p:graphicFrame>
    </p:spTree>
    <p:extLst>
      <p:ext uri="{BB962C8B-B14F-4D97-AF65-F5344CB8AC3E}">
        <p14:creationId xmlns:p14="http://schemas.microsoft.com/office/powerpoint/2010/main" val="301806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Obras: Nacional</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1226634" y="1782501"/>
            <a:ext cx="10127166" cy="3871167"/>
          </a:xfrm>
        </p:spPr>
        <p:txBody>
          <a:bodyPr>
            <a:normAutofit/>
          </a:bodyPr>
          <a:lstStyle/>
          <a:p>
            <a:r>
              <a:rPr lang="es-CL" sz="2400" dirty="0">
                <a:solidFill>
                  <a:schemeClr val="bg1">
                    <a:lumMod val="50000"/>
                  </a:schemeClr>
                </a:solidFill>
                <a:sym typeface="Wingdings" pitchFamily="2" charset="2"/>
              </a:rPr>
              <a:t>El principal canal de reclutamiento es la misma constructora (66%)</a:t>
            </a:r>
          </a:p>
          <a:p>
            <a:endParaRPr lang="es-CL" sz="2400" dirty="0">
              <a:sym typeface="Wingdings" pitchFamily="2" charset="2"/>
            </a:endParaRPr>
          </a:p>
          <a:p>
            <a:endParaRPr lang="es-CL" sz="2400" dirty="0">
              <a:sym typeface="Wingdings" pitchFamily="2" charset="2"/>
            </a:endParaRPr>
          </a:p>
          <a:p>
            <a:pPr marL="0" indent="0">
              <a:buNone/>
            </a:pPr>
            <a:r>
              <a:rPr lang="es-CL" sz="2400" dirty="0">
                <a:sym typeface="Wingdings" pitchFamily="2" charset="2"/>
              </a:rPr>
              <a:t> </a:t>
            </a:r>
            <a:endParaRPr lang="es-CL" sz="20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sz="2400" dirty="0"/>
          </a:p>
          <a:p>
            <a:endParaRPr lang="es-CL" sz="2800" dirty="0"/>
          </a:p>
          <a:p>
            <a:endParaRPr lang="es-CL" dirty="0"/>
          </a:p>
        </p:txBody>
      </p:sp>
      <p:graphicFrame>
        <p:nvGraphicFramePr>
          <p:cNvPr id="5" name="Gráfico 4">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775435373"/>
              </p:ext>
            </p:extLst>
          </p:nvPr>
        </p:nvGraphicFramePr>
        <p:xfrm>
          <a:off x="2341756" y="2553629"/>
          <a:ext cx="7337503" cy="31000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3329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Obras - Nacional</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4394462"/>
          </a:xfrm>
        </p:spPr>
        <p:txBody>
          <a:bodyPr>
            <a:normAutofit/>
          </a:bodyPr>
          <a:lstStyle/>
          <a:p>
            <a:r>
              <a:rPr lang="es-CL" sz="2400" dirty="0">
                <a:solidFill>
                  <a:schemeClr val="bg1">
                    <a:lumMod val="50000"/>
                  </a:schemeClr>
                </a:solidFill>
                <a:sym typeface="Wingdings" pitchFamily="2" charset="2"/>
              </a:rPr>
              <a:t>Las principales dificultades para llenar las vacantes  Escasez y nuevamente las competencias</a:t>
            </a:r>
          </a:p>
          <a:p>
            <a:endParaRPr lang="es-CL" sz="2400" dirty="0">
              <a:sym typeface="Wingdings" pitchFamily="2" charset="2"/>
            </a:endParaRPr>
          </a:p>
          <a:p>
            <a:endParaRPr lang="es-CL" sz="2400" dirty="0">
              <a:sym typeface="Wingdings" pitchFamily="2" charset="2"/>
            </a:endParaRPr>
          </a:p>
          <a:p>
            <a:pPr marL="0" indent="0">
              <a:buNone/>
            </a:pPr>
            <a:r>
              <a:rPr lang="es-CL" sz="2400" dirty="0">
                <a:sym typeface="Wingdings" pitchFamily="2" charset="2"/>
              </a:rPr>
              <a:t> </a:t>
            </a:r>
            <a:endParaRPr lang="es-CL" sz="20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sz="2400" dirty="0"/>
          </a:p>
          <a:p>
            <a:endParaRPr lang="es-CL" sz="2800" dirty="0"/>
          </a:p>
          <a:p>
            <a:endParaRPr lang="es-CL" dirty="0"/>
          </a:p>
        </p:txBody>
      </p:sp>
      <p:graphicFrame>
        <p:nvGraphicFramePr>
          <p:cNvPr id="5" name="Gráfico 4"/>
          <p:cNvGraphicFramePr>
            <a:graphicFrameLocks/>
          </p:cNvGraphicFramePr>
          <p:nvPr>
            <p:extLst>
              <p:ext uri="{D42A27DB-BD31-4B8C-83A1-F6EECF244321}">
                <p14:modId xmlns:p14="http://schemas.microsoft.com/office/powerpoint/2010/main" val="4050938333"/>
              </p:ext>
            </p:extLst>
          </p:nvPr>
        </p:nvGraphicFramePr>
        <p:xfrm>
          <a:off x="2322095" y="2608131"/>
          <a:ext cx="6412831" cy="3756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4423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Obras – Nacional</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4394462"/>
          </a:xfrm>
        </p:spPr>
        <p:txBody>
          <a:bodyPr>
            <a:normAutofit/>
          </a:bodyPr>
          <a:lstStyle/>
          <a:p>
            <a:r>
              <a:rPr lang="es-CL" sz="2400" dirty="0">
                <a:solidFill>
                  <a:schemeClr val="bg1">
                    <a:lumMod val="50000"/>
                  </a:schemeClr>
                </a:solidFill>
                <a:sym typeface="Wingdings" pitchFamily="2" charset="2"/>
              </a:rPr>
              <a:t>Un 57% planea capacitar en los próximos 6 meses</a:t>
            </a:r>
          </a:p>
          <a:p>
            <a:r>
              <a:rPr lang="es-CL" sz="2400" dirty="0">
                <a:solidFill>
                  <a:schemeClr val="bg1">
                    <a:lumMod val="50000"/>
                  </a:schemeClr>
                </a:solidFill>
                <a:sym typeface="Wingdings" pitchFamily="2" charset="2"/>
              </a:rPr>
              <a:t>Los motivos para no capacitar (similar a la encuesta de inversión); no hay recursos, desempeño satisfactorio y alta rotación</a:t>
            </a:r>
          </a:p>
          <a:p>
            <a:endParaRPr lang="es-CL" sz="2400" dirty="0">
              <a:sym typeface="Wingdings" pitchFamily="2" charset="2"/>
            </a:endParaRPr>
          </a:p>
          <a:p>
            <a:endParaRPr lang="es-CL" sz="2400" dirty="0">
              <a:sym typeface="Wingdings" pitchFamily="2" charset="2"/>
            </a:endParaRPr>
          </a:p>
          <a:p>
            <a:endParaRPr lang="es-CL" sz="2400" dirty="0">
              <a:sym typeface="Wingdings" pitchFamily="2" charset="2"/>
            </a:endParaRPr>
          </a:p>
          <a:p>
            <a:pPr marL="0" indent="0">
              <a:buNone/>
            </a:pPr>
            <a:r>
              <a:rPr lang="es-CL" sz="2400" dirty="0">
                <a:sym typeface="Wingdings" pitchFamily="2" charset="2"/>
              </a:rPr>
              <a:t> </a:t>
            </a:r>
            <a:endParaRPr lang="es-CL" sz="20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sz="2400" dirty="0"/>
          </a:p>
          <a:p>
            <a:endParaRPr lang="es-CL" sz="2800" dirty="0"/>
          </a:p>
          <a:p>
            <a:endParaRPr lang="es-CL" dirty="0"/>
          </a:p>
        </p:txBody>
      </p:sp>
      <p:graphicFrame>
        <p:nvGraphicFramePr>
          <p:cNvPr id="5" name="Gráfico 4"/>
          <p:cNvGraphicFramePr>
            <a:graphicFrameLocks/>
          </p:cNvGraphicFramePr>
          <p:nvPr>
            <p:extLst>
              <p:ext uri="{D42A27DB-BD31-4B8C-83A1-F6EECF244321}">
                <p14:modId xmlns:p14="http://schemas.microsoft.com/office/powerpoint/2010/main" val="947944968"/>
              </p:ext>
            </p:extLst>
          </p:nvPr>
        </p:nvGraphicFramePr>
        <p:xfrm>
          <a:off x="1628079" y="3009573"/>
          <a:ext cx="7605132" cy="3558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0751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Encuesta de Obras - Nacional</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4394462"/>
          </a:xfrm>
        </p:spPr>
        <p:txBody>
          <a:bodyPr>
            <a:normAutofit/>
          </a:bodyPr>
          <a:lstStyle/>
          <a:p>
            <a:r>
              <a:rPr lang="es-CL" sz="2400" dirty="0">
                <a:solidFill>
                  <a:schemeClr val="bg1">
                    <a:lumMod val="50000"/>
                  </a:schemeClr>
                </a:solidFill>
                <a:sym typeface="Wingdings" pitchFamily="2" charset="2"/>
              </a:rPr>
              <a:t>Principal competencia en la que se debe capacitar (similar a la encuesta de inversión): Competencias técnicas</a:t>
            </a:r>
          </a:p>
          <a:p>
            <a:endParaRPr lang="es-CL" sz="24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sz="2400" dirty="0">
              <a:sym typeface="Wingdings" pitchFamily="2" charset="2"/>
            </a:endParaRPr>
          </a:p>
          <a:p>
            <a:pPr marL="0" indent="0">
              <a:buNone/>
            </a:pPr>
            <a:r>
              <a:rPr lang="es-CL" sz="2400" dirty="0">
                <a:sym typeface="Wingdings" pitchFamily="2" charset="2"/>
              </a:rPr>
              <a:t> </a:t>
            </a:r>
            <a:endParaRPr lang="es-CL" sz="20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sz="2400" dirty="0"/>
          </a:p>
          <a:p>
            <a:endParaRPr lang="es-CL" sz="2800" dirty="0"/>
          </a:p>
          <a:p>
            <a:endParaRPr lang="es-CL" dirty="0"/>
          </a:p>
        </p:txBody>
      </p:sp>
      <p:graphicFrame>
        <p:nvGraphicFramePr>
          <p:cNvPr id="5" name="Gráfico 4"/>
          <p:cNvGraphicFramePr>
            <a:graphicFrameLocks/>
          </p:cNvGraphicFramePr>
          <p:nvPr>
            <p:extLst>
              <p:ext uri="{D42A27DB-BD31-4B8C-83A1-F6EECF244321}">
                <p14:modId xmlns:p14="http://schemas.microsoft.com/office/powerpoint/2010/main" val="1155005928"/>
              </p:ext>
            </p:extLst>
          </p:nvPr>
        </p:nvGraphicFramePr>
        <p:xfrm>
          <a:off x="1795346" y="2608131"/>
          <a:ext cx="7504771" cy="25437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4779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643A491-E114-96B9-AA44-9392D8C8C01C}"/>
              </a:ext>
            </a:extLst>
          </p:cNvPr>
          <p:cNvSpPr/>
          <p:nvPr/>
        </p:nvSpPr>
        <p:spPr>
          <a:xfrm>
            <a:off x="4107766" y="2138289"/>
            <a:ext cx="4248443" cy="2335237"/>
          </a:xfrm>
          <a:prstGeom prst="rect">
            <a:avLst/>
          </a:prstGeom>
          <a:solidFill>
            <a:srgbClr val="2E6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800" dirty="0"/>
              <a:t>PROYECCIÓN</a:t>
            </a:r>
          </a:p>
        </p:txBody>
      </p:sp>
    </p:spTree>
    <p:extLst>
      <p:ext uri="{BB962C8B-B14F-4D97-AF65-F5344CB8AC3E}">
        <p14:creationId xmlns:p14="http://schemas.microsoft.com/office/powerpoint/2010/main" val="279661833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Proyección de Corto Plazo- Nacional </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3402957"/>
          </a:xfrm>
        </p:spPr>
        <p:txBody>
          <a:bodyPr>
            <a:normAutofit fontScale="40000" lnSpcReduction="20000"/>
          </a:bodyPr>
          <a:lstStyle/>
          <a:p>
            <a:r>
              <a:rPr lang="es-CL" sz="6000" dirty="0">
                <a:solidFill>
                  <a:schemeClr val="bg1">
                    <a:lumMod val="50000"/>
                  </a:schemeClr>
                </a:solidFill>
                <a:sym typeface="Wingdings" pitchFamily="2" charset="2"/>
              </a:rPr>
              <a:t>A los jefes de obra se les preguntó por las contrataciones en los próximos 6 meses</a:t>
            </a:r>
          </a:p>
          <a:p>
            <a:r>
              <a:rPr lang="es-CL" sz="6000" dirty="0">
                <a:solidFill>
                  <a:schemeClr val="bg1">
                    <a:lumMod val="50000"/>
                  </a:schemeClr>
                </a:solidFill>
                <a:sym typeface="Wingdings" pitchFamily="2" charset="2"/>
              </a:rPr>
              <a:t>Los resultados están influenciados por el nivel de avance de las obras</a:t>
            </a:r>
          </a:p>
          <a:p>
            <a:r>
              <a:rPr lang="es-CL" sz="6000" dirty="0">
                <a:solidFill>
                  <a:schemeClr val="bg1">
                    <a:lumMod val="50000"/>
                  </a:schemeClr>
                </a:solidFill>
                <a:sym typeface="Wingdings" pitchFamily="2" charset="2"/>
              </a:rPr>
              <a:t>Se obtiene información por oficio a nivel nacional</a:t>
            </a:r>
          </a:p>
          <a:p>
            <a:r>
              <a:rPr lang="es-CL" sz="6000" dirty="0">
                <a:solidFill>
                  <a:schemeClr val="bg1">
                    <a:lumMod val="50000"/>
                  </a:schemeClr>
                </a:solidFill>
                <a:sym typeface="Wingdings" pitchFamily="2" charset="2"/>
              </a:rPr>
              <a:t>De 322 mil cargos operativos al momento de la encuesta</a:t>
            </a:r>
          </a:p>
          <a:p>
            <a:pPr lvl="1"/>
            <a:r>
              <a:rPr lang="es-CL" sz="6000" dirty="0">
                <a:solidFill>
                  <a:schemeClr val="bg1">
                    <a:lumMod val="50000"/>
                  </a:schemeClr>
                </a:solidFill>
                <a:sym typeface="Wingdings" pitchFamily="2" charset="2"/>
              </a:rPr>
              <a:t>Llega a 196 mil 6 meses después </a:t>
            </a:r>
          </a:p>
          <a:p>
            <a:r>
              <a:rPr lang="es-CL" sz="6000" dirty="0">
                <a:solidFill>
                  <a:schemeClr val="bg1">
                    <a:lumMod val="50000"/>
                  </a:schemeClr>
                </a:solidFill>
                <a:sym typeface="Wingdings" pitchFamily="2" charset="2"/>
              </a:rPr>
              <a:t>Principales caídas en: Soldador, Trazador Albañil, </a:t>
            </a:r>
            <a:r>
              <a:rPr lang="es-CL" sz="6000" dirty="0" err="1">
                <a:solidFill>
                  <a:schemeClr val="bg1">
                    <a:lumMod val="50000"/>
                  </a:schemeClr>
                </a:solidFill>
                <a:sym typeface="Wingdings" pitchFamily="2" charset="2"/>
              </a:rPr>
              <a:t>Andamiero</a:t>
            </a:r>
            <a:r>
              <a:rPr lang="es-CL" sz="6000" dirty="0">
                <a:solidFill>
                  <a:schemeClr val="bg1">
                    <a:lumMod val="50000"/>
                  </a:schemeClr>
                </a:solidFill>
                <a:sym typeface="Wingdings" pitchFamily="2" charset="2"/>
              </a:rPr>
              <a:t>, Carpintero</a:t>
            </a:r>
          </a:p>
          <a:p>
            <a:r>
              <a:rPr lang="es-CL" sz="6000" dirty="0">
                <a:solidFill>
                  <a:schemeClr val="bg1">
                    <a:lumMod val="50000"/>
                  </a:schemeClr>
                </a:solidFill>
                <a:sym typeface="Wingdings" pitchFamily="2" charset="2"/>
              </a:rPr>
              <a:t>Menores caídas: Postventa, Instalador de equipos de climatización</a:t>
            </a:r>
          </a:p>
          <a:p>
            <a:endParaRPr lang="es-CL" sz="2400" dirty="0">
              <a:sym typeface="Wingdings" pitchFamily="2" charset="2"/>
            </a:endParaRPr>
          </a:p>
          <a:p>
            <a:endParaRPr lang="es-CL" sz="2400" dirty="0"/>
          </a:p>
          <a:p>
            <a:endParaRPr lang="es-CL" sz="2800" dirty="0"/>
          </a:p>
          <a:p>
            <a:endParaRPr lang="es-CL" dirty="0"/>
          </a:p>
        </p:txBody>
      </p:sp>
    </p:spTree>
    <p:extLst>
      <p:ext uri="{BB962C8B-B14F-4D97-AF65-F5344CB8AC3E}">
        <p14:creationId xmlns:p14="http://schemas.microsoft.com/office/powerpoint/2010/main" val="353178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C2E56E-63A5-4E3A-AC49-BDC2AEB07DC6}"/>
              </a:ext>
            </a:extLst>
          </p:cNvPr>
          <p:cNvSpPr>
            <a:spLocks noGrp="1"/>
          </p:cNvSpPr>
          <p:nvPr>
            <p:ph type="title"/>
          </p:nvPr>
        </p:nvSpPr>
        <p:spPr>
          <a:xfrm>
            <a:off x="909320" y="365126"/>
            <a:ext cx="10515600" cy="1290420"/>
          </a:xfrm>
        </p:spPr>
        <p:txBody>
          <a:bodyPr>
            <a:normAutofit/>
          </a:bodyPr>
          <a:lstStyle/>
          <a:p>
            <a:r>
              <a:rPr lang="es-CL" sz="3600" b="1" dirty="0">
                <a:solidFill>
                  <a:schemeClr val="bg1">
                    <a:lumMod val="50000"/>
                  </a:schemeClr>
                </a:solidFill>
                <a:latin typeface="Bliss Pro ExtraLight" panose="02000506040000020004" pitchFamily="2" charset="0"/>
              </a:rPr>
              <a:t>Recordar el Problema</a:t>
            </a:r>
            <a:endParaRPr lang="en-US" sz="3600" b="1" dirty="0">
              <a:solidFill>
                <a:schemeClr val="bg1">
                  <a:lumMod val="50000"/>
                </a:schemeClr>
              </a:solidFill>
              <a:latin typeface="Bliss Pro ExtraLight" panose="02000506040000020004" pitchFamily="2" charset="0"/>
            </a:endParaRPr>
          </a:p>
        </p:txBody>
      </p:sp>
      <p:sp>
        <p:nvSpPr>
          <p:cNvPr id="3" name="Content Placeholder 2">
            <a:extLst>
              <a:ext uri="{FF2B5EF4-FFF2-40B4-BE49-F238E27FC236}">
                <a16:creationId xmlns:a16="http://schemas.microsoft.com/office/drawing/2014/main" id="{5D888A92-5321-4945-892F-A2A1EFA3F067}"/>
              </a:ext>
            </a:extLst>
          </p:cNvPr>
          <p:cNvSpPr>
            <a:spLocks noGrp="1"/>
          </p:cNvSpPr>
          <p:nvPr>
            <p:ph idx="1"/>
          </p:nvPr>
        </p:nvSpPr>
        <p:spPr>
          <a:xfrm>
            <a:off x="838200" y="1786992"/>
            <a:ext cx="10515600" cy="4351338"/>
          </a:xfrm>
        </p:spPr>
        <p:txBody>
          <a:bodyPr/>
          <a:lstStyle/>
          <a:p>
            <a:r>
              <a:rPr lang="es-ES_tradnl" sz="2600" b="1" dirty="0">
                <a:solidFill>
                  <a:schemeClr val="bg1">
                    <a:lumMod val="50000"/>
                  </a:schemeClr>
                </a:solidFill>
                <a:latin typeface="Bliss Pro ExtraLight" panose="02000506040000020004" pitchFamily="2" charset="0"/>
                <a:ea typeface="+mj-ea"/>
                <a:cs typeface="+mj-cs"/>
              </a:rPr>
              <a:t>El sector construcción es muy relevante para el país</a:t>
            </a:r>
          </a:p>
          <a:p>
            <a:r>
              <a:rPr lang="es-ES_tradnl" sz="2600" b="1" dirty="0">
                <a:solidFill>
                  <a:schemeClr val="bg1">
                    <a:lumMod val="50000"/>
                  </a:schemeClr>
                </a:solidFill>
                <a:latin typeface="Bliss Pro ExtraLight" panose="02000506040000020004" pitchFamily="2" charset="0"/>
                <a:ea typeface="+mj-ea"/>
                <a:cs typeface="+mj-cs"/>
              </a:rPr>
              <a:t>Pero exhibe un bajo nivel de productividad</a:t>
            </a:r>
          </a:p>
          <a:p>
            <a:r>
              <a:rPr lang="es-ES_tradnl" sz="2600" b="1" dirty="0">
                <a:solidFill>
                  <a:schemeClr val="bg1">
                    <a:lumMod val="50000"/>
                  </a:schemeClr>
                </a:solidFill>
                <a:latin typeface="Bliss Pro ExtraLight" panose="02000506040000020004" pitchFamily="2" charset="0"/>
                <a:ea typeface="+mj-ea"/>
                <a:cs typeface="+mj-cs"/>
              </a:rPr>
              <a:t>Diagnóstico actual</a:t>
            </a:r>
          </a:p>
          <a:p>
            <a:pPr lvl="1"/>
            <a:r>
              <a:rPr lang="es-ES_tradnl" sz="2200" dirty="0">
                <a:solidFill>
                  <a:schemeClr val="bg1">
                    <a:lumMod val="50000"/>
                  </a:schemeClr>
                </a:solidFill>
                <a:latin typeface="Bliss Pro ExtraLight" panose="02000506040000020004" pitchFamily="2" charset="0"/>
                <a:ea typeface="+mj-ea"/>
                <a:cs typeface="+mj-cs"/>
              </a:rPr>
              <a:t>Escasez de mano de obra capacitada</a:t>
            </a:r>
          </a:p>
          <a:p>
            <a:pPr lvl="1"/>
            <a:r>
              <a:rPr lang="es-ES_tradnl" sz="2200" dirty="0">
                <a:solidFill>
                  <a:schemeClr val="bg1">
                    <a:lumMod val="50000"/>
                  </a:schemeClr>
                </a:solidFill>
                <a:latin typeface="Bliss Pro ExtraLight" panose="02000506040000020004" pitchFamily="2" charset="0"/>
                <a:ea typeface="+mj-ea"/>
                <a:cs typeface="+mj-cs"/>
              </a:rPr>
              <a:t>Poco uso de programas de capacitación</a:t>
            </a:r>
          </a:p>
          <a:p>
            <a:pPr lvl="1"/>
            <a:r>
              <a:rPr lang="es-ES_tradnl" sz="2200" dirty="0">
                <a:solidFill>
                  <a:schemeClr val="bg1">
                    <a:lumMod val="50000"/>
                  </a:schemeClr>
                </a:solidFill>
                <a:latin typeface="Bliss Pro ExtraLight" panose="02000506040000020004" pitchFamily="2" charset="0"/>
                <a:ea typeface="+mj-ea"/>
                <a:cs typeface="+mj-cs"/>
              </a:rPr>
              <a:t>Atracción al sector</a:t>
            </a:r>
          </a:p>
          <a:p>
            <a:pPr lvl="1"/>
            <a:endParaRPr lang="es-ES_tradnl" sz="2000" dirty="0"/>
          </a:p>
          <a:p>
            <a:endParaRPr lang="es-ES_tradnl" sz="2000" dirty="0"/>
          </a:p>
          <a:p>
            <a:endParaRPr lang="es-ES_tradnl" sz="2000" dirty="0"/>
          </a:p>
          <a:p>
            <a:endParaRPr lang="es-ES_tradnl" dirty="0"/>
          </a:p>
        </p:txBody>
      </p:sp>
    </p:spTree>
    <p:extLst>
      <p:ext uri="{BB962C8B-B14F-4D97-AF65-F5344CB8AC3E}">
        <p14:creationId xmlns:p14="http://schemas.microsoft.com/office/powerpoint/2010/main" val="3938113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4394462"/>
          </a:xfrm>
        </p:spPr>
        <p:txBody>
          <a:bodyPr>
            <a:normAutofit/>
          </a:bodyPr>
          <a:lstStyle/>
          <a:p>
            <a:endParaRPr lang="es-CL" sz="20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sz="2400" dirty="0">
              <a:sym typeface="Wingdings" pitchFamily="2" charset="2"/>
            </a:endParaRPr>
          </a:p>
          <a:p>
            <a:pPr marL="0" indent="0">
              <a:buNone/>
            </a:pPr>
            <a:r>
              <a:rPr lang="es-CL" sz="2400" dirty="0">
                <a:sym typeface="Wingdings" pitchFamily="2" charset="2"/>
              </a:rPr>
              <a:t> </a:t>
            </a:r>
            <a:endParaRPr lang="es-CL" sz="20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sz="2400" dirty="0"/>
          </a:p>
          <a:p>
            <a:endParaRPr lang="es-CL" sz="2800" dirty="0"/>
          </a:p>
          <a:p>
            <a:endParaRPr lang="es-CL" dirty="0"/>
          </a:p>
        </p:txBody>
      </p:sp>
      <p:pic>
        <p:nvPicPr>
          <p:cNvPr id="4" name="Imagen 3"/>
          <p:cNvPicPr>
            <a:picLocks noChangeAspect="1"/>
          </p:cNvPicPr>
          <p:nvPr/>
        </p:nvPicPr>
        <p:blipFill>
          <a:blip r:embed="rId2"/>
          <a:stretch>
            <a:fillRect/>
          </a:stretch>
        </p:blipFill>
        <p:spPr>
          <a:xfrm>
            <a:off x="3244850" y="301083"/>
            <a:ext cx="5702300" cy="6313836"/>
          </a:xfrm>
          <a:prstGeom prst="rect">
            <a:avLst/>
          </a:prstGeom>
        </p:spPr>
      </p:pic>
    </p:spTree>
    <p:extLst>
      <p:ext uri="{BB962C8B-B14F-4D97-AF65-F5344CB8AC3E}">
        <p14:creationId xmlns:p14="http://schemas.microsoft.com/office/powerpoint/2010/main" val="1774118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Proyección de Largo Plazo: Valparaíso</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3830970"/>
          </a:xfrm>
        </p:spPr>
        <p:txBody>
          <a:bodyPr>
            <a:normAutofit/>
          </a:bodyPr>
          <a:lstStyle/>
          <a:p>
            <a:r>
              <a:rPr lang="es-CL" sz="2400" dirty="0">
                <a:solidFill>
                  <a:schemeClr val="bg1">
                    <a:lumMod val="50000"/>
                  </a:schemeClr>
                </a:solidFill>
                <a:sym typeface="Wingdings" pitchFamily="2" charset="2"/>
              </a:rPr>
              <a:t>Para el cálculo de la demanda de trabajo, se realizaron los siguientes pasos:</a:t>
            </a:r>
          </a:p>
          <a:p>
            <a:pPr lvl="1"/>
            <a:r>
              <a:rPr lang="es-CL" sz="2000" dirty="0">
                <a:solidFill>
                  <a:schemeClr val="bg1">
                    <a:lumMod val="50000"/>
                  </a:schemeClr>
                </a:solidFill>
                <a:sym typeface="Wingdings" pitchFamily="2" charset="2"/>
              </a:rPr>
              <a:t>Utilizando la encuesta de Inversión  Proyección de obras </a:t>
            </a:r>
          </a:p>
          <a:p>
            <a:pPr lvl="1"/>
            <a:r>
              <a:rPr lang="es-CL" sz="2000" dirty="0">
                <a:solidFill>
                  <a:schemeClr val="bg1">
                    <a:lumMod val="50000"/>
                  </a:schemeClr>
                </a:solidFill>
                <a:sym typeface="Wingdings" pitchFamily="2" charset="2"/>
              </a:rPr>
              <a:t>Datos de la encuesta de obras  Cuantos trabajadores utiliza cada obra</a:t>
            </a:r>
          </a:p>
          <a:p>
            <a:pPr lvl="1"/>
            <a:r>
              <a:rPr lang="es-CL" sz="2000" dirty="0">
                <a:solidFill>
                  <a:schemeClr val="bg1">
                    <a:lumMod val="50000"/>
                  </a:schemeClr>
                </a:solidFill>
                <a:sym typeface="Wingdings" pitchFamily="2" charset="2"/>
              </a:rPr>
              <a:t>Se pondera la proyección por la cantidad de trabajadores</a:t>
            </a:r>
          </a:p>
          <a:p>
            <a:pPr lvl="1"/>
            <a:r>
              <a:rPr lang="es-CL" sz="2000" dirty="0">
                <a:solidFill>
                  <a:schemeClr val="bg1">
                    <a:lumMod val="50000"/>
                  </a:schemeClr>
                </a:solidFill>
                <a:sym typeface="Wingdings" pitchFamily="2" charset="2"/>
              </a:rPr>
              <a:t>Resultados para Región de Valparaíso se mantiene la demanda por empleo entre 2022 y 2025. Sin embargo, el sector inmobiliario se ve afectado por una menor cantidad de obras.</a:t>
            </a:r>
          </a:p>
          <a:p>
            <a:endParaRPr lang="es-CL" sz="2000" dirty="0">
              <a:solidFill>
                <a:schemeClr val="bg1">
                  <a:lumMod val="50000"/>
                </a:schemeClr>
              </a:solidFill>
              <a:sym typeface="Wingdings" pitchFamily="2" charset="2"/>
            </a:endParaRPr>
          </a:p>
          <a:p>
            <a:endParaRPr lang="es-CL" sz="2000" dirty="0">
              <a:sym typeface="Wingdings" pitchFamily="2" charset="2"/>
            </a:endParaRPr>
          </a:p>
          <a:p>
            <a:endParaRPr lang="es-CL" sz="2000" dirty="0"/>
          </a:p>
          <a:p>
            <a:endParaRPr lang="es-CL" sz="2000" dirty="0"/>
          </a:p>
          <a:p>
            <a:endParaRPr lang="es-CL" sz="2000" dirty="0"/>
          </a:p>
        </p:txBody>
      </p:sp>
      <p:graphicFrame>
        <p:nvGraphicFramePr>
          <p:cNvPr id="4" name="Table 3">
            <a:extLst>
              <a:ext uri="{FF2B5EF4-FFF2-40B4-BE49-F238E27FC236}">
                <a16:creationId xmlns:a16="http://schemas.microsoft.com/office/drawing/2014/main" id="{0F0CB391-0E1F-3160-B0F7-44CBED1F56E3}"/>
              </a:ext>
            </a:extLst>
          </p:cNvPr>
          <p:cNvGraphicFramePr>
            <a:graphicFrameLocks noGrp="1"/>
          </p:cNvGraphicFramePr>
          <p:nvPr>
            <p:extLst>
              <p:ext uri="{D42A27DB-BD31-4B8C-83A1-F6EECF244321}">
                <p14:modId xmlns:p14="http://schemas.microsoft.com/office/powerpoint/2010/main" val="3139623592"/>
              </p:ext>
            </p:extLst>
          </p:nvPr>
        </p:nvGraphicFramePr>
        <p:xfrm>
          <a:off x="1806500" y="4149969"/>
          <a:ext cx="8619888" cy="2105864"/>
        </p:xfrm>
        <a:graphic>
          <a:graphicData uri="http://schemas.openxmlformats.org/drawingml/2006/table">
            <a:tbl>
              <a:tblPr>
                <a:tableStyleId>{5C22544A-7EE6-4342-B048-85BDC9FD1C3A}</a:tableStyleId>
              </a:tblPr>
              <a:tblGrid>
                <a:gridCol w="2861940">
                  <a:extLst>
                    <a:ext uri="{9D8B030D-6E8A-4147-A177-3AD203B41FA5}">
                      <a16:colId xmlns:a16="http://schemas.microsoft.com/office/drawing/2014/main" val="2813477227"/>
                    </a:ext>
                  </a:extLst>
                </a:gridCol>
                <a:gridCol w="988050">
                  <a:extLst>
                    <a:ext uri="{9D8B030D-6E8A-4147-A177-3AD203B41FA5}">
                      <a16:colId xmlns:a16="http://schemas.microsoft.com/office/drawing/2014/main" val="3114342692"/>
                    </a:ext>
                  </a:extLst>
                </a:gridCol>
                <a:gridCol w="988050">
                  <a:extLst>
                    <a:ext uri="{9D8B030D-6E8A-4147-A177-3AD203B41FA5}">
                      <a16:colId xmlns:a16="http://schemas.microsoft.com/office/drawing/2014/main" val="1959947912"/>
                    </a:ext>
                  </a:extLst>
                </a:gridCol>
                <a:gridCol w="1396899">
                  <a:extLst>
                    <a:ext uri="{9D8B030D-6E8A-4147-A177-3AD203B41FA5}">
                      <a16:colId xmlns:a16="http://schemas.microsoft.com/office/drawing/2014/main" val="3422290971"/>
                    </a:ext>
                  </a:extLst>
                </a:gridCol>
                <a:gridCol w="988050">
                  <a:extLst>
                    <a:ext uri="{9D8B030D-6E8A-4147-A177-3AD203B41FA5}">
                      <a16:colId xmlns:a16="http://schemas.microsoft.com/office/drawing/2014/main" val="777492639"/>
                    </a:ext>
                  </a:extLst>
                </a:gridCol>
                <a:gridCol w="1396899">
                  <a:extLst>
                    <a:ext uri="{9D8B030D-6E8A-4147-A177-3AD203B41FA5}">
                      <a16:colId xmlns:a16="http://schemas.microsoft.com/office/drawing/2014/main" val="3581941545"/>
                    </a:ext>
                  </a:extLst>
                </a:gridCol>
              </a:tblGrid>
              <a:tr h="500501">
                <a:tc>
                  <a:txBody>
                    <a:bodyPr/>
                    <a:lstStyle/>
                    <a:p>
                      <a:pPr algn="ctr" fontAlgn="b"/>
                      <a:r>
                        <a:rPr lang="en-CL" sz="1600" u="none" strike="noStrike" dirty="0">
                          <a:effectLst/>
                        </a:rPr>
                        <a:t> </a:t>
                      </a:r>
                      <a:endParaRPr lang="en-CL"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dirty="0">
                          <a:effectLst/>
                        </a:rPr>
                        <a:t>2021</a:t>
                      </a:r>
                      <a:endParaRPr lang="en-CL"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2022</a:t>
                      </a:r>
                      <a:endParaRPr lang="en-CL"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2023</a:t>
                      </a:r>
                      <a:endParaRPr lang="en-CL"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2024</a:t>
                      </a:r>
                      <a:endParaRPr lang="en-CL"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dirty="0">
                          <a:effectLst/>
                        </a:rPr>
                        <a:t>2025</a:t>
                      </a:r>
                      <a:endParaRPr lang="en-CL"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2980263"/>
                  </a:ext>
                </a:extLst>
              </a:tr>
              <a:tr h="537625">
                <a:tc>
                  <a:txBody>
                    <a:bodyPr/>
                    <a:lstStyle/>
                    <a:p>
                      <a:pPr algn="l" fontAlgn="b"/>
                      <a:r>
                        <a:rPr lang="en-US" sz="1600" u="none" strike="noStrike">
                          <a:effectLst/>
                        </a:rPr>
                        <a:t>Inmobiliario en extensión y en altura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9,835</a:t>
                      </a:r>
                      <a:endParaRPr lang="en-CL"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8,363</a:t>
                      </a:r>
                      <a:endParaRPr lang="en-CL"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7,737</a:t>
                      </a:r>
                      <a:endParaRPr lang="en-CL"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5,503</a:t>
                      </a:r>
                      <a:endParaRPr lang="en-CL"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5,381</a:t>
                      </a:r>
                      <a:endParaRPr lang="en-CL"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2108607"/>
                  </a:ext>
                </a:extLst>
              </a:tr>
              <a:tr h="533869">
                <a:tc>
                  <a:txBody>
                    <a:bodyPr/>
                    <a:lstStyle/>
                    <a:p>
                      <a:pPr algn="l" fontAlgn="b"/>
                      <a:r>
                        <a:rPr lang="en-US" sz="1600" u="none" strike="noStrike">
                          <a:effectLst/>
                        </a:rPr>
                        <a:t>Otros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30,985</a:t>
                      </a:r>
                      <a:endParaRPr lang="en-CL"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21,763</a:t>
                      </a:r>
                      <a:endParaRPr lang="en-CL"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dirty="0">
                          <a:effectLst/>
                        </a:rPr>
                        <a:t>25,371</a:t>
                      </a:r>
                      <a:endParaRPr lang="en-CL"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20,507</a:t>
                      </a:r>
                      <a:endParaRPr lang="en-CL"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25,683</a:t>
                      </a:r>
                      <a:endParaRPr lang="en-CL"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6890416"/>
                  </a:ext>
                </a:extLst>
              </a:tr>
              <a:tr h="533869">
                <a:tc>
                  <a:txBody>
                    <a:bodyPr/>
                    <a:lstStyle/>
                    <a:p>
                      <a:pPr algn="l"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40,820</a:t>
                      </a:r>
                      <a:endParaRPr lang="en-CL"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30,127</a:t>
                      </a:r>
                      <a:endParaRPr lang="en-CL"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33,108</a:t>
                      </a:r>
                      <a:endParaRPr lang="en-CL"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a:effectLst/>
                        </a:rPr>
                        <a:t>26,010</a:t>
                      </a:r>
                      <a:endParaRPr lang="en-CL"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L" sz="1600" u="none" strike="noStrike" dirty="0">
                          <a:effectLst/>
                        </a:rPr>
                        <a:t>31,063</a:t>
                      </a:r>
                      <a:endParaRPr lang="en-C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5277083"/>
                  </a:ext>
                </a:extLst>
              </a:tr>
            </a:tbl>
          </a:graphicData>
        </a:graphic>
      </p:graphicFrame>
    </p:spTree>
    <p:extLst>
      <p:ext uri="{BB962C8B-B14F-4D97-AF65-F5344CB8AC3E}">
        <p14:creationId xmlns:p14="http://schemas.microsoft.com/office/powerpoint/2010/main" val="4265754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Proyección de Largo Plazo: Oficios</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3830970"/>
          </a:xfrm>
        </p:spPr>
        <p:txBody>
          <a:bodyPr>
            <a:normAutofit/>
          </a:bodyPr>
          <a:lstStyle/>
          <a:p>
            <a:r>
              <a:rPr lang="es-CL" sz="2400" dirty="0">
                <a:solidFill>
                  <a:schemeClr val="bg1">
                    <a:lumMod val="50000"/>
                  </a:schemeClr>
                </a:solidFill>
                <a:sym typeface="Wingdings" pitchFamily="2" charset="2"/>
              </a:rPr>
              <a:t>Se proyectan caídas importantes en algunos oficios</a:t>
            </a:r>
          </a:p>
          <a:p>
            <a:r>
              <a:rPr lang="es-CL" sz="2400" dirty="0">
                <a:solidFill>
                  <a:schemeClr val="bg1">
                    <a:lumMod val="50000"/>
                  </a:schemeClr>
                </a:solidFill>
                <a:sym typeface="Wingdings" pitchFamily="2" charset="2"/>
              </a:rPr>
              <a:t>Mayores bajas: </a:t>
            </a:r>
          </a:p>
          <a:p>
            <a:pPr lvl="1"/>
            <a:r>
              <a:rPr lang="es-CL" sz="2000" dirty="0">
                <a:solidFill>
                  <a:schemeClr val="bg1">
                    <a:lumMod val="50000"/>
                  </a:schemeClr>
                </a:solidFill>
                <a:sym typeface="Wingdings" pitchFamily="2" charset="2"/>
              </a:rPr>
              <a:t> Carpintero, Pintor, Jornal y Albañil.</a:t>
            </a:r>
          </a:p>
          <a:p>
            <a:r>
              <a:rPr lang="es-CL" sz="2400" dirty="0">
                <a:solidFill>
                  <a:schemeClr val="bg1">
                    <a:lumMod val="50000"/>
                  </a:schemeClr>
                </a:solidFill>
                <a:sym typeface="Wingdings" pitchFamily="2" charset="2"/>
              </a:rPr>
              <a:t>Leves alzas: </a:t>
            </a:r>
          </a:p>
          <a:p>
            <a:pPr lvl="1"/>
            <a:r>
              <a:rPr lang="es-CL" dirty="0">
                <a:solidFill>
                  <a:schemeClr val="bg1">
                    <a:lumMod val="50000"/>
                  </a:schemeClr>
                </a:solidFill>
                <a:sym typeface="Wingdings" pitchFamily="2" charset="2"/>
              </a:rPr>
              <a:t>Operador equipo interior obras (equipos de apoyo); operador equipos movimiento de tierra (servicios) y Operador equipo camiones y carreteras básico y avanzado; Ayudante, maestro y maestro mayor </a:t>
            </a:r>
            <a:r>
              <a:rPr lang="es-CL" dirty="0" err="1">
                <a:solidFill>
                  <a:schemeClr val="bg1">
                    <a:lumMod val="50000"/>
                  </a:schemeClr>
                </a:solidFill>
                <a:sym typeface="Wingdings" pitchFamily="2" charset="2"/>
              </a:rPr>
              <a:t>piping</a:t>
            </a:r>
            <a:r>
              <a:rPr lang="es-CL" dirty="0">
                <a:solidFill>
                  <a:schemeClr val="bg1">
                    <a:lumMod val="50000"/>
                  </a:schemeClr>
                </a:solidFill>
                <a:sym typeface="Wingdings" pitchFamily="2" charset="2"/>
              </a:rPr>
              <a:t>; Excavador</a:t>
            </a:r>
          </a:p>
          <a:p>
            <a:endParaRPr lang="es-CL" sz="2000" dirty="0">
              <a:sym typeface="Wingdings" pitchFamily="2" charset="2"/>
            </a:endParaRPr>
          </a:p>
          <a:p>
            <a:endParaRPr lang="es-CL" sz="2000" dirty="0">
              <a:sym typeface="Wingdings" pitchFamily="2" charset="2"/>
            </a:endParaRPr>
          </a:p>
          <a:p>
            <a:endParaRPr lang="es-CL" sz="2000" dirty="0"/>
          </a:p>
          <a:p>
            <a:endParaRPr lang="es-CL" sz="2000" dirty="0"/>
          </a:p>
          <a:p>
            <a:endParaRPr lang="es-CL" sz="2000" dirty="0"/>
          </a:p>
        </p:txBody>
      </p:sp>
    </p:spTree>
    <p:extLst>
      <p:ext uri="{BB962C8B-B14F-4D97-AF65-F5344CB8AC3E}">
        <p14:creationId xmlns:p14="http://schemas.microsoft.com/office/powerpoint/2010/main" val="3585034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1"/>
            <a:ext cx="10515600" cy="3830970"/>
          </a:xfrm>
        </p:spPr>
        <p:txBody>
          <a:bodyPr>
            <a:normAutofit/>
          </a:bodyPr>
          <a:lstStyle/>
          <a:p>
            <a:endParaRPr lang="es-CL" sz="2000" dirty="0">
              <a:sym typeface="Wingdings" pitchFamily="2" charset="2"/>
            </a:endParaRPr>
          </a:p>
          <a:p>
            <a:endParaRPr lang="es-CL" sz="2000" dirty="0">
              <a:sym typeface="Wingdings" pitchFamily="2" charset="2"/>
            </a:endParaRPr>
          </a:p>
          <a:p>
            <a:endParaRPr lang="es-CL" sz="2000" dirty="0"/>
          </a:p>
          <a:p>
            <a:endParaRPr lang="es-CL" sz="2000" dirty="0"/>
          </a:p>
          <a:p>
            <a:endParaRPr lang="es-CL" sz="2000" dirty="0"/>
          </a:p>
        </p:txBody>
      </p:sp>
      <p:pic>
        <p:nvPicPr>
          <p:cNvPr id="4" name="Picture 3">
            <a:extLst>
              <a:ext uri="{FF2B5EF4-FFF2-40B4-BE49-F238E27FC236}">
                <a16:creationId xmlns:a16="http://schemas.microsoft.com/office/drawing/2014/main" id="{B7B07797-B614-12E1-2EF7-7D79C53A9C58}"/>
              </a:ext>
            </a:extLst>
          </p:cNvPr>
          <p:cNvPicPr>
            <a:picLocks noChangeAspect="1"/>
          </p:cNvPicPr>
          <p:nvPr/>
        </p:nvPicPr>
        <p:blipFill>
          <a:blip r:embed="rId2"/>
          <a:stretch>
            <a:fillRect/>
          </a:stretch>
        </p:blipFill>
        <p:spPr>
          <a:xfrm>
            <a:off x="2425959" y="730817"/>
            <a:ext cx="7509190" cy="5520693"/>
          </a:xfrm>
          <a:prstGeom prst="rect">
            <a:avLst/>
          </a:prstGeom>
        </p:spPr>
      </p:pic>
    </p:spTree>
    <p:extLst>
      <p:ext uri="{BB962C8B-B14F-4D97-AF65-F5344CB8AC3E}">
        <p14:creationId xmlns:p14="http://schemas.microsoft.com/office/powerpoint/2010/main" val="1005105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8F6E6FB-E87B-9B77-674C-6F57E302F751}"/>
              </a:ext>
            </a:extLst>
          </p:cNvPr>
          <p:cNvSpPr>
            <a:spLocks noGrp="1"/>
          </p:cNvSpPr>
          <p:nvPr>
            <p:ph type="title"/>
          </p:nvPr>
        </p:nvSpPr>
        <p:spPr/>
        <p:txBody>
          <a:bodyPr/>
          <a:lstStyle/>
          <a:p>
            <a:endParaRPr lang="es-CL" dirty="0"/>
          </a:p>
        </p:txBody>
      </p:sp>
      <p:sp>
        <p:nvSpPr>
          <p:cNvPr id="7" name="Marcador de contenido 6">
            <a:extLst>
              <a:ext uri="{FF2B5EF4-FFF2-40B4-BE49-F238E27FC236}">
                <a16:creationId xmlns:a16="http://schemas.microsoft.com/office/drawing/2014/main" id="{D4A27D08-745E-A3AD-322E-2B93628B9BDC}"/>
              </a:ext>
            </a:extLst>
          </p:cNvPr>
          <p:cNvSpPr>
            <a:spLocks noGrp="1"/>
          </p:cNvSpPr>
          <p:nvPr>
            <p:ph idx="1"/>
          </p:nvPr>
        </p:nvSpPr>
        <p:spPr/>
        <p:txBody>
          <a:bodyPr/>
          <a:lstStyle/>
          <a:p>
            <a:endParaRPr lang="es-CL"/>
          </a:p>
        </p:txBody>
      </p:sp>
      <p:sp>
        <p:nvSpPr>
          <p:cNvPr id="9" name="Rectángulo 8">
            <a:extLst>
              <a:ext uri="{FF2B5EF4-FFF2-40B4-BE49-F238E27FC236}">
                <a16:creationId xmlns:a16="http://schemas.microsoft.com/office/drawing/2014/main" id="{370276A2-B3EE-1AB8-A3C5-95FB4BF2DAE3}"/>
              </a:ext>
            </a:extLst>
          </p:cNvPr>
          <p:cNvSpPr/>
          <p:nvPr/>
        </p:nvSpPr>
        <p:spPr>
          <a:xfrm>
            <a:off x="4107766" y="2138289"/>
            <a:ext cx="4248443" cy="2335237"/>
          </a:xfrm>
          <a:prstGeom prst="rect">
            <a:avLst/>
          </a:prstGeom>
          <a:solidFill>
            <a:srgbClr val="2E6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800" dirty="0"/>
              <a:t>CONCLUSIONES</a:t>
            </a:r>
          </a:p>
        </p:txBody>
      </p:sp>
    </p:spTree>
    <p:extLst>
      <p:ext uri="{BB962C8B-B14F-4D97-AF65-F5344CB8AC3E}">
        <p14:creationId xmlns:p14="http://schemas.microsoft.com/office/powerpoint/2010/main" val="113391738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Conclusiones</a:t>
            </a:r>
            <a:endParaRPr lang="en-US" sz="3600" b="1" dirty="0">
              <a:solidFill>
                <a:schemeClr val="bg1">
                  <a:lumMod val="50000"/>
                </a:schemeClr>
              </a:solidFill>
              <a:latin typeface="Bliss Pro ExtraLight" panose="02000506040000020004"/>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a:xfrm>
            <a:off x="838200" y="1782500"/>
            <a:ext cx="10515600" cy="4710375"/>
          </a:xfrm>
        </p:spPr>
        <p:txBody>
          <a:bodyPr>
            <a:normAutofit/>
          </a:bodyPr>
          <a:lstStyle/>
          <a:p>
            <a:r>
              <a:rPr lang="es-CL" sz="2400" dirty="0">
                <a:solidFill>
                  <a:schemeClr val="bg1">
                    <a:lumMod val="50000"/>
                  </a:schemeClr>
                </a:solidFill>
                <a:sym typeface="Wingdings" pitchFamily="2" charset="2"/>
              </a:rPr>
              <a:t>La Región de Valparaíso tiene un proyección negativa en obras inmobiliarias</a:t>
            </a:r>
          </a:p>
          <a:p>
            <a:r>
              <a:rPr lang="es-CL" sz="2400" dirty="0">
                <a:solidFill>
                  <a:schemeClr val="bg1">
                    <a:lumMod val="50000"/>
                  </a:schemeClr>
                </a:solidFill>
                <a:sym typeface="Wingdings" pitchFamily="2" charset="2"/>
              </a:rPr>
              <a:t>Pero se equilibraría con otro tipo de obras.</a:t>
            </a:r>
          </a:p>
          <a:p>
            <a:r>
              <a:rPr lang="es-CL" sz="2400" dirty="0">
                <a:solidFill>
                  <a:schemeClr val="bg1">
                    <a:lumMod val="50000"/>
                  </a:schemeClr>
                </a:solidFill>
                <a:sym typeface="Wingdings" pitchFamily="2" charset="2"/>
              </a:rPr>
              <a:t>Empleo se mantendría estable entre el 2022 y el 2025.</a:t>
            </a:r>
          </a:p>
          <a:p>
            <a:r>
              <a:rPr lang="es-CL" sz="2400" dirty="0">
                <a:solidFill>
                  <a:schemeClr val="bg1">
                    <a:lumMod val="50000"/>
                  </a:schemeClr>
                </a:solidFill>
                <a:sym typeface="Wingdings" pitchFamily="2" charset="2"/>
              </a:rPr>
              <a:t>Se proyecta una disminución en algunos oficios</a:t>
            </a:r>
          </a:p>
          <a:p>
            <a:pPr lvl="1"/>
            <a:r>
              <a:rPr lang="es-CL" sz="2000" dirty="0">
                <a:solidFill>
                  <a:schemeClr val="bg1">
                    <a:lumMod val="50000"/>
                  </a:schemeClr>
                </a:solidFill>
                <a:sym typeface="Wingdings" pitchFamily="2" charset="2"/>
              </a:rPr>
              <a:t>226 carpinteros, 130 pintores y jornales en los próximos 3 años</a:t>
            </a:r>
            <a:endParaRPr lang="es-CL" dirty="0">
              <a:solidFill>
                <a:schemeClr val="bg1">
                  <a:lumMod val="50000"/>
                </a:schemeClr>
              </a:solidFill>
              <a:sym typeface="Wingdings" pitchFamily="2" charset="2"/>
            </a:endParaRPr>
          </a:p>
          <a:p>
            <a:r>
              <a:rPr lang="es-CL" sz="2400" dirty="0">
                <a:solidFill>
                  <a:schemeClr val="bg1">
                    <a:lumMod val="50000"/>
                  </a:schemeClr>
                </a:solidFill>
                <a:sym typeface="Wingdings" pitchFamily="2" charset="2"/>
              </a:rPr>
              <a:t>Nacional: Hay coincidencia en la falta de habilidades de los trabajadores</a:t>
            </a:r>
          </a:p>
          <a:p>
            <a:r>
              <a:rPr lang="es-CL" sz="2400" dirty="0">
                <a:solidFill>
                  <a:schemeClr val="bg1">
                    <a:lumMod val="50000"/>
                  </a:schemeClr>
                </a:solidFill>
                <a:sym typeface="Wingdings" pitchFamily="2" charset="2"/>
              </a:rPr>
              <a:t>Alta rotación es resultado (en parte) de la falta de habilidades</a:t>
            </a:r>
          </a:p>
          <a:p>
            <a:pPr lvl="1"/>
            <a:r>
              <a:rPr lang="es-CL" sz="2000" dirty="0">
                <a:solidFill>
                  <a:schemeClr val="bg1">
                    <a:lumMod val="50000"/>
                  </a:schemeClr>
                </a:solidFill>
                <a:sym typeface="Wingdings" pitchFamily="2" charset="2"/>
              </a:rPr>
              <a:t>Se puede solucionar con la capacitación adecuada</a:t>
            </a:r>
          </a:p>
          <a:p>
            <a:pPr lvl="1"/>
            <a:r>
              <a:rPr lang="es-CL" sz="2000" dirty="0">
                <a:solidFill>
                  <a:schemeClr val="bg1">
                    <a:lumMod val="50000"/>
                  </a:schemeClr>
                </a:solidFill>
                <a:sym typeface="Wingdings" pitchFamily="2" charset="2"/>
              </a:rPr>
              <a:t>Pero se da como argumento para no realizar capacitaciones  Mejora a todo el sector</a:t>
            </a:r>
          </a:p>
          <a:p>
            <a:endParaRPr lang="es-CL" sz="2400" dirty="0">
              <a:sym typeface="Wingdings" pitchFamily="2" charset="2"/>
            </a:endParaRPr>
          </a:p>
          <a:p>
            <a:endParaRPr lang="es-CL" sz="2400" dirty="0">
              <a:sym typeface="Wingdings" pitchFamily="2" charset="2"/>
            </a:endParaRPr>
          </a:p>
          <a:p>
            <a:endParaRPr lang="es-CL" sz="2400" dirty="0">
              <a:sym typeface="Wingdings" pitchFamily="2" charset="2"/>
            </a:endParaRPr>
          </a:p>
          <a:p>
            <a:endParaRPr lang="es-CL" sz="2400" dirty="0"/>
          </a:p>
          <a:p>
            <a:endParaRPr lang="es-CL" sz="2400" dirty="0"/>
          </a:p>
          <a:p>
            <a:endParaRPr lang="es-CL" sz="2400" dirty="0"/>
          </a:p>
        </p:txBody>
      </p:sp>
    </p:spTree>
    <p:extLst>
      <p:ext uri="{BB962C8B-B14F-4D97-AF65-F5344CB8AC3E}">
        <p14:creationId xmlns:p14="http://schemas.microsoft.com/office/powerpoint/2010/main" val="138586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41;p188">
            <a:extLst>
              <a:ext uri="{FF2B5EF4-FFF2-40B4-BE49-F238E27FC236}">
                <a16:creationId xmlns:a16="http://schemas.microsoft.com/office/drawing/2014/main" id="{5426F38A-809B-8396-81D6-E463811BF114}"/>
              </a:ext>
            </a:extLst>
          </p:cNvPr>
          <p:cNvSpPr txBox="1">
            <a:spLocks noGrp="1"/>
          </p:cNvSpPr>
          <p:nvPr>
            <p:ph idx="1"/>
          </p:nvPr>
        </p:nvSpPr>
        <p:spPr>
          <a:xfrm>
            <a:off x="838200" y="1825625"/>
            <a:ext cx="10515600" cy="2240060"/>
          </a:xfrm>
          <a:prstGeom prst="rect">
            <a:avLst/>
          </a:prstGeom>
          <a:noFill/>
          <a:ln>
            <a:noFill/>
          </a:ln>
        </p:spPr>
        <p:txBody>
          <a:bodyPr spcFirstLastPara="1" wrap="square" lIns="121900" tIns="121900" rIns="121900" bIns="121900" anchor="t" anchorCtr="0">
            <a:spAutoFit/>
          </a:bodyPr>
          <a:lstStyle/>
          <a:p>
            <a:pPr marL="395384" indent="0" algn="ctr">
              <a:lnSpc>
                <a:spcPct val="115000"/>
              </a:lnSpc>
              <a:spcAft>
                <a:spcPts val="1333"/>
              </a:spcAft>
              <a:buNone/>
            </a:pPr>
            <a:r>
              <a:rPr lang="es-CL" sz="3200" b="1" dirty="0">
                <a:solidFill>
                  <a:srgbClr val="0070C0"/>
                </a:solidFill>
                <a:latin typeface="Montserrat"/>
                <a:ea typeface="Montserrat"/>
                <a:cs typeface="Montserrat"/>
                <a:sym typeface="Montserrat"/>
              </a:rPr>
              <a:t>¿Cómo impulsamos una estrategia de atracción y desarrollo de capital humano para potenciar la productividad del sector?</a:t>
            </a:r>
            <a:endParaRPr sz="3200" b="1" dirty="0">
              <a:solidFill>
                <a:srgbClr val="0070C0"/>
              </a:solidFill>
              <a:latin typeface="Montserrat"/>
              <a:ea typeface="Montserrat"/>
              <a:cs typeface="Montserrat"/>
              <a:sym typeface="Montserrat"/>
            </a:endParaRPr>
          </a:p>
        </p:txBody>
      </p:sp>
      <p:sp>
        <p:nvSpPr>
          <p:cNvPr id="3" name="CuadroTexto 2"/>
          <p:cNvSpPr txBox="1"/>
          <p:nvPr/>
        </p:nvSpPr>
        <p:spPr>
          <a:xfrm>
            <a:off x="301083" y="702527"/>
            <a:ext cx="10694020" cy="523220"/>
          </a:xfrm>
          <a:prstGeom prst="rect">
            <a:avLst/>
          </a:prstGeom>
          <a:noFill/>
        </p:spPr>
        <p:txBody>
          <a:bodyPr wrap="square" rtlCol="0">
            <a:spAutoFit/>
          </a:bodyPr>
          <a:lstStyle/>
          <a:p>
            <a:r>
              <a:rPr lang="es-CL" sz="2800" dirty="0">
                <a:solidFill>
                  <a:schemeClr val="bg1">
                    <a:lumMod val="50000"/>
                  </a:schemeClr>
                </a:solidFill>
              </a:rPr>
              <a:t>Considerando los datos recién presentados…</a:t>
            </a:r>
          </a:p>
        </p:txBody>
      </p:sp>
    </p:spTree>
    <p:extLst>
      <p:ext uri="{BB962C8B-B14F-4D97-AF65-F5344CB8AC3E}">
        <p14:creationId xmlns:p14="http://schemas.microsoft.com/office/powerpoint/2010/main" val="3596618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endParaRPr lang="en-US" sz="3600" b="1" dirty="0">
              <a:solidFill>
                <a:schemeClr val="bg1">
                  <a:lumMod val="50000"/>
                </a:schemeClr>
              </a:solidFill>
              <a:latin typeface="Bliss Pro ExtraLight" panose="02000506040000020004"/>
            </a:endParaRPr>
          </a:p>
        </p:txBody>
      </p:sp>
      <p:sp>
        <p:nvSpPr>
          <p:cNvPr id="7" name="Google Shape;1041;p188">
            <a:extLst>
              <a:ext uri="{FF2B5EF4-FFF2-40B4-BE49-F238E27FC236}">
                <a16:creationId xmlns:a16="http://schemas.microsoft.com/office/drawing/2014/main" id="{5426F38A-809B-8396-81D6-E463811BF114}"/>
              </a:ext>
            </a:extLst>
          </p:cNvPr>
          <p:cNvSpPr txBox="1">
            <a:spLocks noGrp="1"/>
          </p:cNvSpPr>
          <p:nvPr>
            <p:ph idx="1"/>
          </p:nvPr>
        </p:nvSpPr>
        <p:spPr>
          <a:xfrm>
            <a:off x="838200" y="1825625"/>
            <a:ext cx="10515600" cy="1319808"/>
          </a:xfrm>
          <a:prstGeom prst="rect">
            <a:avLst/>
          </a:prstGeom>
          <a:noFill/>
          <a:ln>
            <a:noFill/>
          </a:ln>
        </p:spPr>
        <p:txBody>
          <a:bodyPr spcFirstLastPara="1" wrap="square" lIns="121900" tIns="121900" rIns="121900" bIns="121900" anchor="t" anchorCtr="0">
            <a:spAutoFit/>
          </a:bodyPr>
          <a:lstStyle/>
          <a:p>
            <a:pPr marL="395384" indent="0" algn="just">
              <a:lnSpc>
                <a:spcPct val="115000"/>
              </a:lnSpc>
              <a:spcAft>
                <a:spcPts val="1333"/>
              </a:spcAft>
              <a:buNone/>
            </a:pPr>
            <a:r>
              <a:rPr lang="es-CL" sz="4400" b="1" dirty="0">
                <a:solidFill>
                  <a:srgbClr val="0070C0"/>
                </a:solidFill>
                <a:latin typeface="Montserrat"/>
                <a:ea typeface="Montserrat"/>
                <a:cs typeface="Montserrat"/>
                <a:sym typeface="Montserrat"/>
              </a:rPr>
              <a:t>			Muchas gracias</a:t>
            </a:r>
            <a:endParaRPr sz="4400" b="1" dirty="0">
              <a:solidFill>
                <a:srgbClr val="0070C0"/>
              </a:solidFill>
              <a:latin typeface="Montserrat"/>
              <a:ea typeface="Montserrat"/>
              <a:cs typeface="Montserrat"/>
              <a:sym typeface="Montserrat"/>
            </a:endParaRPr>
          </a:p>
        </p:txBody>
      </p:sp>
    </p:spTree>
    <p:extLst>
      <p:ext uri="{BB962C8B-B14F-4D97-AF65-F5344CB8AC3E}">
        <p14:creationId xmlns:p14="http://schemas.microsoft.com/office/powerpoint/2010/main" val="2733961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70276A2-B3EE-1AB8-A3C5-95FB4BF2DAE3}"/>
              </a:ext>
            </a:extLst>
          </p:cNvPr>
          <p:cNvSpPr/>
          <p:nvPr/>
        </p:nvSpPr>
        <p:spPr>
          <a:xfrm>
            <a:off x="4107766" y="2138289"/>
            <a:ext cx="4248443" cy="2335237"/>
          </a:xfrm>
          <a:prstGeom prst="rect">
            <a:avLst/>
          </a:prstGeom>
          <a:solidFill>
            <a:srgbClr val="2E6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800" dirty="0"/>
              <a:t>METODOLOGÍA</a:t>
            </a:r>
          </a:p>
        </p:txBody>
      </p:sp>
    </p:spTree>
    <p:extLst>
      <p:ext uri="{BB962C8B-B14F-4D97-AF65-F5344CB8AC3E}">
        <p14:creationId xmlns:p14="http://schemas.microsoft.com/office/powerpoint/2010/main" val="3568256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Metodología</a:t>
            </a:r>
            <a:r>
              <a:rPr lang="en-US" sz="3600" b="1" dirty="0">
                <a:solidFill>
                  <a:schemeClr val="bg1">
                    <a:lumMod val="50000"/>
                  </a:schemeClr>
                </a:solidFill>
                <a:latin typeface="Bliss Pro ExtraLight" panose="02000506040000020004"/>
              </a:rPr>
              <a:t>; </a:t>
            </a:r>
            <a:r>
              <a:rPr lang="en-US" sz="3600" b="1" dirty="0" err="1">
                <a:solidFill>
                  <a:schemeClr val="bg1">
                    <a:lumMod val="50000"/>
                  </a:schemeClr>
                </a:solidFill>
                <a:latin typeface="Bliss Pro ExtraLight" panose="02000506040000020004"/>
              </a:rPr>
              <a:t>encuesta</a:t>
            </a:r>
            <a:r>
              <a:rPr lang="en-US" sz="3600" b="1" dirty="0">
                <a:solidFill>
                  <a:schemeClr val="bg1">
                    <a:lumMod val="50000"/>
                  </a:schemeClr>
                </a:solidFill>
                <a:latin typeface="Bliss Pro ExtraLight" panose="02000506040000020004"/>
              </a:rPr>
              <a:t> </a:t>
            </a:r>
            <a:r>
              <a:rPr lang="en-US" sz="3600" b="1" dirty="0" err="1">
                <a:solidFill>
                  <a:schemeClr val="bg1">
                    <a:lumMod val="50000"/>
                  </a:schemeClr>
                </a:solidFill>
                <a:latin typeface="Bliss Pro ExtraLight" panose="02000506040000020004"/>
              </a:rPr>
              <a:t>inversión</a:t>
            </a:r>
            <a:endParaRPr lang="en-US" sz="3200" b="1" dirty="0">
              <a:solidFill>
                <a:schemeClr val="bg1">
                  <a:lumMod val="50000"/>
                </a:schemeClr>
              </a:solidFill>
              <a:latin typeface="Bliss Pro ExtraLight" panose="02000506040000020004"/>
            </a:endParaRPr>
          </a:p>
        </p:txBody>
      </p:sp>
      <p:sp>
        <p:nvSpPr>
          <p:cNvPr id="7" name="Content Placeholder 2">
            <a:extLst>
              <a:ext uri="{FF2B5EF4-FFF2-40B4-BE49-F238E27FC236}">
                <a16:creationId xmlns:a16="http://schemas.microsoft.com/office/drawing/2014/main" id="{B06FD804-E8DC-448A-887C-4A65650BB848}"/>
              </a:ext>
            </a:extLst>
          </p:cNvPr>
          <p:cNvSpPr txBox="1">
            <a:spLocks noGrp="1"/>
          </p:cNvSpPr>
          <p:nvPr>
            <p:ph idx="1"/>
          </p:nvPr>
        </p:nvSpPr>
        <p:spPr>
          <a:xfrm>
            <a:off x="838200" y="148905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400" dirty="0">
                <a:solidFill>
                  <a:schemeClr val="bg1">
                    <a:lumMod val="50000"/>
                  </a:schemeClr>
                </a:solidFill>
                <a:sym typeface="Wingdings" pitchFamily="2" charset="2"/>
              </a:rPr>
              <a:t>La</a:t>
            </a:r>
            <a:r>
              <a:rPr lang="es-ES" sz="2400" dirty="0">
                <a:solidFill>
                  <a:schemeClr val="bg1">
                    <a:lumMod val="50000"/>
                  </a:schemeClr>
                </a:solidFill>
              </a:rPr>
              <a:t> unidad de análisis son las empresas asociadas a la CChC de cuatro regiones del país</a:t>
            </a:r>
          </a:p>
          <a:p>
            <a:r>
              <a:rPr lang="es-ES" sz="2400" dirty="0">
                <a:solidFill>
                  <a:schemeClr val="bg1">
                    <a:lumMod val="50000"/>
                  </a:schemeClr>
                </a:solidFill>
              </a:rPr>
              <a:t>La población objetivo fueron sus socios o gerentes. El tamaño muestra inicial para este estudio fue de 155 empresas</a:t>
            </a:r>
          </a:p>
          <a:p>
            <a:r>
              <a:rPr lang="es-ES" sz="2400" dirty="0">
                <a:solidFill>
                  <a:schemeClr val="bg1">
                    <a:lumMod val="50000"/>
                  </a:schemeClr>
                </a:solidFill>
                <a:sym typeface="Wingdings" pitchFamily="2" charset="2"/>
              </a:rPr>
              <a:t>La aplicación se realizó con metodología mixta; desayuno presencial, encuesta online, para finalizar con entrevistas presenciales</a:t>
            </a:r>
            <a:endParaRPr lang="es-CL" sz="2400" dirty="0">
              <a:solidFill>
                <a:schemeClr val="bg1">
                  <a:lumMod val="50000"/>
                </a:schemeClr>
              </a:solidFill>
              <a:sym typeface="Wingdings" pitchFamily="2" charset="2"/>
            </a:endParaRPr>
          </a:p>
          <a:p>
            <a:pPr marL="0" indent="0">
              <a:buNone/>
            </a:pPr>
            <a:endParaRPr lang="es-CL" sz="2400" dirty="0">
              <a:sym typeface="Wingdings" pitchFamily="2" charset="2"/>
            </a:endParaRPr>
          </a:p>
          <a:p>
            <a:pPr marL="0" indent="0">
              <a:buNone/>
            </a:pPr>
            <a:endParaRPr lang="es-CL" sz="2400" dirty="0">
              <a:sym typeface="Wingdings" pitchFamily="2" charset="2"/>
            </a:endParaRPr>
          </a:p>
          <a:p>
            <a:pPr marL="0" indent="0">
              <a:buNone/>
            </a:pPr>
            <a:endParaRPr lang="es-CL" sz="2400" dirty="0"/>
          </a:p>
          <a:p>
            <a:endParaRPr lang="es-CL" sz="2400" dirty="0"/>
          </a:p>
          <a:p>
            <a:endParaRPr lang="es-CL" sz="2400" dirty="0"/>
          </a:p>
        </p:txBody>
      </p:sp>
      <p:pic>
        <p:nvPicPr>
          <p:cNvPr id="8" name="Imagen 7"/>
          <p:cNvPicPr>
            <a:picLocks noChangeAspect="1"/>
          </p:cNvPicPr>
          <p:nvPr/>
        </p:nvPicPr>
        <p:blipFill>
          <a:blip r:embed="rId2"/>
          <a:stretch>
            <a:fillRect/>
          </a:stretch>
        </p:blipFill>
        <p:spPr>
          <a:xfrm>
            <a:off x="3107871" y="3881324"/>
            <a:ext cx="5976257" cy="2690926"/>
          </a:xfrm>
          <a:prstGeom prst="rect">
            <a:avLst/>
          </a:prstGeom>
        </p:spPr>
      </p:pic>
    </p:spTree>
    <p:extLst>
      <p:ext uri="{BB962C8B-B14F-4D97-AF65-F5344CB8AC3E}">
        <p14:creationId xmlns:p14="http://schemas.microsoft.com/office/powerpoint/2010/main" val="428726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C2E56E-63A5-4E3A-AC49-BDC2AEB07DC6}"/>
              </a:ext>
            </a:extLst>
          </p:cNvPr>
          <p:cNvSpPr>
            <a:spLocks noGrp="1"/>
          </p:cNvSpPr>
          <p:nvPr>
            <p:ph type="title"/>
          </p:nvPr>
        </p:nvSpPr>
        <p:spPr>
          <a:xfrm>
            <a:off x="909320" y="365126"/>
            <a:ext cx="10515600" cy="1290420"/>
          </a:xfrm>
        </p:spPr>
        <p:txBody>
          <a:bodyPr>
            <a:normAutofit/>
          </a:bodyPr>
          <a:lstStyle/>
          <a:p>
            <a:r>
              <a:rPr lang="es-CL" sz="3600" b="1" dirty="0">
                <a:solidFill>
                  <a:schemeClr val="bg1">
                    <a:lumMod val="50000"/>
                  </a:schemeClr>
                </a:solidFill>
                <a:latin typeface="Bliss Pro ExtraLight" panose="02000506040000020004" pitchFamily="2" charset="0"/>
              </a:rPr>
              <a:t>Recordar el Problema</a:t>
            </a:r>
            <a:endParaRPr lang="en-US" sz="3600" b="1" dirty="0">
              <a:solidFill>
                <a:schemeClr val="bg1">
                  <a:lumMod val="50000"/>
                </a:schemeClr>
              </a:solidFill>
              <a:latin typeface="Bliss Pro ExtraLight" panose="02000506040000020004" pitchFamily="2" charset="0"/>
            </a:endParaRPr>
          </a:p>
        </p:txBody>
      </p:sp>
      <p:sp>
        <p:nvSpPr>
          <p:cNvPr id="3" name="Content Placeholder 2">
            <a:extLst>
              <a:ext uri="{FF2B5EF4-FFF2-40B4-BE49-F238E27FC236}">
                <a16:creationId xmlns:a16="http://schemas.microsoft.com/office/drawing/2014/main" id="{5D888A92-5321-4945-892F-A2A1EFA3F067}"/>
              </a:ext>
            </a:extLst>
          </p:cNvPr>
          <p:cNvSpPr>
            <a:spLocks noGrp="1"/>
          </p:cNvSpPr>
          <p:nvPr>
            <p:ph idx="1"/>
          </p:nvPr>
        </p:nvSpPr>
        <p:spPr>
          <a:xfrm>
            <a:off x="838200" y="1786992"/>
            <a:ext cx="10515600" cy="4351338"/>
          </a:xfrm>
        </p:spPr>
        <p:txBody>
          <a:bodyPr/>
          <a:lstStyle/>
          <a:p>
            <a:pPr lvl="1"/>
            <a:endParaRPr lang="es-ES_tradnl" sz="2000" dirty="0"/>
          </a:p>
          <a:p>
            <a:endParaRPr lang="es-ES_tradnl" sz="2000" dirty="0"/>
          </a:p>
          <a:p>
            <a:endParaRPr lang="es-ES_tradnl" sz="2000" dirty="0"/>
          </a:p>
          <a:p>
            <a:endParaRPr lang="es-ES_tradnl" dirty="0"/>
          </a:p>
        </p:txBody>
      </p:sp>
      <p:sp>
        <p:nvSpPr>
          <p:cNvPr id="2" name="Google Shape;1055;p189">
            <a:extLst>
              <a:ext uri="{FF2B5EF4-FFF2-40B4-BE49-F238E27FC236}">
                <a16:creationId xmlns:a16="http://schemas.microsoft.com/office/drawing/2014/main" id="{94957B33-C6D5-6C45-8B36-B0BE6F560C76}"/>
              </a:ext>
            </a:extLst>
          </p:cNvPr>
          <p:cNvSpPr txBox="1"/>
          <p:nvPr/>
        </p:nvSpPr>
        <p:spPr>
          <a:xfrm>
            <a:off x="539001" y="1384664"/>
            <a:ext cx="4268129" cy="5285445"/>
          </a:xfrm>
          <a:prstGeom prst="rect">
            <a:avLst/>
          </a:prstGeom>
          <a:noFill/>
          <a:ln>
            <a:noFill/>
          </a:ln>
        </p:spPr>
        <p:txBody>
          <a:bodyPr spcFirstLastPara="1" wrap="square" lIns="121900" tIns="121900" rIns="121900" bIns="121900" anchor="t" anchorCtr="0">
            <a:spAutoFit/>
          </a:bodyPr>
          <a:lstStyle/>
          <a:p>
            <a:pPr>
              <a:lnSpc>
                <a:spcPct val="115000"/>
              </a:lnSpc>
            </a:pPr>
            <a:r>
              <a:rPr lang="es" sz="2400" dirty="0">
                <a:solidFill>
                  <a:srgbClr val="2E6FCB"/>
                </a:solidFill>
                <a:latin typeface="Montserrat"/>
                <a:ea typeface="Montserrat"/>
                <a:cs typeface="Montserrat"/>
                <a:sym typeface="Montserrat"/>
              </a:rPr>
              <a:t>Las edificaciones nacionales tienen </a:t>
            </a:r>
            <a:r>
              <a:rPr lang="es" sz="2400" b="1" dirty="0">
                <a:solidFill>
                  <a:srgbClr val="2E6FCB"/>
                </a:solidFill>
                <a:latin typeface="Montserrat"/>
                <a:ea typeface="Montserrat"/>
                <a:cs typeface="Montserrat"/>
                <a:sym typeface="Montserrat"/>
              </a:rPr>
              <a:t>brechas importantes respecto al resto del mundo</a:t>
            </a:r>
            <a:r>
              <a:rPr lang="es" sz="2400" dirty="0">
                <a:solidFill>
                  <a:srgbClr val="2E6FCB"/>
                </a:solidFill>
                <a:latin typeface="Montserrat"/>
                <a:ea typeface="Montserrat"/>
                <a:cs typeface="Montserrat"/>
                <a:sym typeface="Montserrat"/>
              </a:rPr>
              <a:t>,</a:t>
            </a:r>
            <a:r>
              <a:rPr lang="es" sz="2400" i="1" dirty="0">
                <a:solidFill>
                  <a:srgbClr val="2E6FCB"/>
                </a:solidFill>
                <a:latin typeface="Montserrat"/>
                <a:ea typeface="Montserrat"/>
                <a:cs typeface="Montserrat"/>
                <a:sym typeface="Montserrat"/>
              </a:rPr>
              <a:t> </a:t>
            </a:r>
            <a:r>
              <a:rPr lang="es" sz="2400" dirty="0">
                <a:solidFill>
                  <a:srgbClr val="2E6FCB"/>
                </a:solidFill>
                <a:latin typeface="Montserrat"/>
                <a:ea typeface="Montserrat"/>
                <a:cs typeface="Montserrat"/>
                <a:sym typeface="Montserrat"/>
              </a:rPr>
              <a:t>en promedio</a:t>
            </a:r>
            <a:r>
              <a:rPr lang="es" sz="2400" dirty="0">
                <a:solidFill>
                  <a:srgbClr val="2E6FCB"/>
                </a:solidFill>
                <a:latin typeface="Open Sans"/>
                <a:ea typeface="Open Sans"/>
                <a:cs typeface="Open Sans"/>
                <a:sym typeface="Open Sans"/>
              </a:rPr>
              <a:t> </a:t>
            </a:r>
            <a:r>
              <a:rPr lang="es" sz="2400" b="1" dirty="0">
                <a:solidFill>
                  <a:srgbClr val="2E6FCB"/>
                </a:solidFill>
                <a:latin typeface="Montserrat"/>
                <a:ea typeface="Montserrat"/>
                <a:cs typeface="Montserrat"/>
                <a:sym typeface="Montserrat"/>
              </a:rPr>
              <a:t>una obra internacional es 53% más productiva que una nacional.</a:t>
            </a:r>
            <a:endParaRPr sz="2400" b="1" dirty="0">
              <a:solidFill>
                <a:srgbClr val="2E6FCB"/>
              </a:solidFill>
              <a:latin typeface="Montserrat"/>
              <a:ea typeface="Montserrat"/>
              <a:cs typeface="Montserrat"/>
              <a:sym typeface="Montserrat"/>
            </a:endParaRPr>
          </a:p>
          <a:p>
            <a:pPr>
              <a:lnSpc>
                <a:spcPct val="115000"/>
              </a:lnSpc>
            </a:pPr>
            <a:endParaRPr sz="1333" b="1" dirty="0">
              <a:solidFill>
                <a:srgbClr val="666666"/>
              </a:solidFill>
              <a:latin typeface="Open Sans"/>
              <a:ea typeface="Open Sans"/>
              <a:cs typeface="Open Sans"/>
              <a:sym typeface="Open Sans"/>
            </a:endParaRPr>
          </a:p>
          <a:p>
            <a:pPr>
              <a:lnSpc>
                <a:spcPct val="115000"/>
              </a:lnSpc>
              <a:spcAft>
                <a:spcPts val="1333"/>
              </a:spcAft>
            </a:pPr>
            <a:r>
              <a:rPr lang="es" sz="1400" i="1" dirty="0">
                <a:solidFill>
                  <a:srgbClr val="434343"/>
                </a:solidFill>
                <a:latin typeface="Open Sans"/>
                <a:ea typeface="Open Sans"/>
                <a:cs typeface="Open Sans"/>
                <a:sym typeface="Open Sans"/>
              </a:rPr>
              <a:t>Es decir, si un edificio promedio de la muestra nacional es de </a:t>
            </a:r>
            <a:r>
              <a:rPr lang="es" sz="1400" b="1" i="1" dirty="0">
                <a:solidFill>
                  <a:srgbClr val="434343"/>
                </a:solidFill>
                <a:latin typeface="Open Sans"/>
                <a:ea typeface="Open Sans"/>
                <a:cs typeface="Open Sans"/>
                <a:sym typeface="Open Sans"/>
              </a:rPr>
              <a:t>13 pisos</a:t>
            </a:r>
            <a:r>
              <a:rPr lang="es" sz="1400" i="1" dirty="0">
                <a:solidFill>
                  <a:srgbClr val="434343"/>
                </a:solidFill>
                <a:latin typeface="Open Sans"/>
                <a:ea typeface="Open Sans"/>
                <a:cs typeface="Open Sans"/>
                <a:sym typeface="Open Sans"/>
              </a:rPr>
              <a:t>, alcanzar el nivel de productividad de países referentes podría significar </a:t>
            </a:r>
            <a:r>
              <a:rPr lang="es" sz="1400" b="1" i="1" dirty="0">
                <a:solidFill>
                  <a:srgbClr val="FFFFFF"/>
                </a:solidFill>
                <a:highlight>
                  <a:srgbClr val="434343"/>
                </a:highlight>
                <a:latin typeface="Open Sans"/>
                <a:ea typeface="Open Sans"/>
                <a:cs typeface="Open Sans"/>
                <a:sym typeface="Open Sans"/>
              </a:rPr>
              <a:t>adicionar 6 pisos</a:t>
            </a:r>
            <a:r>
              <a:rPr lang="es" sz="1400" i="1" dirty="0">
                <a:solidFill>
                  <a:srgbClr val="FFFFFF"/>
                </a:solidFill>
                <a:highlight>
                  <a:srgbClr val="434343"/>
                </a:highlight>
                <a:latin typeface="Open Sans"/>
                <a:ea typeface="Open Sans"/>
                <a:cs typeface="Open Sans"/>
                <a:sym typeface="Open Sans"/>
              </a:rPr>
              <a:t>, empleando la </a:t>
            </a:r>
            <a:r>
              <a:rPr lang="es" sz="1400" b="1" i="1" dirty="0">
                <a:solidFill>
                  <a:srgbClr val="FFFFFF"/>
                </a:solidFill>
                <a:highlight>
                  <a:srgbClr val="434343"/>
                </a:highlight>
                <a:latin typeface="Open Sans"/>
                <a:ea typeface="Open Sans"/>
                <a:cs typeface="Open Sans"/>
                <a:sym typeface="Open Sans"/>
              </a:rPr>
              <a:t>misma cantidad de personas</a:t>
            </a:r>
            <a:r>
              <a:rPr lang="es" sz="1400" i="1" dirty="0">
                <a:solidFill>
                  <a:srgbClr val="FFFFFF"/>
                </a:solidFill>
                <a:highlight>
                  <a:srgbClr val="434343"/>
                </a:highlight>
                <a:latin typeface="Open Sans"/>
                <a:ea typeface="Open Sans"/>
                <a:cs typeface="Open Sans"/>
                <a:sym typeface="Open Sans"/>
              </a:rPr>
              <a:t>.</a:t>
            </a:r>
            <a:endParaRPr sz="1400" i="1" dirty="0">
              <a:solidFill>
                <a:srgbClr val="FFFFFF"/>
              </a:solidFill>
              <a:highlight>
                <a:srgbClr val="434343"/>
              </a:highlight>
              <a:latin typeface="Open Sans"/>
              <a:ea typeface="Open Sans"/>
              <a:cs typeface="Open Sans"/>
              <a:sym typeface="Open Sans"/>
            </a:endParaRPr>
          </a:p>
        </p:txBody>
      </p:sp>
      <p:sp>
        <p:nvSpPr>
          <p:cNvPr id="5" name="Google Shape;1054;p189">
            <a:extLst>
              <a:ext uri="{FF2B5EF4-FFF2-40B4-BE49-F238E27FC236}">
                <a16:creationId xmlns:a16="http://schemas.microsoft.com/office/drawing/2014/main" id="{7A60058E-2B14-7769-8E0C-FFE8CB173981}"/>
              </a:ext>
            </a:extLst>
          </p:cNvPr>
          <p:cNvSpPr/>
          <p:nvPr/>
        </p:nvSpPr>
        <p:spPr>
          <a:xfrm>
            <a:off x="6480900" y="898300"/>
            <a:ext cx="3958800" cy="4754400"/>
          </a:xfrm>
          <a:prstGeom prst="rect">
            <a:avLst/>
          </a:prstGeom>
          <a:solidFill>
            <a:srgbClr val="FFFFFF"/>
          </a:solidFill>
          <a:ln w="9525" cap="flat" cmpd="sng">
            <a:solidFill>
              <a:srgbClr val="FA553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pic>
        <p:nvPicPr>
          <p:cNvPr id="6" name="Google Shape;1057;p189">
            <a:extLst>
              <a:ext uri="{FF2B5EF4-FFF2-40B4-BE49-F238E27FC236}">
                <a16:creationId xmlns:a16="http://schemas.microsoft.com/office/drawing/2014/main" id="{79D0822B-881C-8A39-B36E-4CCB9A62AB1C}"/>
              </a:ext>
            </a:extLst>
          </p:cNvPr>
          <p:cNvPicPr preferRelativeResize="0"/>
          <p:nvPr/>
        </p:nvPicPr>
        <p:blipFill>
          <a:blip r:embed="rId2">
            <a:alphaModFix/>
          </a:blip>
          <a:stretch>
            <a:fillRect/>
          </a:stretch>
        </p:blipFill>
        <p:spPr>
          <a:xfrm>
            <a:off x="6687103" y="1176737"/>
            <a:ext cx="3364004" cy="4350799"/>
          </a:xfrm>
          <a:prstGeom prst="rect">
            <a:avLst/>
          </a:prstGeom>
          <a:noFill/>
          <a:ln>
            <a:noFill/>
          </a:ln>
        </p:spPr>
      </p:pic>
      <p:sp>
        <p:nvSpPr>
          <p:cNvPr id="4" name="CuadroTexto 3"/>
          <p:cNvSpPr txBox="1"/>
          <p:nvPr/>
        </p:nvSpPr>
        <p:spPr>
          <a:xfrm>
            <a:off x="6480900" y="5843239"/>
            <a:ext cx="4101607" cy="553998"/>
          </a:xfrm>
          <a:prstGeom prst="rect">
            <a:avLst/>
          </a:prstGeom>
          <a:noFill/>
        </p:spPr>
        <p:txBody>
          <a:bodyPr wrap="square" rtlCol="0">
            <a:spAutoFit/>
          </a:bodyPr>
          <a:lstStyle/>
          <a:p>
            <a:r>
              <a:rPr lang="es-CL" sz="1000" dirty="0">
                <a:solidFill>
                  <a:schemeClr val="bg1">
                    <a:lumMod val="65000"/>
                  </a:schemeClr>
                </a:solidFill>
              </a:rPr>
              <a:t>Fuente: Estudio de productividad </a:t>
            </a:r>
            <a:r>
              <a:rPr lang="es-CL" sz="1000" dirty="0" err="1">
                <a:solidFill>
                  <a:schemeClr val="bg1">
                    <a:lumMod val="65000"/>
                  </a:schemeClr>
                </a:solidFill>
              </a:rPr>
              <a:t>Matrix</a:t>
            </a:r>
            <a:r>
              <a:rPr lang="es-CL" sz="1000" dirty="0">
                <a:solidFill>
                  <a:schemeClr val="bg1">
                    <a:lumMod val="65000"/>
                  </a:schemeClr>
                </a:solidFill>
              </a:rPr>
              <a:t> </a:t>
            </a:r>
            <a:r>
              <a:rPr lang="es-CL" sz="1000" dirty="0" err="1">
                <a:solidFill>
                  <a:schemeClr val="bg1">
                    <a:lumMod val="65000"/>
                  </a:schemeClr>
                </a:solidFill>
              </a:rPr>
              <a:t>Consulting</a:t>
            </a:r>
            <a:r>
              <a:rPr lang="es-CL" sz="1000" dirty="0">
                <a:solidFill>
                  <a:schemeClr val="bg1">
                    <a:lumMod val="65000"/>
                  </a:schemeClr>
                </a:solidFill>
              </a:rPr>
              <a:t>, “Impulsar la productividad de la industria de la Construcción en Chile a estándares mundiales” - octubre, 2020</a:t>
            </a:r>
          </a:p>
        </p:txBody>
      </p:sp>
    </p:spTree>
    <p:extLst>
      <p:ext uri="{BB962C8B-B14F-4D97-AF65-F5344CB8AC3E}">
        <p14:creationId xmlns:p14="http://schemas.microsoft.com/office/powerpoint/2010/main" val="2382620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Instrumento</a:t>
            </a:r>
            <a:r>
              <a:rPr lang="en-US" sz="3600" b="1" dirty="0">
                <a:solidFill>
                  <a:schemeClr val="bg1">
                    <a:lumMod val="50000"/>
                  </a:schemeClr>
                </a:solidFill>
                <a:latin typeface="Bliss Pro ExtraLight" panose="02000506040000020004"/>
              </a:rPr>
              <a:t>; </a:t>
            </a:r>
            <a:r>
              <a:rPr lang="en-US" sz="3200" b="1" dirty="0" err="1">
                <a:solidFill>
                  <a:schemeClr val="bg1">
                    <a:lumMod val="50000"/>
                  </a:schemeClr>
                </a:solidFill>
                <a:latin typeface="Bliss Pro ExtraLight" panose="02000506040000020004"/>
              </a:rPr>
              <a:t>encuesta</a:t>
            </a:r>
            <a:r>
              <a:rPr lang="en-US" sz="3200" b="1" dirty="0">
                <a:solidFill>
                  <a:schemeClr val="bg1">
                    <a:lumMod val="50000"/>
                  </a:schemeClr>
                </a:solidFill>
                <a:latin typeface="Bliss Pro ExtraLight" panose="02000506040000020004"/>
              </a:rPr>
              <a:t> </a:t>
            </a:r>
            <a:r>
              <a:rPr lang="en-US" sz="3200" b="1" dirty="0" err="1">
                <a:solidFill>
                  <a:schemeClr val="bg1">
                    <a:lumMod val="50000"/>
                  </a:schemeClr>
                </a:solidFill>
                <a:latin typeface="Bliss Pro ExtraLight" panose="02000506040000020004"/>
              </a:rPr>
              <a:t>inversión</a:t>
            </a:r>
            <a:endParaRPr lang="en-US" sz="3200" b="1" dirty="0">
              <a:solidFill>
                <a:schemeClr val="bg1">
                  <a:lumMod val="50000"/>
                </a:schemeClr>
              </a:solidFill>
              <a:latin typeface="Bliss Pro ExtraLight" panose="02000506040000020004"/>
            </a:endParaRPr>
          </a:p>
        </p:txBody>
      </p:sp>
      <p:sp>
        <p:nvSpPr>
          <p:cNvPr id="7" name="Content Placeholder 2">
            <a:extLst>
              <a:ext uri="{FF2B5EF4-FFF2-40B4-BE49-F238E27FC236}">
                <a16:creationId xmlns:a16="http://schemas.microsoft.com/office/drawing/2014/main" id="{B06FD804-E8DC-448A-887C-4A65650BB848}"/>
              </a:ext>
            </a:extLst>
          </p:cNvPr>
          <p:cNvSpPr txBox="1">
            <a:spLocks noGrp="1"/>
          </p:cNvSpPr>
          <p:nvPr>
            <p:ph idx="1"/>
          </p:nvPr>
        </p:nvSpPr>
        <p:spPr>
          <a:xfrm>
            <a:off x="838200" y="1489057"/>
            <a:ext cx="10515600" cy="796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400" dirty="0">
                <a:solidFill>
                  <a:schemeClr val="bg1">
                    <a:lumMod val="50000"/>
                  </a:schemeClr>
                </a:solidFill>
                <a:sym typeface="Wingdings" pitchFamily="2" charset="2"/>
              </a:rPr>
              <a:t>El instrumento posee cuatro dimensiones </a:t>
            </a:r>
          </a:p>
        </p:txBody>
      </p:sp>
      <p:graphicFrame>
        <p:nvGraphicFramePr>
          <p:cNvPr id="9" name="Diagrama 8"/>
          <p:cNvGraphicFramePr/>
          <p:nvPr>
            <p:extLst>
              <p:ext uri="{D42A27DB-BD31-4B8C-83A1-F6EECF244321}">
                <p14:modId xmlns:p14="http://schemas.microsoft.com/office/powerpoint/2010/main" val="2843763958"/>
              </p:ext>
            </p:extLst>
          </p:nvPr>
        </p:nvGraphicFramePr>
        <p:xfrm>
          <a:off x="1666069" y="2141259"/>
          <a:ext cx="8859861" cy="3878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081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dirty="0"/>
              <a:t>Factores de expansión</a:t>
            </a:r>
            <a:r>
              <a:rPr lang="en-US" sz="3600" dirty="0"/>
              <a:t>; </a:t>
            </a:r>
            <a:r>
              <a:rPr lang="en-US" sz="3200" dirty="0" err="1"/>
              <a:t>Encuesta</a:t>
            </a:r>
            <a:r>
              <a:rPr lang="en-US" sz="3200" dirty="0"/>
              <a:t> </a:t>
            </a:r>
            <a:r>
              <a:rPr lang="en-US" sz="3200" dirty="0" err="1"/>
              <a:t>inversión</a:t>
            </a:r>
            <a:endParaRPr lang="en-US" sz="32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06FD804-E8DC-448A-887C-4A65650BB848}"/>
                  </a:ext>
                </a:extLst>
              </p:cNvPr>
              <p:cNvSpPr txBox="1">
                <a:spLocks noGrp="1"/>
              </p:cNvSpPr>
              <p:nvPr>
                <p:ph idx="1"/>
              </p:nvPr>
            </p:nvSpPr>
            <p:spPr>
              <a:xfrm>
                <a:off x="838200" y="1489057"/>
                <a:ext cx="10515600" cy="796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es-ES" sz="2400" dirty="0">
                    <a:ea typeface="Times New Roman" panose="02020603050405020304" pitchFamily="18" charset="0"/>
                    <a:cs typeface="Times New Roman" panose="02020603050405020304" pitchFamily="18" charset="0"/>
                  </a:rPr>
                  <a:t>Los factores de expansión para el proyecto de inversión fueron estimados a partir dos componentes:</a:t>
                </a:r>
                <a:endParaRPr lang="es-CL" sz="2400" dirty="0">
                  <a:effectLst/>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mj-lt"/>
                  <a:buAutoNum type="arabicParenR"/>
                </a:pPr>
                <a:r>
                  <a:rPr lang="es-ES" sz="2000" dirty="0">
                    <a:effectLst/>
                    <a:ea typeface="Times New Roman" panose="02020603050405020304" pitchFamily="18" charset="0"/>
                    <a:cs typeface="Times New Roman" panose="02020603050405020304" pitchFamily="18" charset="0"/>
                  </a:rPr>
                  <a:t>Primero se estima la probabilidad de selección derivada del diseño </a:t>
                </a:r>
                <a:r>
                  <a:rPr lang="es-ES" sz="2000" dirty="0" err="1">
                    <a:effectLst/>
                    <a:ea typeface="Times New Roman" panose="02020603050405020304" pitchFamily="18" charset="0"/>
                    <a:cs typeface="Times New Roman" panose="02020603050405020304" pitchFamily="18" charset="0"/>
                  </a:rPr>
                  <a:t>muestral</a:t>
                </a:r>
                <a:r>
                  <a:rPr lang="es-ES" sz="2000" dirty="0">
                    <a:effectLst/>
                    <a:ea typeface="Times New Roman" panose="02020603050405020304" pitchFamily="18" charset="0"/>
                    <a:cs typeface="Times New Roman" panose="02020603050405020304" pitchFamily="18" charset="0"/>
                  </a:rPr>
                  <a:t>, y se computa su inverso, con lo cual se obtiene el factor de expansión del diseño (o teóricos) </a:t>
                </a:r>
                <a14:m>
                  <m:oMath xmlns:m="http://schemas.openxmlformats.org/officeDocument/2006/math">
                    <m:sSub>
                      <m:sSubPr>
                        <m:ctrlPr>
                          <a:rPr lang="es-CL" sz="2000" i="1">
                            <a:effectLst/>
                            <a:latin typeface="Cambria Math" panose="02040503050406030204" pitchFamily="18" charset="0"/>
                            <a:ea typeface="Times New Roman" panose="02020603050405020304" pitchFamily="18" charset="0"/>
                            <a:cs typeface="Calibri Light" panose="020F0302020204030204" pitchFamily="34" charset="0"/>
                          </a:rPr>
                        </m:ctrlPr>
                      </m:sSubPr>
                      <m:e>
                        <m:r>
                          <a:rPr lang="es-CL" sz="2000" i="1">
                            <a:effectLst/>
                            <a:latin typeface="Cambria Math" panose="02040503050406030204" pitchFamily="18" charset="0"/>
                            <a:ea typeface="Times New Roman" panose="02020603050405020304" pitchFamily="18" charset="0"/>
                            <a:cs typeface="Calibri Light" panose="020F0302020204030204" pitchFamily="34" charset="0"/>
                          </a:rPr>
                          <m:t>𝑤</m:t>
                        </m:r>
                      </m:e>
                      <m:sub>
                        <m:r>
                          <a:rPr lang="es-CL" sz="2000" i="1">
                            <a:effectLst/>
                            <a:latin typeface="Cambria Math" panose="02040503050406030204" pitchFamily="18" charset="0"/>
                            <a:ea typeface="Times New Roman" panose="02020603050405020304" pitchFamily="18" charset="0"/>
                            <a:cs typeface="Calibri Light" panose="020F0302020204030204" pitchFamily="34" charset="0"/>
                          </a:rPr>
                          <m:t>𝑖</m:t>
                        </m:r>
                      </m:sub>
                    </m:sSub>
                  </m:oMath>
                </a14:m>
                <a:r>
                  <a:rPr lang="es-ES" sz="2000" dirty="0">
                    <a:effectLst/>
                    <a:ea typeface="Times New Roman" panose="02020603050405020304" pitchFamily="18" charset="0"/>
                    <a:cs typeface="Times New Roman" panose="02020603050405020304" pitchFamily="18" charset="0"/>
                  </a:rPr>
                  <a:t>.</a:t>
                </a:r>
                <a:endParaRPr lang="es-CL" sz="2000" dirty="0">
                  <a:effectLst/>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mj-lt"/>
                  <a:buAutoNum type="arabicParenR"/>
                </a:pPr>
                <a:r>
                  <a:rPr lang="es-ES" sz="2000" dirty="0">
                    <a:effectLst/>
                    <a:ea typeface="Times New Roman" panose="02020603050405020304" pitchFamily="18" charset="0"/>
                    <a:cs typeface="Times New Roman" panose="02020603050405020304" pitchFamily="18" charset="0"/>
                  </a:rPr>
                  <a:t>Finalmente se realizan ajustes de post-estratificación a nivel de región.</a:t>
                </a:r>
              </a:p>
              <a:p>
                <a:pPr marL="342900" lvl="0" indent="-342900" algn="just">
                  <a:lnSpc>
                    <a:spcPct val="107000"/>
                  </a:lnSpc>
                  <a:spcAft>
                    <a:spcPts val="0"/>
                  </a:spcAft>
                  <a:buFont typeface="+mj-lt"/>
                  <a:buAutoNum type="arabicParenR"/>
                </a:pPr>
                <a:endParaRPr lang="es-ES" sz="2000" dirty="0">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pPr>
                <a:r>
                  <a:rPr lang="es-ES" sz="2400" dirty="0">
                    <a:latin typeface="Calibri" panose="020F0502020204030204" pitchFamily="34" charset="0"/>
                    <a:ea typeface="Times New Roman" panose="02020603050405020304" pitchFamily="18" charset="0"/>
                    <a:cs typeface="Calibri" panose="020F0502020204030204" pitchFamily="34" charset="0"/>
                  </a:rPr>
                  <a:t>E</a:t>
                </a:r>
                <a:r>
                  <a:rPr lang="es-ES" sz="2400" dirty="0">
                    <a:effectLst/>
                    <a:latin typeface="Calibri" panose="020F0502020204030204" pitchFamily="34" charset="0"/>
                    <a:ea typeface="Times New Roman" panose="02020603050405020304" pitchFamily="18" charset="0"/>
                    <a:cs typeface="Calibri" panose="020F0502020204030204" pitchFamily="34" charset="0"/>
                  </a:rPr>
                  <a:t>rrores </a:t>
                </a:r>
                <a:r>
                  <a:rPr lang="es-ES" sz="2400" dirty="0" err="1">
                    <a:effectLst/>
                    <a:latin typeface="Calibri" panose="020F0502020204030204" pitchFamily="34" charset="0"/>
                    <a:ea typeface="Times New Roman" panose="02020603050405020304" pitchFamily="18" charset="0"/>
                    <a:cs typeface="Calibri" panose="020F0502020204030204" pitchFamily="34" charset="0"/>
                  </a:rPr>
                  <a:t>muestrales</a:t>
                </a:r>
                <a:endParaRPr lang="es-ES"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07000"/>
                  </a:lnSpc>
                  <a:buNone/>
                </a:pPr>
                <a:endParaRPr lang="es-CL"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 name="Content Placeholder 2">
                <a:extLst>
                  <a:ext uri="{FF2B5EF4-FFF2-40B4-BE49-F238E27FC236}">
                    <a16:creationId xmlns:a16="http://schemas.microsoft.com/office/drawing/2014/main" id="{B06FD804-E8DC-448A-887C-4A65650BB848}"/>
                  </a:ext>
                </a:extLst>
              </p:cNvPr>
              <p:cNvSpPr txBox="1">
                <a:spLocks noGrp="1" noRot="1" noChangeAspect="1" noMove="1" noResize="1" noEditPoints="1" noAdjustHandles="1" noChangeArrowheads="1" noChangeShapeType="1" noTextEdit="1"/>
              </p:cNvSpPr>
              <p:nvPr>
                <p:ph idx="1"/>
              </p:nvPr>
            </p:nvSpPr>
            <p:spPr>
              <a:xfrm>
                <a:off x="838200" y="1489057"/>
                <a:ext cx="10515600" cy="796943"/>
              </a:xfrm>
              <a:prstGeom prst="rect">
                <a:avLst/>
              </a:prstGeom>
              <a:blipFill>
                <a:blip r:embed="rId4"/>
                <a:stretch>
                  <a:fillRect l="-812" t="-5344" r="-870" b="-313740"/>
                </a:stretch>
              </a:blipFill>
            </p:spPr>
            <p:txBody>
              <a:bodyPr/>
              <a:lstStyle/>
              <a:p>
                <a:r>
                  <a:rPr lang="es-CL">
                    <a:noFill/>
                  </a:rPr>
                  <a:t> </a:t>
                </a:r>
              </a:p>
            </p:txBody>
          </p:sp>
        </mc:Fallback>
      </mc:AlternateContent>
      <p:graphicFrame>
        <p:nvGraphicFramePr>
          <p:cNvPr id="6" name="Tabla 5"/>
          <p:cNvGraphicFramePr>
            <a:graphicFrameLocks noGrp="1"/>
          </p:cNvGraphicFramePr>
          <p:nvPr>
            <p:extLst>
              <p:ext uri="{D42A27DB-BD31-4B8C-83A1-F6EECF244321}">
                <p14:modId xmlns:p14="http://schemas.microsoft.com/office/powerpoint/2010/main" val="944747600"/>
              </p:ext>
            </p:extLst>
          </p:nvPr>
        </p:nvGraphicFramePr>
        <p:xfrm>
          <a:off x="4376058" y="3995059"/>
          <a:ext cx="3788228" cy="1475568"/>
        </p:xfrm>
        <a:graphic>
          <a:graphicData uri="http://schemas.openxmlformats.org/drawingml/2006/table">
            <a:tbl>
              <a:tblPr firstRow="1" firstCol="1" bandRow="1"/>
              <a:tblGrid>
                <a:gridCol w="987601">
                  <a:extLst>
                    <a:ext uri="{9D8B030D-6E8A-4147-A177-3AD203B41FA5}">
                      <a16:colId xmlns:a16="http://schemas.microsoft.com/office/drawing/2014/main" val="1719257861"/>
                    </a:ext>
                  </a:extLst>
                </a:gridCol>
                <a:gridCol w="1031963">
                  <a:extLst>
                    <a:ext uri="{9D8B030D-6E8A-4147-A177-3AD203B41FA5}">
                      <a16:colId xmlns:a16="http://schemas.microsoft.com/office/drawing/2014/main" val="2265993966"/>
                    </a:ext>
                  </a:extLst>
                </a:gridCol>
                <a:gridCol w="884332">
                  <a:extLst>
                    <a:ext uri="{9D8B030D-6E8A-4147-A177-3AD203B41FA5}">
                      <a16:colId xmlns:a16="http://schemas.microsoft.com/office/drawing/2014/main" val="1652984463"/>
                    </a:ext>
                  </a:extLst>
                </a:gridCol>
                <a:gridCol w="884332">
                  <a:extLst>
                    <a:ext uri="{9D8B030D-6E8A-4147-A177-3AD203B41FA5}">
                      <a16:colId xmlns:a16="http://schemas.microsoft.com/office/drawing/2014/main" val="770152114"/>
                    </a:ext>
                  </a:extLst>
                </a:gridCol>
              </a:tblGrid>
              <a:tr h="243014">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Región</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Completadas</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Error</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40974"/>
                  </a:ext>
                </a:extLst>
              </a:tr>
              <a:tr h="243014">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Coquimbo</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28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35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254000" algn="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8.4%</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43075536"/>
                  </a:ext>
                </a:extLst>
              </a:tr>
              <a:tr h="243014">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Valparaíso</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29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42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54000" algn="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10.3%</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6455891"/>
                  </a:ext>
                </a:extLst>
              </a:tr>
              <a:tr h="243014">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Maule</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23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36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54000" algn="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12.5%</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6057188"/>
                  </a:ext>
                </a:extLst>
              </a:tr>
              <a:tr h="251756">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Los Lagos</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25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42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indent="254000" algn="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12.6%</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1086447"/>
                  </a:ext>
                </a:extLst>
              </a:tr>
              <a:tr h="251756">
                <a:tc>
                  <a:txBody>
                    <a:bodyPr/>
                    <a:lstStyle/>
                    <a:p>
                      <a:pP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105</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CL"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155</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indent="254000" algn="r">
                        <a:lnSpc>
                          <a:spcPct val="107000"/>
                        </a:lnSpc>
                        <a:spcAft>
                          <a:spcPts val="0"/>
                        </a:spcAft>
                      </a:pPr>
                      <a:r>
                        <a:rPr lang="es-CL" sz="1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5.5%</a:t>
                      </a:r>
                      <a:endParaRPr lang="es-C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735400"/>
                  </a:ext>
                </a:extLst>
              </a:tr>
            </a:tbl>
          </a:graphicData>
        </a:graphic>
      </p:graphicFrame>
    </p:spTree>
    <p:extLst>
      <p:ext uri="{BB962C8B-B14F-4D97-AF65-F5344CB8AC3E}">
        <p14:creationId xmlns:p14="http://schemas.microsoft.com/office/powerpoint/2010/main" val="3306582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Metodología</a:t>
            </a:r>
            <a:r>
              <a:rPr lang="en-US" sz="3600" b="1" dirty="0">
                <a:solidFill>
                  <a:schemeClr val="bg1">
                    <a:lumMod val="50000"/>
                  </a:schemeClr>
                </a:solidFill>
                <a:latin typeface="Bliss Pro ExtraLight" panose="02000506040000020004"/>
              </a:rPr>
              <a:t>; </a:t>
            </a:r>
            <a:r>
              <a:rPr lang="en-US" sz="3600" b="1" dirty="0" err="1">
                <a:solidFill>
                  <a:schemeClr val="bg1">
                    <a:lumMod val="50000"/>
                  </a:schemeClr>
                </a:solidFill>
                <a:latin typeface="Bliss Pro ExtraLight" panose="02000506040000020004"/>
              </a:rPr>
              <a:t>encuesta</a:t>
            </a:r>
            <a:r>
              <a:rPr lang="en-US" sz="3600" b="1" dirty="0">
                <a:solidFill>
                  <a:schemeClr val="bg1">
                    <a:lumMod val="50000"/>
                  </a:schemeClr>
                </a:solidFill>
                <a:latin typeface="Bliss Pro ExtraLight" panose="02000506040000020004"/>
              </a:rPr>
              <a:t> </a:t>
            </a:r>
            <a:r>
              <a:rPr lang="en-US" sz="3600" b="1" dirty="0" err="1">
                <a:solidFill>
                  <a:schemeClr val="bg1">
                    <a:lumMod val="50000"/>
                  </a:schemeClr>
                </a:solidFill>
                <a:latin typeface="Bliss Pro ExtraLight" panose="02000506040000020004"/>
              </a:rPr>
              <a:t>obras</a:t>
            </a:r>
            <a:endParaRPr lang="en-US" sz="3200" b="1" dirty="0">
              <a:solidFill>
                <a:schemeClr val="bg1">
                  <a:lumMod val="50000"/>
                </a:schemeClr>
              </a:solidFill>
              <a:latin typeface="Bliss Pro ExtraLight" panose="02000506040000020004"/>
            </a:endParaRPr>
          </a:p>
        </p:txBody>
      </p:sp>
      <p:sp>
        <p:nvSpPr>
          <p:cNvPr id="7" name="Content Placeholder 2">
            <a:extLst>
              <a:ext uri="{FF2B5EF4-FFF2-40B4-BE49-F238E27FC236}">
                <a16:creationId xmlns:a16="http://schemas.microsoft.com/office/drawing/2014/main" id="{B06FD804-E8DC-448A-887C-4A65650BB848}"/>
              </a:ext>
            </a:extLst>
          </p:cNvPr>
          <p:cNvSpPr txBox="1">
            <a:spLocks noGrp="1"/>
          </p:cNvSpPr>
          <p:nvPr>
            <p:ph idx="1"/>
          </p:nvPr>
        </p:nvSpPr>
        <p:spPr>
          <a:xfrm>
            <a:off x="838200" y="1489057"/>
            <a:ext cx="10515600" cy="2669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400" dirty="0">
                <a:solidFill>
                  <a:schemeClr val="bg1">
                    <a:lumMod val="50000"/>
                  </a:schemeClr>
                </a:solidFill>
                <a:sym typeface="Wingdings" pitchFamily="2" charset="2"/>
              </a:rPr>
              <a:t>La</a:t>
            </a:r>
            <a:r>
              <a:rPr lang="es-ES" sz="2400" dirty="0">
                <a:solidFill>
                  <a:schemeClr val="bg1">
                    <a:lumMod val="50000"/>
                  </a:schemeClr>
                </a:solidFill>
              </a:rPr>
              <a:t> unidad de análisis son las obras asociadas a la CChC de cuatro regiones del país</a:t>
            </a:r>
          </a:p>
          <a:p>
            <a:r>
              <a:rPr lang="es-ES" sz="2400" dirty="0">
                <a:solidFill>
                  <a:schemeClr val="bg1">
                    <a:lumMod val="50000"/>
                  </a:schemeClr>
                </a:solidFill>
              </a:rPr>
              <a:t>El tamaño de la muestra de estudio fue de 4.816 obras, todas ellas extraídas de la base de datos de obras inscritas en el compromiso sanitario de la Cámara Chilena de la Construcción</a:t>
            </a:r>
            <a:endParaRPr lang="es-CL" sz="2400" dirty="0">
              <a:solidFill>
                <a:schemeClr val="bg1">
                  <a:lumMod val="50000"/>
                </a:schemeClr>
              </a:solidFill>
            </a:endParaRPr>
          </a:p>
          <a:p>
            <a:r>
              <a:rPr lang="es-ES" sz="2400" dirty="0">
                <a:solidFill>
                  <a:schemeClr val="bg1">
                    <a:lumMod val="50000"/>
                  </a:schemeClr>
                </a:solidFill>
                <a:sym typeface="Wingdings" pitchFamily="2" charset="2"/>
              </a:rPr>
              <a:t>La aplicación se realizó con metodología mixta; encuesta online acompañada de un </a:t>
            </a:r>
            <a:r>
              <a:rPr lang="es-ES" sz="2400" dirty="0" err="1">
                <a:solidFill>
                  <a:schemeClr val="bg1">
                    <a:lumMod val="50000"/>
                  </a:schemeClr>
                </a:solidFill>
                <a:sym typeface="Wingdings" pitchFamily="2" charset="2"/>
              </a:rPr>
              <a:t>call</a:t>
            </a:r>
            <a:r>
              <a:rPr lang="es-ES" sz="2400" dirty="0">
                <a:solidFill>
                  <a:schemeClr val="bg1">
                    <a:lumMod val="50000"/>
                  </a:schemeClr>
                </a:solidFill>
                <a:sym typeface="Wingdings" pitchFamily="2" charset="2"/>
              </a:rPr>
              <a:t> center y encuestas telefónicas</a:t>
            </a:r>
            <a:endParaRPr lang="es-CL" sz="2400" dirty="0">
              <a:solidFill>
                <a:schemeClr val="bg1">
                  <a:lumMod val="50000"/>
                </a:schemeClr>
              </a:solidFill>
              <a:sym typeface="Wingdings" pitchFamily="2" charset="2"/>
            </a:endParaRPr>
          </a:p>
          <a:p>
            <a:pPr marL="0" indent="0">
              <a:buNone/>
            </a:pPr>
            <a:endParaRPr lang="es-CL" sz="2400" dirty="0">
              <a:sym typeface="Wingdings" pitchFamily="2" charset="2"/>
            </a:endParaRPr>
          </a:p>
          <a:p>
            <a:pPr marL="0" indent="0">
              <a:buNone/>
            </a:pPr>
            <a:endParaRPr lang="es-CL" sz="2400" dirty="0"/>
          </a:p>
          <a:p>
            <a:endParaRPr lang="es-CL" sz="2400" dirty="0"/>
          </a:p>
          <a:p>
            <a:endParaRPr lang="es-CL" sz="2400" dirty="0"/>
          </a:p>
        </p:txBody>
      </p:sp>
      <p:pic>
        <p:nvPicPr>
          <p:cNvPr id="3" name="Imagen 2"/>
          <p:cNvPicPr>
            <a:picLocks noChangeAspect="1"/>
          </p:cNvPicPr>
          <p:nvPr/>
        </p:nvPicPr>
        <p:blipFill>
          <a:blip r:embed="rId2"/>
          <a:stretch>
            <a:fillRect/>
          </a:stretch>
        </p:blipFill>
        <p:spPr>
          <a:xfrm>
            <a:off x="3151415" y="4140692"/>
            <a:ext cx="5203828" cy="2456501"/>
          </a:xfrm>
          <a:prstGeom prst="rect">
            <a:avLst/>
          </a:prstGeom>
        </p:spPr>
      </p:pic>
    </p:spTree>
    <p:extLst>
      <p:ext uri="{BB962C8B-B14F-4D97-AF65-F5344CB8AC3E}">
        <p14:creationId xmlns:p14="http://schemas.microsoft.com/office/powerpoint/2010/main" val="4036953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a:rPr>
              <a:t>Instrumento</a:t>
            </a:r>
            <a:r>
              <a:rPr lang="en-US" sz="3600" b="1" dirty="0">
                <a:solidFill>
                  <a:schemeClr val="bg1">
                    <a:lumMod val="50000"/>
                  </a:schemeClr>
                </a:solidFill>
                <a:latin typeface="Bliss Pro ExtraLight" panose="02000506040000020004"/>
              </a:rPr>
              <a:t>; </a:t>
            </a:r>
            <a:r>
              <a:rPr lang="en-US" sz="3200" b="1" dirty="0" err="1">
                <a:solidFill>
                  <a:schemeClr val="bg1">
                    <a:lumMod val="50000"/>
                  </a:schemeClr>
                </a:solidFill>
                <a:latin typeface="Bliss Pro ExtraLight" panose="02000506040000020004"/>
              </a:rPr>
              <a:t>encuesta</a:t>
            </a:r>
            <a:r>
              <a:rPr lang="en-US" sz="3200" b="1" dirty="0">
                <a:solidFill>
                  <a:schemeClr val="bg1">
                    <a:lumMod val="50000"/>
                  </a:schemeClr>
                </a:solidFill>
                <a:latin typeface="Bliss Pro ExtraLight" panose="02000506040000020004"/>
              </a:rPr>
              <a:t> </a:t>
            </a:r>
            <a:r>
              <a:rPr lang="en-US" sz="3200" b="1" dirty="0" err="1">
                <a:solidFill>
                  <a:schemeClr val="bg1">
                    <a:lumMod val="50000"/>
                  </a:schemeClr>
                </a:solidFill>
                <a:latin typeface="Bliss Pro ExtraLight" panose="02000506040000020004"/>
              </a:rPr>
              <a:t>obras</a:t>
            </a:r>
            <a:endParaRPr lang="en-US" sz="3200" b="1" dirty="0">
              <a:solidFill>
                <a:schemeClr val="bg1">
                  <a:lumMod val="50000"/>
                </a:schemeClr>
              </a:solidFill>
              <a:latin typeface="Bliss Pro ExtraLight" panose="02000506040000020004"/>
            </a:endParaRPr>
          </a:p>
        </p:txBody>
      </p:sp>
      <p:sp>
        <p:nvSpPr>
          <p:cNvPr id="7" name="Content Placeholder 2">
            <a:extLst>
              <a:ext uri="{FF2B5EF4-FFF2-40B4-BE49-F238E27FC236}">
                <a16:creationId xmlns:a16="http://schemas.microsoft.com/office/drawing/2014/main" id="{B06FD804-E8DC-448A-887C-4A65650BB848}"/>
              </a:ext>
            </a:extLst>
          </p:cNvPr>
          <p:cNvSpPr txBox="1">
            <a:spLocks noGrp="1"/>
          </p:cNvSpPr>
          <p:nvPr>
            <p:ph idx="1"/>
          </p:nvPr>
        </p:nvSpPr>
        <p:spPr>
          <a:xfrm>
            <a:off x="838200" y="1489057"/>
            <a:ext cx="10515600" cy="796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400" dirty="0">
                <a:solidFill>
                  <a:schemeClr val="bg1">
                    <a:lumMod val="50000"/>
                  </a:schemeClr>
                </a:solidFill>
                <a:sym typeface="Wingdings" pitchFamily="2" charset="2"/>
              </a:rPr>
              <a:t>El instrumento posee tres dimensiones: caracterización, dotación, capacitación</a:t>
            </a:r>
          </a:p>
        </p:txBody>
      </p:sp>
      <p:pic>
        <p:nvPicPr>
          <p:cNvPr id="3" name="Imagen 2"/>
          <p:cNvPicPr>
            <a:picLocks noChangeAspect="1"/>
          </p:cNvPicPr>
          <p:nvPr/>
        </p:nvPicPr>
        <p:blipFill>
          <a:blip r:embed="rId2"/>
          <a:stretch>
            <a:fillRect/>
          </a:stretch>
        </p:blipFill>
        <p:spPr>
          <a:xfrm>
            <a:off x="2274122" y="2291997"/>
            <a:ext cx="7309550" cy="3087726"/>
          </a:xfrm>
          <a:prstGeom prst="rect">
            <a:avLst/>
          </a:prstGeom>
        </p:spPr>
      </p:pic>
    </p:spTree>
    <p:extLst>
      <p:ext uri="{BB962C8B-B14F-4D97-AF65-F5344CB8AC3E}">
        <p14:creationId xmlns:p14="http://schemas.microsoft.com/office/powerpoint/2010/main" val="3478793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dirty="0"/>
              <a:t>Factores de expansión</a:t>
            </a:r>
            <a:r>
              <a:rPr lang="en-US" sz="3600" dirty="0"/>
              <a:t>; </a:t>
            </a:r>
            <a:r>
              <a:rPr lang="en-US" sz="3200" dirty="0" err="1"/>
              <a:t>Encuesta</a:t>
            </a:r>
            <a:r>
              <a:rPr lang="en-US" sz="3200" dirty="0"/>
              <a:t> </a:t>
            </a:r>
            <a:r>
              <a:rPr lang="en-US" sz="3200" dirty="0" err="1"/>
              <a:t>obras</a:t>
            </a:r>
            <a:endParaRPr lang="en-US" sz="32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06FD804-E8DC-448A-887C-4A65650BB848}"/>
                  </a:ext>
                </a:extLst>
              </p:cNvPr>
              <p:cNvSpPr txBox="1">
                <a:spLocks noGrp="1"/>
              </p:cNvSpPr>
              <p:nvPr>
                <p:ph idx="1"/>
              </p:nvPr>
            </p:nvSpPr>
            <p:spPr>
              <a:xfrm>
                <a:off x="838200" y="1489057"/>
                <a:ext cx="10515600" cy="796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Los factores de expansión para el proyecto de obras, fueron estimados a partir de tres componentes:</a:t>
                </a:r>
                <a:endParaRPr lang="es-CL" sz="2400" dirty="0"/>
              </a:p>
              <a:p>
                <a:pPr marL="514350" lvl="0" indent="-514350">
                  <a:buFont typeface="+mj-lt"/>
                  <a:buAutoNum type="arabicParenR"/>
                </a:pPr>
                <a:r>
                  <a:rPr lang="es-ES" sz="2000" dirty="0"/>
                  <a:t>Primero se estima la probabilidad de selección derivada del diseño </a:t>
                </a:r>
                <a:r>
                  <a:rPr lang="es-ES" sz="2000" dirty="0" err="1"/>
                  <a:t>muestral</a:t>
                </a:r>
                <a:r>
                  <a:rPr lang="es-ES" sz="2000" dirty="0"/>
                  <a:t>, y se computa su inverso, con lo cual se obtiene el factor de expansión del diseño (o teóricos) </a:t>
                </a:r>
                <a14:m>
                  <m:oMath xmlns:m="http://schemas.openxmlformats.org/officeDocument/2006/math">
                    <m:sSub>
                      <m:sSubPr>
                        <m:ctrlPr>
                          <a:rPr lang="es-CL" sz="2000" i="1">
                            <a:latin typeface="Cambria Math" panose="02040503050406030204" pitchFamily="18" charset="0"/>
                          </a:rPr>
                        </m:ctrlPr>
                      </m:sSubPr>
                      <m:e>
                        <m:r>
                          <a:rPr lang="es-CL" sz="2000" i="1">
                            <a:latin typeface="Cambria Math" panose="02040503050406030204" pitchFamily="18" charset="0"/>
                          </a:rPr>
                          <m:t>𝑤</m:t>
                        </m:r>
                      </m:e>
                      <m:sub>
                        <m:r>
                          <a:rPr lang="es-CL" sz="2000" i="1">
                            <a:latin typeface="Cambria Math" panose="02040503050406030204" pitchFamily="18" charset="0"/>
                          </a:rPr>
                          <m:t>𝑖</m:t>
                        </m:r>
                      </m:sub>
                    </m:sSub>
                  </m:oMath>
                </a14:m>
                <a:r>
                  <a:rPr lang="es-ES" sz="2000" dirty="0"/>
                  <a:t>.</a:t>
                </a:r>
                <a:endParaRPr lang="es-CL" sz="2000" dirty="0"/>
              </a:p>
              <a:p>
                <a:pPr marL="514350" lvl="0" indent="-514350">
                  <a:buFont typeface="+mj-lt"/>
                  <a:buAutoNum type="arabicParenR"/>
                </a:pPr>
                <a:r>
                  <a:rPr lang="es-ES" sz="2000" dirty="0"/>
                  <a:t>Luego se realizan correcciones por factor de no respuesta a nivel de </a:t>
                </a:r>
                <a:r>
                  <a:rPr lang="es-ES" sz="2000" dirty="0" err="1"/>
                  <a:t>tama</a:t>
                </a:r>
                <a:r>
                  <a:rPr lang="es-CL" sz="2000" dirty="0" err="1"/>
                  <a:t>ño</a:t>
                </a:r>
                <a:r>
                  <a:rPr lang="es-CL" sz="2000" dirty="0"/>
                  <a:t> de la empresa</a:t>
                </a:r>
                <a:r>
                  <a:rPr lang="es-ES" sz="2000" dirty="0"/>
                  <a:t>.</a:t>
                </a:r>
                <a:endParaRPr lang="es-CL" sz="2000" dirty="0"/>
              </a:p>
              <a:p>
                <a:pPr marL="514350" lvl="0" indent="-514350">
                  <a:buFont typeface="+mj-lt"/>
                  <a:buAutoNum type="arabicParenR"/>
                </a:pPr>
                <a:r>
                  <a:rPr lang="es-ES" sz="2000" dirty="0"/>
                  <a:t>Finalmente se realizan ajustes de post-estratificación a nivel de </a:t>
                </a:r>
                <a:r>
                  <a:rPr lang="es-ES" sz="2000" dirty="0" err="1"/>
                  <a:t>macrozona</a:t>
                </a:r>
                <a:r>
                  <a:rPr lang="es-ES" sz="2000" dirty="0"/>
                  <a:t>.</a:t>
                </a:r>
                <a:endParaRPr lang="es-CL" sz="2000" dirty="0"/>
              </a:p>
              <a:p>
                <a:pPr marL="0" lvl="0" indent="0">
                  <a:buNone/>
                </a:pPr>
                <a:endParaRPr lang="es-ES" sz="2000" dirty="0">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pPr>
                <a:r>
                  <a:rPr lang="es-ES" sz="2400" dirty="0">
                    <a:latin typeface="Calibri" panose="020F0502020204030204" pitchFamily="34" charset="0"/>
                    <a:ea typeface="Times New Roman" panose="02020603050405020304" pitchFamily="18" charset="0"/>
                    <a:cs typeface="Calibri" panose="020F0502020204030204" pitchFamily="34" charset="0"/>
                  </a:rPr>
                  <a:t>E</a:t>
                </a:r>
                <a:r>
                  <a:rPr lang="es-ES" sz="2400" dirty="0">
                    <a:effectLst/>
                    <a:latin typeface="Calibri" panose="020F0502020204030204" pitchFamily="34" charset="0"/>
                    <a:ea typeface="Times New Roman" panose="02020603050405020304" pitchFamily="18" charset="0"/>
                    <a:cs typeface="Calibri" panose="020F0502020204030204" pitchFamily="34" charset="0"/>
                  </a:rPr>
                  <a:t>rrores </a:t>
                </a:r>
                <a:r>
                  <a:rPr lang="es-ES" sz="2400" dirty="0" err="1">
                    <a:effectLst/>
                    <a:latin typeface="Calibri" panose="020F0502020204030204" pitchFamily="34" charset="0"/>
                    <a:ea typeface="Times New Roman" panose="02020603050405020304" pitchFamily="18" charset="0"/>
                    <a:cs typeface="Calibri" panose="020F0502020204030204" pitchFamily="34" charset="0"/>
                  </a:rPr>
                  <a:t>muestrales</a:t>
                </a:r>
                <a:r>
                  <a:rPr lang="es-ES" sz="2400" dirty="0">
                    <a:effectLst/>
                    <a:latin typeface="Calibri" panose="020F0502020204030204" pitchFamily="34" charset="0"/>
                    <a:ea typeface="Times New Roman" panose="02020603050405020304" pitchFamily="18" charset="0"/>
                    <a:cs typeface="Calibri" panose="020F0502020204030204" pitchFamily="34" charset="0"/>
                  </a:rPr>
                  <a:t> </a:t>
                </a:r>
              </a:p>
              <a:p>
                <a:pPr marL="0" indent="0" algn="just">
                  <a:lnSpc>
                    <a:spcPct val="107000"/>
                  </a:lnSpc>
                  <a:buNone/>
                </a:pPr>
                <a:endParaRPr lang="es-CL"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 name="Content Placeholder 2">
                <a:extLst>
                  <a:ext uri="{FF2B5EF4-FFF2-40B4-BE49-F238E27FC236}">
                    <a16:creationId xmlns:a16="http://schemas.microsoft.com/office/drawing/2014/main" id="{B06FD804-E8DC-448A-887C-4A65650BB848}"/>
                  </a:ext>
                </a:extLst>
              </p:cNvPr>
              <p:cNvSpPr txBox="1">
                <a:spLocks noGrp="1" noRot="1" noChangeAspect="1" noMove="1" noResize="1" noEditPoints="1" noAdjustHandles="1" noChangeArrowheads="1" noChangeShapeType="1" noTextEdit="1"/>
              </p:cNvSpPr>
              <p:nvPr>
                <p:ph idx="1"/>
              </p:nvPr>
            </p:nvSpPr>
            <p:spPr>
              <a:xfrm>
                <a:off x="838200" y="1489057"/>
                <a:ext cx="10515600" cy="796943"/>
              </a:xfrm>
              <a:prstGeom prst="rect">
                <a:avLst/>
              </a:prstGeom>
              <a:blipFill>
                <a:blip r:embed="rId4"/>
                <a:stretch>
                  <a:fillRect l="-812" t="-10687" r="-1043" b="-309160"/>
                </a:stretch>
              </a:blipFill>
            </p:spPr>
            <p:txBody>
              <a:bodyPr/>
              <a:lstStyle/>
              <a:p>
                <a:r>
                  <a:rPr lang="es-CL">
                    <a:noFill/>
                  </a:rPr>
                  <a:t> </a:t>
                </a:r>
              </a:p>
            </p:txBody>
          </p:sp>
        </mc:Fallback>
      </mc:AlternateContent>
      <p:graphicFrame>
        <p:nvGraphicFramePr>
          <p:cNvPr id="3" name="Tabla 2"/>
          <p:cNvGraphicFramePr>
            <a:graphicFrameLocks noGrp="1"/>
          </p:cNvGraphicFramePr>
          <p:nvPr>
            <p:extLst>
              <p:ext uri="{D42A27DB-BD31-4B8C-83A1-F6EECF244321}">
                <p14:modId xmlns:p14="http://schemas.microsoft.com/office/powerpoint/2010/main" val="3154616829"/>
              </p:ext>
            </p:extLst>
          </p:nvPr>
        </p:nvGraphicFramePr>
        <p:xfrm>
          <a:off x="4582887" y="3980001"/>
          <a:ext cx="4038598" cy="1702341"/>
        </p:xfrm>
        <a:graphic>
          <a:graphicData uri="http://schemas.openxmlformats.org/drawingml/2006/table">
            <a:tbl>
              <a:tblPr/>
              <a:tblGrid>
                <a:gridCol w="1052865">
                  <a:extLst>
                    <a:ext uri="{9D8B030D-6E8A-4147-A177-3AD203B41FA5}">
                      <a16:colId xmlns:a16="http://schemas.microsoft.com/office/drawing/2014/main" val="741258044"/>
                    </a:ext>
                  </a:extLst>
                </a:gridCol>
                <a:gridCol w="1100007">
                  <a:extLst>
                    <a:ext uri="{9D8B030D-6E8A-4147-A177-3AD203B41FA5}">
                      <a16:colId xmlns:a16="http://schemas.microsoft.com/office/drawing/2014/main" val="2089132304"/>
                    </a:ext>
                  </a:extLst>
                </a:gridCol>
                <a:gridCol w="942863">
                  <a:extLst>
                    <a:ext uri="{9D8B030D-6E8A-4147-A177-3AD203B41FA5}">
                      <a16:colId xmlns:a16="http://schemas.microsoft.com/office/drawing/2014/main" val="4217814154"/>
                    </a:ext>
                  </a:extLst>
                </a:gridCol>
                <a:gridCol w="942863">
                  <a:extLst>
                    <a:ext uri="{9D8B030D-6E8A-4147-A177-3AD203B41FA5}">
                      <a16:colId xmlns:a16="http://schemas.microsoft.com/office/drawing/2014/main" val="56961356"/>
                    </a:ext>
                  </a:extLst>
                </a:gridCol>
              </a:tblGrid>
              <a:tr h="240819">
                <a:tc>
                  <a:txBody>
                    <a:bodyPr/>
                    <a:lstStyle/>
                    <a:p>
                      <a:pPr algn="l" fontAlgn="b"/>
                      <a:r>
                        <a:rPr lang="es-CL" sz="1200" b="0" i="0" u="none" strike="noStrike">
                          <a:solidFill>
                            <a:srgbClr val="000000"/>
                          </a:solidFill>
                          <a:effectLst/>
                          <a:latin typeface="Calibri" panose="020F0502020204030204" pitchFamily="34" charset="0"/>
                        </a:rPr>
                        <a:t>Macrozona</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CL" sz="1200" b="0" i="0" u="none" strike="noStrike">
                          <a:solidFill>
                            <a:srgbClr val="000000"/>
                          </a:solidFill>
                          <a:effectLst/>
                          <a:latin typeface="Calibri Light" panose="020F0302020204030204" pitchFamily="34" charset="0"/>
                        </a:rPr>
                        <a:t>Completadas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CL" sz="1200" b="0" i="0" u="none" strike="noStrike">
                          <a:solidFill>
                            <a:srgbClr val="000000"/>
                          </a:solidFill>
                          <a:effectLst/>
                          <a:latin typeface="Calibri Light" panose="020F0302020204030204" pitchFamily="34" charset="0"/>
                        </a:rPr>
                        <a:t>Total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CL" sz="1200" b="0" i="0" u="none" strike="noStrike">
                          <a:solidFill>
                            <a:srgbClr val="000000"/>
                          </a:solidFill>
                          <a:effectLst/>
                          <a:latin typeface="Calibri Light" panose="020F0302020204030204" pitchFamily="34" charset="0"/>
                        </a:rPr>
                        <a:t>% Error</a:t>
                      </a:r>
                    </a:p>
                  </a:txBody>
                  <a:tcPr marL="6350" marR="6350" marT="635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207540"/>
                  </a:ext>
                </a:extLst>
              </a:tr>
              <a:tr h="240819">
                <a:tc>
                  <a:txBody>
                    <a:bodyPr/>
                    <a:lstStyle/>
                    <a:p>
                      <a:pPr algn="l" fontAlgn="b"/>
                      <a:r>
                        <a:rPr lang="es-CL" sz="1200" b="0" i="0" u="none" strike="noStrike">
                          <a:solidFill>
                            <a:srgbClr val="000000"/>
                          </a:solidFill>
                          <a:effectLst/>
                          <a:latin typeface="Calibri" panose="020F0502020204030204" pitchFamily="34" charset="0"/>
                        </a:rPr>
                        <a:t>Norte</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CL" sz="1200" b="0" i="0" u="none" strike="noStrike">
                          <a:solidFill>
                            <a:srgbClr val="000000"/>
                          </a:solidFill>
                          <a:effectLst/>
                          <a:latin typeface="Calibri" panose="020F0502020204030204" pitchFamily="34" charset="0"/>
                        </a:rPr>
                        <a:t>                     24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CL" sz="1200" b="0" i="0" u="none" strike="noStrike">
                          <a:solidFill>
                            <a:srgbClr val="000000"/>
                          </a:solidFill>
                          <a:effectLst/>
                          <a:latin typeface="Calibri" panose="020F0502020204030204" pitchFamily="34" charset="0"/>
                        </a:rPr>
                        <a:t>               278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200" b="0" i="0" u="none" strike="noStrike">
                          <a:solidFill>
                            <a:srgbClr val="000000"/>
                          </a:solidFill>
                          <a:effectLst/>
                          <a:latin typeface="Calibri" panose="020F0502020204030204" pitchFamily="34" charset="0"/>
                        </a:rPr>
                        <a:t>19.0%</a:t>
                      </a:r>
                    </a:p>
                  </a:txBody>
                  <a:tcPr marL="6350" marR="19050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91643796"/>
                  </a:ext>
                </a:extLst>
              </a:tr>
              <a:tr h="240819">
                <a:tc>
                  <a:txBody>
                    <a:bodyPr/>
                    <a:lstStyle/>
                    <a:p>
                      <a:pPr algn="l" fontAlgn="b"/>
                      <a:r>
                        <a:rPr lang="es-CL" sz="1200" b="0" i="0" u="none" strike="noStrike">
                          <a:solidFill>
                            <a:srgbClr val="000000"/>
                          </a:solidFill>
                          <a:effectLst/>
                          <a:latin typeface="Calibri" panose="020F0502020204030204" pitchFamily="34" charset="0"/>
                        </a:rPr>
                        <a:t>Centro</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200" b="0" i="0" u="none" strike="noStrike">
                          <a:solidFill>
                            <a:srgbClr val="000000"/>
                          </a:solidFill>
                          <a:effectLst/>
                          <a:latin typeface="Calibri" panose="020F0502020204030204" pitchFamily="34" charset="0"/>
                        </a:rPr>
                        <a:t>                     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200" b="0" i="0" u="none" strike="noStrike">
                          <a:solidFill>
                            <a:srgbClr val="000000"/>
                          </a:solidFill>
                          <a:effectLst/>
                          <a:latin typeface="Calibri" panose="020F0502020204030204" pitchFamily="34" charset="0"/>
                        </a:rPr>
                        <a:t>               919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200" b="0" i="0" u="none" strike="noStrike">
                          <a:solidFill>
                            <a:srgbClr val="000000"/>
                          </a:solidFill>
                          <a:effectLst/>
                          <a:latin typeface="Calibri" panose="020F0502020204030204" pitchFamily="34" charset="0"/>
                        </a:rPr>
                        <a:t>10.6%</a:t>
                      </a:r>
                    </a:p>
                  </a:txBody>
                  <a:tcPr marL="6350" marR="19050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7174189"/>
                  </a:ext>
                </a:extLst>
              </a:tr>
              <a:tr h="240819">
                <a:tc>
                  <a:txBody>
                    <a:bodyPr/>
                    <a:lstStyle/>
                    <a:p>
                      <a:pPr algn="l" fontAlgn="b"/>
                      <a:r>
                        <a:rPr lang="es-CL" sz="1200" b="0" i="0" u="none" strike="noStrike">
                          <a:solidFill>
                            <a:srgbClr val="000000"/>
                          </a:solidFill>
                          <a:effectLst/>
                          <a:latin typeface="Calibri" panose="020F0502020204030204" pitchFamily="34" charset="0"/>
                        </a:rPr>
                        <a:t>RM</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200" b="0" i="0" u="none" strike="noStrike">
                          <a:solidFill>
                            <a:srgbClr val="000000"/>
                          </a:solidFill>
                          <a:effectLst/>
                          <a:latin typeface="Calibri" panose="020F0502020204030204" pitchFamily="34" charset="0"/>
                        </a:rPr>
                        <a:t>                  190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200" b="0" i="0" u="none" strike="noStrike">
                          <a:solidFill>
                            <a:srgbClr val="000000"/>
                          </a:solidFill>
                          <a:effectLst/>
                          <a:latin typeface="Calibri" panose="020F0502020204030204" pitchFamily="34" charset="0"/>
                        </a:rPr>
                        <a:t>           2.225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200" b="0" i="0" u="none" strike="noStrike">
                          <a:solidFill>
                            <a:srgbClr val="000000"/>
                          </a:solidFill>
                          <a:effectLst/>
                          <a:latin typeface="Calibri" panose="020F0502020204030204" pitchFamily="34" charset="0"/>
                        </a:rPr>
                        <a:t>6.8%</a:t>
                      </a:r>
                    </a:p>
                  </a:txBody>
                  <a:tcPr marL="6350" marR="19050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3861377"/>
                  </a:ext>
                </a:extLst>
              </a:tr>
              <a:tr h="240819">
                <a:tc>
                  <a:txBody>
                    <a:bodyPr/>
                    <a:lstStyle/>
                    <a:p>
                      <a:pPr algn="l" fontAlgn="b"/>
                      <a:r>
                        <a:rPr lang="es-CL" sz="1200" b="0" i="0" u="none" strike="noStrike">
                          <a:solidFill>
                            <a:srgbClr val="000000"/>
                          </a:solidFill>
                          <a:effectLst/>
                          <a:latin typeface="Calibri" panose="020F0502020204030204" pitchFamily="34" charset="0"/>
                        </a:rPr>
                        <a:t>Sur</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200" b="0" i="0" u="none" strike="noStrike">
                          <a:solidFill>
                            <a:srgbClr val="000000"/>
                          </a:solidFill>
                          <a:effectLst/>
                          <a:latin typeface="Calibri" panose="020F0502020204030204" pitchFamily="34" charset="0"/>
                        </a:rPr>
                        <a:t>                     92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200" b="0" i="0" u="none" strike="noStrike">
                          <a:solidFill>
                            <a:srgbClr val="000000"/>
                          </a:solidFill>
                          <a:effectLst/>
                          <a:latin typeface="Calibri" panose="020F0502020204030204" pitchFamily="34" charset="0"/>
                        </a:rPr>
                        <a:t>               975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200" b="0" i="0" u="none" strike="noStrike">
                          <a:solidFill>
                            <a:srgbClr val="000000"/>
                          </a:solidFill>
                          <a:effectLst/>
                          <a:latin typeface="Calibri" panose="020F0502020204030204" pitchFamily="34" charset="0"/>
                        </a:rPr>
                        <a:t>9.7%</a:t>
                      </a:r>
                    </a:p>
                  </a:txBody>
                  <a:tcPr marL="6350" marR="19050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1715353"/>
                  </a:ext>
                </a:extLst>
              </a:tr>
              <a:tr h="249123">
                <a:tc>
                  <a:txBody>
                    <a:bodyPr/>
                    <a:lstStyle/>
                    <a:p>
                      <a:pPr algn="l" fontAlgn="b"/>
                      <a:r>
                        <a:rPr lang="es-CL" sz="1200" b="0" i="0" u="none" strike="noStrike">
                          <a:solidFill>
                            <a:srgbClr val="000000"/>
                          </a:solidFill>
                          <a:effectLst/>
                          <a:latin typeface="Calibri" panose="020F0502020204030204" pitchFamily="34" charset="0"/>
                        </a:rPr>
                        <a:t>Austral</a:t>
                      </a:r>
                    </a:p>
                  </a:txBody>
                  <a:tcPr marL="6350" marR="6350" marT="635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effectLst/>
                          <a:latin typeface="Calibri" panose="020F0502020204030204" pitchFamily="34" charset="0"/>
                        </a:rPr>
                        <a:t>                     32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effectLst/>
                          <a:latin typeface="Calibri" panose="020F0502020204030204" pitchFamily="34" charset="0"/>
                        </a:rPr>
                        <a:t>               419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s-CL" sz="1200" b="0" i="0" u="none" strike="noStrike">
                          <a:solidFill>
                            <a:srgbClr val="000000"/>
                          </a:solidFill>
                          <a:effectLst/>
                          <a:latin typeface="Calibri" panose="020F0502020204030204" pitchFamily="34" charset="0"/>
                        </a:rPr>
                        <a:t>16.7%</a:t>
                      </a:r>
                    </a:p>
                  </a:txBody>
                  <a:tcPr marL="6350" marR="190500" marT="635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0946650"/>
                  </a:ext>
                </a:extLst>
              </a:tr>
              <a:tr h="249123">
                <a:tc>
                  <a:txBody>
                    <a:bodyPr/>
                    <a:lstStyle/>
                    <a:p>
                      <a:pPr algn="l" fontAlgn="b"/>
                      <a:r>
                        <a:rPr lang="es-CL" sz="1200" b="0" i="0" u="none" strike="noStrike">
                          <a:solidFill>
                            <a:srgbClr val="000000"/>
                          </a:solidFill>
                          <a:effectLst/>
                          <a:latin typeface="Calibri" panose="020F0502020204030204" pitchFamily="34" charset="0"/>
                        </a:rPr>
                        <a:t>Total</a:t>
                      </a:r>
                    </a:p>
                  </a:txBody>
                  <a:tcPr marL="6350" marR="6350" marT="635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s-CL" sz="1200" b="0" i="0" u="none" strike="noStrike">
                          <a:solidFill>
                            <a:srgbClr val="000000"/>
                          </a:solidFill>
                          <a:effectLst/>
                          <a:latin typeface="Calibri" panose="020F0502020204030204" pitchFamily="34" charset="0"/>
                        </a:rPr>
                        <a:t>                  416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s-CL" sz="1200" b="0" i="0" u="none" strike="noStrike">
                          <a:solidFill>
                            <a:srgbClr val="000000"/>
                          </a:solidFill>
                          <a:effectLst/>
                          <a:latin typeface="Calibri" panose="020F0502020204030204" pitchFamily="34" charset="0"/>
                        </a:rPr>
                        <a:t>           4.816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CL" sz="1200" b="0" i="0" u="none" strike="noStrike" dirty="0">
                          <a:solidFill>
                            <a:srgbClr val="000000"/>
                          </a:solidFill>
                          <a:effectLst/>
                          <a:latin typeface="Calibri" panose="020F0502020204030204" pitchFamily="34" charset="0"/>
                        </a:rPr>
                        <a:t>4.6%</a:t>
                      </a:r>
                    </a:p>
                  </a:txBody>
                  <a:tcPr marL="6350" marR="190500" marT="635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0702796"/>
                  </a:ext>
                </a:extLst>
              </a:tr>
            </a:tbl>
          </a:graphicData>
        </a:graphic>
      </p:graphicFrame>
    </p:spTree>
    <p:extLst>
      <p:ext uri="{BB962C8B-B14F-4D97-AF65-F5344CB8AC3E}">
        <p14:creationId xmlns:p14="http://schemas.microsoft.com/office/powerpoint/2010/main" val="1858187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CBB4673-5AAE-F90E-4DC6-69858DA1047C}"/>
              </a:ext>
            </a:extLst>
          </p:cNvPr>
          <p:cNvPicPr>
            <a:picLocks noChangeAspect="1"/>
          </p:cNvPicPr>
          <p:nvPr/>
        </p:nvPicPr>
        <p:blipFill>
          <a:blip r:embed="rId3">
            <a:alphaModFix/>
          </a:blip>
          <a:stretch>
            <a:fillRect/>
          </a:stretch>
        </p:blipFill>
        <p:spPr>
          <a:xfrm>
            <a:off x="2619704" y="3429000"/>
            <a:ext cx="7302062" cy="627863"/>
          </a:xfrm>
          <a:prstGeom prst="rect">
            <a:avLst/>
          </a:prstGeom>
        </p:spPr>
      </p:pic>
    </p:spTree>
    <p:extLst>
      <p:ext uri="{BB962C8B-B14F-4D97-AF65-F5344CB8AC3E}">
        <p14:creationId xmlns:p14="http://schemas.microsoft.com/office/powerpoint/2010/main" val="340698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DA2293A-1632-EDCD-5DA8-0AA9856A5973}"/>
              </a:ext>
            </a:extLst>
          </p:cNvPr>
          <p:cNvSpPr/>
          <p:nvPr/>
        </p:nvSpPr>
        <p:spPr>
          <a:xfrm>
            <a:off x="4107766" y="2138289"/>
            <a:ext cx="4248443" cy="2335237"/>
          </a:xfrm>
          <a:prstGeom prst="rect">
            <a:avLst/>
          </a:prstGeom>
          <a:solidFill>
            <a:srgbClr val="2E6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800" dirty="0">
                <a:solidFill>
                  <a:schemeClr val="bg1"/>
                </a:solidFill>
              </a:rPr>
              <a:t>ENCUESTAS</a:t>
            </a:r>
          </a:p>
        </p:txBody>
      </p:sp>
    </p:spTree>
    <p:extLst>
      <p:ext uri="{BB962C8B-B14F-4D97-AF65-F5344CB8AC3E}">
        <p14:creationId xmlns:p14="http://schemas.microsoft.com/office/powerpoint/2010/main" val="370668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itle 1">
            <a:extLst>
              <a:ext uri="{FF2B5EF4-FFF2-40B4-BE49-F238E27FC236}">
                <a16:creationId xmlns:a16="http://schemas.microsoft.com/office/drawing/2014/main" id="{3EC2E56E-63A5-4E3A-AC49-BDC2AEB07DC6}"/>
              </a:ext>
            </a:extLst>
          </p:cNvPr>
          <p:cNvSpPr>
            <a:spLocks noGrp="1"/>
          </p:cNvSpPr>
          <p:nvPr>
            <p:ph type="title"/>
          </p:nvPr>
        </p:nvSpPr>
        <p:spPr>
          <a:xfrm>
            <a:off x="909320" y="365126"/>
            <a:ext cx="10515600" cy="1290420"/>
          </a:xfrm>
        </p:spPr>
        <p:txBody>
          <a:bodyPr>
            <a:normAutofit/>
          </a:bodyPr>
          <a:lstStyle/>
          <a:p>
            <a:r>
              <a:rPr lang="es-CL" sz="3600" b="1" dirty="0">
                <a:solidFill>
                  <a:schemeClr val="bg1">
                    <a:lumMod val="50000"/>
                  </a:schemeClr>
                </a:solidFill>
                <a:latin typeface="Bliss Pro ExtraLight" panose="02000506040000020004" pitchFamily="2" charset="0"/>
              </a:rPr>
              <a:t>Dos encuestas: Una nacional, otra regional</a:t>
            </a:r>
            <a:endParaRPr lang="en-US" sz="3600" b="1" dirty="0">
              <a:solidFill>
                <a:schemeClr val="bg1">
                  <a:lumMod val="50000"/>
                </a:schemeClr>
              </a:solidFill>
              <a:latin typeface="Bliss Pro ExtraLight" panose="02000506040000020004" pitchFamily="2" charset="0"/>
            </a:endParaRPr>
          </a:p>
        </p:txBody>
      </p:sp>
      <p:sp>
        <p:nvSpPr>
          <p:cNvPr id="3" name="Content Placeholder 2">
            <a:extLst>
              <a:ext uri="{FF2B5EF4-FFF2-40B4-BE49-F238E27FC236}">
                <a16:creationId xmlns:a16="http://schemas.microsoft.com/office/drawing/2014/main" id="{5D888A92-5321-4945-892F-A2A1EFA3F067}"/>
              </a:ext>
            </a:extLst>
          </p:cNvPr>
          <p:cNvSpPr>
            <a:spLocks noGrp="1"/>
          </p:cNvSpPr>
          <p:nvPr>
            <p:ph idx="1"/>
          </p:nvPr>
        </p:nvSpPr>
        <p:spPr>
          <a:xfrm>
            <a:off x="838200" y="1786992"/>
            <a:ext cx="10129520" cy="4351338"/>
          </a:xfrm>
        </p:spPr>
        <p:txBody>
          <a:bodyPr/>
          <a:lstStyle/>
          <a:p>
            <a:r>
              <a:rPr lang="es-CL" sz="2600" dirty="0">
                <a:solidFill>
                  <a:schemeClr val="bg1">
                    <a:lumMod val="50000"/>
                  </a:schemeClr>
                </a:solidFill>
                <a:latin typeface="Bliss Pro ExtraLight" panose="02000506040000020004" pitchFamily="2" charset="0"/>
                <a:ea typeface="+mj-ea"/>
                <a:cs typeface="+mj-cs"/>
              </a:rPr>
              <a:t>A nivel nacional se levantó una encuesta a jefes de obras</a:t>
            </a:r>
          </a:p>
          <a:p>
            <a:pPr lvl="1"/>
            <a:r>
              <a:rPr lang="es-CL" sz="2200" dirty="0">
                <a:solidFill>
                  <a:schemeClr val="bg1">
                    <a:lumMod val="50000"/>
                  </a:schemeClr>
                </a:solidFill>
              </a:rPr>
              <a:t>Continuación de proyectos anteriores</a:t>
            </a:r>
          </a:p>
          <a:p>
            <a:pPr lvl="1"/>
            <a:endParaRPr lang="es-CL" sz="2200" dirty="0"/>
          </a:p>
          <a:p>
            <a:r>
              <a:rPr lang="es-CL" sz="2600" dirty="0">
                <a:solidFill>
                  <a:schemeClr val="bg1">
                    <a:lumMod val="50000"/>
                  </a:schemeClr>
                </a:solidFill>
                <a:latin typeface="Bliss Pro ExtraLight" panose="02000506040000020004" pitchFamily="2" charset="0"/>
                <a:ea typeface="+mj-ea"/>
                <a:cs typeface="+mj-cs"/>
              </a:rPr>
              <a:t>Encuesta regional sobre futuras inversiones</a:t>
            </a:r>
          </a:p>
          <a:p>
            <a:pPr lvl="1"/>
            <a:r>
              <a:rPr lang="es-CL" sz="2200" dirty="0">
                <a:solidFill>
                  <a:schemeClr val="bg1">
                    <a:lumMod val="50000"/>
                  </a:schemeClr>
                </a:solidFill>
              </a:rPr>
              <a:t>Encuesta nueva: Coquimbo, Valparaíso, Maule y Los Lagos </a:t>
            </a:r>
          </a:p>
          <a:p>
            <a:pPr lvl="1"/>
            <a:endParaRPr lang="es-CL" sz="2200" dirty="0"/>
          </a:p>
          <a:p>
            <a:r>
              <a:rPr lang="es-CL" sz="2600" dirty="0">
                <a:solidFill>
                  <a:schemeClr val="bg1">
                    <a:lumMod val="50000"/>
                  </a:schemeClr>
                </a:solidFill>
                <a:latin typeface="Bliss Pro ExtraLight" panose="02000506040000020004" pitchFamily="2" charset="0"/>
                <a:ea typeface="+mj-ea"/>
                <a:cs typeface="+mj-cs"/>
              </a:rPr>
              <a:t>Énfasis en variables laborales: cantidad de trabajadores, capacitación, automatización</a:t>
            </a:r>
          </a:p>
          <a:p>
            <a:pPr marL="0" indent="0">
              <a:buNone/>
            </a:pPr>
            <a:endParaRPr lang="es-CL" sz="2000" dirty="0"/>
          </a:p>
          <a:p>
            <a:pPr marL="0" indent="0">
              <a:buNone/>
            </a:pPr>
            <a:endParaRPr lang="en-US" sz="2000" dirty="0"/>
          </a:p>
          <a:p>
            <a:endParaRPr lang="en-US" dirty="0"/>
          </a:p>
        </p:txBody>
      </p:sp>
    </p:spTree>
    <p:extLst>
      <p:ext uri="{BB962C8B-B14F-4D97-AF65-F5344CB8AC3E}">
        <p14:creationId xmlns:p14="http://schemas.microsoft.com/office/powerpoint/2010/main" val="410274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C2E56E-63A5-4E3A-AC49-BDC2AEB07DC6}"/>
              </a:ext>
            </a:extLst>
          </p:cNvPr>
          <p:cNvSpPr>
            <a:spLocks noGrp="1"/>
          </p:cNvSpPr>
          <p:nvPr>
            <p:ph type="title"/>
          </p:nvPr>
        </p:nvSpPr>
        <p:spPr>
          <a:xfrm>
            <a:off x="909320" y="365126"/>
            <a:ext cx="10515600" cy="1290420"/>
          </a:xfrm>
        </p:spPr>
        <p:txBody>
          <a:bodyPr>
            <a:normAutofit/>
          </a:bodyPr>
          <a:lstStyle/>
          <a:p>
            <a:r>
              <a:rPr lang="es-CL" sz="3600" b="1" dirty="0">
                <a:solidFill>
                  <a:schemeClr val="bg1">
                    <a:lumMod val="50000"/>
                  </a:schemeClr>
                </a:solidFill>
                <a:latin typeface="Bliss Pro ExtraLight" panose="02000506040000020004" pitchFamily="2" charset="0"/>
              </a:rPr>
              <a:t>Encuestas de Inversión</a:t>
            </a:r>
            <a:endParaRPr lang="en-US" sz="3600" b="1" dirty="0">
              <a:solidFill>
                <a:schemeClr val="bg1">
                  <a:lumMod val="50000"/>
                </a:schemeClr>
              </a:solidFill>
              <a:latin typeface="Bliss Pro ExtraLight" panose="02000506040000020004" pitchFamily="2" charset="0"/>
            </a:endParaRPr>
          </a:p>
        </p:txBody>
      </p:sp>
      <p:sp>
        <p:nvSpPr>
          <p:cNvPr id="3" name="Content Placeholder 2">
            <a:extLst>
              <a:ext uri="{FF2B5EF4-FFF2-40B4-BE49-F238E27FC236}">
                <a16:creationId xmlns:a16="http://schemas.microsoft.com/office/drawing/2014/main" id="{5D888A92-5321-4945-892F-A2A1EFA3F067}"/>
              </a:ext>
            </a:extLst>
          </p:cNvPr>
          <p:cNvSpPr>
            <a:spLocks noGrp="1"/>
          </p:cNvSpPr>
          <p:nvPr>
            <p:ph idx="1"/>
          </p:nvPr>
        </p:nvSpPr>
        <p:spPr>
          <a:xfrm>
            <a:off x="838200" y="1786992"/>
            <a:ext cx="10129520" cy="4351338"/>
          </a:xfrm>
        </p:spPr>
        <p:txBody>
          <a:bodyPr/>
          <a:lstStyle/>
          <a:p>
            <a:r>
              <a:rPr lang="es-CL" sz="2600" dirty="0">
                <a:solidFill>
                  <a:schemeClr val="bg1">
                    <a:lumMod val="50000"/>
                  </a:schemeClr>
                </a:solidFill>
              </a:rPr>
              <a:t>Se entrevistaron 105 empresas en las regiones de Coquimbo, Valparaíso, El Maule y Los Lagos</a:t>
            </a:r>
          </a:p>
          <a:p>
            <a:r>
              <a:rPr lang="es-CL" sz="2600" dirty="0">
                <a:solidFill>
                  <a:schemeClr val="bg1">
                    <a:lumMod val="50000"/>
                  </a:schemeClr>
                </a:solidFill>
              </a:rPr>
              <a:t>Tópicos</a:t>
            </a:r>
          </a:p>
          <a:p>
            <a:pPr lvl="1"/>
            <a:r>
              <a:rPr lang="es-CL" sz="2000" dirty="0">
                <a:solidFill>
                  <a:schemeClr val="bg1">
                    <a:lumMod val="50000"/>
                  </a:schemeClr>
                </a:solidFill>
              </a:rPr>
              <a:t>Inversión pasada (2021-22) y futura (2023-25)</a:t>
            </a:r>
          </a:p>
          <a:p>
            <a:pPr lvl="1"/>
            <a:r>
              <a:rPr lang="es-CL" sz="2000" dirty="0">
                <a:solidFill>
                  <a:schemeClr val="bg1">
                    <a:lumMod val="50000"/>
                  </a:schemeClr>
                </a:solidFill>
              </a:rPr>
              <a:t>Desagregada por tipo: Inmobiliaria, Infraestructura y otras.</a:t>
            </a:r>
          </a:p>
          <a:p>
            <a:pPr lvl="1"/>
            <a:r>
              <a:rPr lang="es-CL" sz="2000" dirty="0">
                <a:solidFill>
                  <a:schemeClr val="bg1">
                    <a:lumMod val="50000"/>
                  </a:schemeClr>
                </a:solidFill>
              </a:rPr>
              <a:t>Capacitación</a:t>
            </a:r>
          </a:p>
          <a:p>
            <a:pPr lvl="1"/>
            <a:r>
              <a:rPr lang="es-CL" sz="2000" dirty="0">
                <a:solidFill>
                  <a:schemeClr val="bg1">
                    <a:lumMod val="50000"/>
                  </a:schemeClr>
                </a:solidFill>
              </a:rPr>
              <a:t>Automatización</a:t>
            </a:r>
          </a:p>
          <a:p>
            <a:r>
              <a:rPr lang="es-CL" sz="2600" dirty="0">
                <a:solidFill>
                  <a:schemeClr val="bg1">
                    <a:lumMod val="50000"/>
                  </a:schemeClr>
                </a:solidFill>
              </a:rPr>
              <a:t>Las respuestas a la inversión futura permiten realizar una proyección a 3 años</a:t>
            </a:r>
          </a:p>
          <a:p>
            <a:pPr marL="0" indent="0">
              <a:buNone/>
            </a:pPr>
            <a:endParaRPr lang="es-CL" sz="2000" dirty="0"/>
          </a:p>
          <a:p>
            <a:endParaRPr lang="en-US" sz="2000" dirty="0"/>
          </a:p>
          <a:p>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357765210"/>
              </p:ext>
            </p:extLst>
          </p:nvPr>
        </p:nvGraphicFramePr>
        <p:xfrm>
          <a:off x="7772400" y="2331414"/>
          <a:ext cx="3892005" cy="1709650"/>
        </p:xfrm>
        <a:graphic>
          <a:graphicData uri="http://schemas.openxmlformats.org/drawingml/2006/table">
            <a:tbl>
              <a:tblPr firstRow="1" firstCol="1" bandRow="1"/>
              <a:tblGrid>
                <a:gridCol w="1014656">
                  <a:extLst>
                    <a:ext uri="{9D8B030D-6E8A-4147-A177-3AD203B41FA5}">
                      <a16:colId xmlns:a16="http://schemas.microsoft.com/office/drawing/2014/main" val="17273746"/>
                    </a:ext>
                  </a:extLst>
                </a:gridCol>
                <a:gridCol w="1060233">
                  <a:extLst>
                    <a:ext uri="{9D8B030D-6E8A-4147-A177-3AD203B41FA5}">
                      <a16:colId xmlns:a16="http://schemas.microsoft.com/office/drawing/2014/main" val="528499479"/>
                    </a:ext>
                  </a:extLst>
                </a:gridCol>
                <a:gridCol w="908558">
                  <a:extLst>
                    <a:ext uri="{9D8B030D-6E8A-4147-A177-3AD203B41FA5}">
                      <a16:colId xmlns:a16="http://schemas.microsoft.com/office/drawing/2014/main" val="533431299"/>
                    </a:ext>
                  </a:extLst>
                </a:gridCol>
                <a:gridCol w="908558">
                  <a:extLst>
                    <a:ext uri="{9D8B030D-6E8A-4147-A177-3AD203B41FA5}">
                      <a16:colId xmlns:a16="http://schemas.microsoft.com/office/drawing/2014/main" val="2325500374"/>
                    </a:ext>
                  </a:extLst>
                </a:gridCol>
              </a:tblGrid>
              <a:tr h="179885">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Región</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Completadas</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Error</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256117"/>
                  </a:ext>
                </a:extLst>
              </a:tr>
              <a:tr h="291571">
                <a:tc>
                  <a:txBody>
                    <a:bodyPr/>
                    <a:lstStyle/>
                    <a:p>
                      <a:pPr>
                        <a:lnSpc>
                          <a:spcPct val="107000"/>
                        </a:lnSpc>
                        <a:spcAft>
                          <a:spcPts val="0"/>
                        </a:spcAft>
                      </a:pPr>
                      <a:r>
                        <a:rPr lang="es-CL"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Coquimbo</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28 </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35 </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254000" algn="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8.4%</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92958179"/>
                  </a:ext>
                </a:extLst>
              </a:tr>
              <a:tr h="368096">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Valparaíso</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29 </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42 </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54000" algn="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10.3%</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351156"/>
                  </a:ext>
                </a:extLst>
              </a:tr>
              <a:tr h="356576">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Maule</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23 </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36 </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54000" algn="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12.5%</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0358642"/>
                  </a:ext>
                </a:extLst>
              </a:tr>
              <a:tr h="301993">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Los Lagos</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25 </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42 </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indent="254000" algn="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12.6%</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765433716"/>
                  </a:ext>
                </a:extLst>
              </a:tr>
              <a:tr h="179885">
                <a:tc>
                  <a:txBody>
                    <a:bodyPr/>
                    <a:lstStyle/>
                    <a:p>
                      <a:pP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105</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CL"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155</a:t>
                      </a:r>
                      <a:endParaRPr lang="es-C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indent="254000" algn="r">
                        <a:lnSpc>
                          <a:spcPct val="107000"/>
                        </a:lnSpc>
                        <a:spcAft>
                          <a:spcPts val="0"/>
                        </a:spcAft>
                      </a:pPr>
                      <a:r>
                        <a:rPr lang="es-CL"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5.5%</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86104505"/>
                  </a:ext>
                </a:extLst>
              </a:tr>
            </a:tbl>
          </a:graphicData>
        </a:graphic>
      </p:graphicFrame>
    </p:spTree>
    <p:extLst>
      <p:ext uri="{BB962C8B-B14F-4D97-AF65-F5344CB8AC3E}">
        <p14:creationId xmlns:p14="http://schemas.microsoft.com/office/powerpoint/2010/main" val="402348614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3866-9623-4096-7D45-F5AC083852AC}"/>
              </a:ext>
            </a:extLst>
          </p:cNvPr>
          <p:cNvSpPr>
            <a:spLocks noGrp="1"/>
          </p:cNvSpPr>
          <p:nvPr>
            <p:ph type="title"/>
          </p:nvPr>
        </p:nvSpPr>
        <p:spPr/>
        <p:txBody>
          <a:bodyPr>
            <a:normAutofit/>
          </a:bodyPr>
          <a:lstStyle/>
          <a:p>
            <a:r>
              <a:rPr lang="es-ES_tradnl" sz="3600" b="1" dirty="0">
                <a:solidFill>
                  <a:schemeClr val="bg1">
                    <a:lumMod val="50000"/>
                  </a:schemeClr>
                </a:solidFill>
                <a:latin typeface="Bliss Pro ExtraLight" panose="02000506040000020004" pitchFamily="2" charset="0"/>
              </a:rPr>
              <a:t>Encuesta de Obras</a:t>
            </a:r>
          </a:p>
        </p:txBody>
      </p:sp>
      <p:sp>
        <p:nvSpPr>
          <p:cNvPr id="3" name="Content Placeholder 2">
            <a:extLst>
              <a:ext uri="{FF2B5EF4-FFF2-40B4-BE49-F238E27FC236}">
                <a16:creationId xmlns:a16="http://schemas.microsoft.com/office/drawing/2014/main" id="{86E31CD5-E421-121C-1B8C-B5013AA710EF}"/>
              </a:ext>
            </a:extLst>
          </p:cNvPr>
          <p:cNvSpPr>
            <a:spLocks noGrp="1"/>
          </p:cNvSpPr>
          <p:nvPr>
            <p:ph idx="1"/>
          </p:nvPr>
        </p:nvSpPr>
        <p:spPr/>
        <p:txBody>
          <a:bodyPr/>
          <a:lstStyle/>
          <a:p>
            <a:r>
              <a:rPr lang="es-CL" dirty="0">
                <a:solidFill>
                  <a:schemeClr val="bg1">
                    <a:lumMod val="50000"/>
                  </a:schemeClr>
                </a:solidFill>
              </a:rPr>
              <a:t>Se entrevistaron 416 jefes de obra en todo el país</a:t>
            </a:r>
          </a:p>
          <a:p>
            <a:r>
              <a:rPr lang="es-CL" dirty="0">
                <a:solidFill>
                  <a:schemeClr val="bg1">
                    <a:lumMod val="50000"/>
                  </a:schemeClr>
                </a:solidFill>
              </a:rPr>
              <a:t>Tópicos</a:t>
            </a:r>
          </a:p>
          <a:p>
            <a:pPr lvl="1"/>
            <a:r>
              <a:rPr lang="es-CL" dirty="0">
                <a:solidFill>
                  <a:schemeClr val="bg1">
                    <a:lumMod val="50000"/>
                  </a:schemeClr>
                </a:solidFill>
              </a:rPr>
              <a:t>Dotación actual de la obra</a:t>
            </a:r>
          </a:p>
          <a:p>
            <a:pPr lvl="1"/>
            <a:r>
              <a:rPr lang="es-CL" dirty="0">
                <a:solidFill>
                  <a:schemeClr val="bg1">
                    <a:lumMod val="50000"/>
                  </a:schemeClr>
                </a:solidFill>
              </a:rPr>
              <a:t>Dotación en los próximos 6 meses</a:t>
            </a:r>
          </a:p>
          <a:p>
            <a:pPr lvl="1"/>
            <a:r>
              <a:rPr lang="es-CL" dirty="0">
                <a:solidFill>
                  <a:schemeClr val="bg1">
                    <a:lumMod val="50000"/>
                  </a:schemeClr>
                </a:solidFill>
              </a:rPr>
              <a:t>Dotación en cargos operativos</a:t>
            </a:r>
          </a:p>
          <a:p>
            <a:pPr lvl="1"/>
            <a:r>
              <a:rPr lang="es-CL" dirty="0">
                <a:solidFill>
                  <a:schemeClr val="bg1">
                    <a:lumMod val="50000"/>
                  </a:schemeClr>
                </a:solidFill>
              </a:rPr>
              <a:t>Reclutamiento y competencias</a:t>
            </a:r>
          </a:p>
          <a:p>
            <a:r>
              <a:rPr lang="es-CL" dirty="0">
                <a:solidFill>
                  <a:schemeClr val="bg1">
                    <a:lumMod val="50000"/>
                  </a:schemeClr>
                </a:solidFill>
              </a:rPr>
              <a:t>Estas encuestas nos permiten tener una proyección a 6 meses</a:t>
            </a:r>
          </a:p>
          <a:p>
            <a:r>
              <a:rPr lang="es-CL" dirty="0">
                <a:solidFill>
                  <a:schemeClr val="bg1">
                    <a:lumMod val="50000"/>
                  </a:schemeClr>
                </a:solidFill>
              </a:rPr>
              <a:t>En combinación con las Encuestas de Inversión </a:t>
            </a:r>
            <a:r>
              <a:rPr lang="es-CL" dirty="0">
                <a:solidFill>
                  <a:schemeClr val="bg1">
                    <a:lumMod val="50000"/>
                  </a:schemeClr>
                </a:solidFill>
                <a:sym typeface="Wingdings" pitchFamily="2" charset="2"/>
              </a:rPr>
              <a:t> Proyección a 3 años por oficio</a:t>
            </a:r>
            <a:endParaRPr lang="es-CL" dirty="0">
              <a:solidFill>
                <a:schemeClr val="bg1">
                  <a:lumMod val="50000"/>
                </a:schemeClr>
              </a:solidFill>
            </a:endParaRPr>
          </a:p>
          <a:p>
            <a:endParaRPr lang="es-ES_tradnl" dirty="0"/>
          </a:p>
        </p:txBody>
      </p:sp>
      <p:graphicFrame>
        <p:nvGraphicFramePr>
          <p:cNvPr id="7" name="Tabla 6"/>
          <p:cNvGraphicFramePr>
            <a:graphicFrameLocks noGrp="1"/>
          </p:cNvGraphicFramePr>
          <p:nvPr>
            <p:extLst>
              <p:ext uri="{D42A27DB-BD31-4B8C-83A1-F6EECF244321}">
                <p14:modId xmlns:p14="http://schemas.microsoft.com/office/powerpoint/2010/main" val="1430119015"/>
              </p:ext>
            </p:extLst>
          </p:nvPr>
        </p:nvGraphicFramePr>
        <p:xfrm>
          <a:off x="6259286" y="2471058"/>
          <a:ext cx="4708435" cy="1817912"/>
        </p:xfrm>
        <a:graphic>
          <a:graphicData uri="http://schemas.openxmlformats.org/drawingml/2006/table">
            <a:tbl>
              <a:tblPr/>
              <a:tblGrid>
                <a:gridCol w="1227490">
                  <a:extLst>
                    <a:ext uri="{9D8B030D-6E8A-4147-A177-3AD203B41FA5}">
                      <a16:colId xmlns:a16="http://schemas.microsoft.com/office/drawing/2014/main" val="2112103935"/>
                    </a:ext>
                  </a:extLst>
                </a:gridCol>
                <a:gridCol w="1282453">
                  <a:extLst>
                    <a:ext uri="{9D8B030D-6E8A-4147-A177-3AD203B41FA5}">
                      <a16:colId xmlns:a16="http://schemas.microsoft.com/office/drawing/2014/main" val="2603965416"/>
                    </a:ext>
                  </a:extLst>
                </a:gridCol>
                <a:gridCol w="1099246">
                  <a:extLst>
                    <a:ext uri="{9D8B030D-6E8A-4147-A177-3AD203B41FA5}">
                      <a16:colId xmlns:a16="http://schemas.microsoft.com/office/drawing/2014/main" val="1426522862"/>
                    </a:ext>
                  </a:extLst>
                </a:gridCol>
                <a:gridCol w="1099246">
                  <a:extLst>
                    <a:ext uri="{9D8B030D-6E8A-4147-A177-3AD203B41FA5}">
                      <a16:colId xmlns:a16="http://schemas.microsoft.com/office/drawing/2014/main" val="666952874"/>
                    </a:ext>
                  </a:extLst>
                </a:gridCol>
              </a:tblGrid>
              <a:tr h="257168">
                <a:tc>
                  <a:txBody>
                    <a:bodyPr/>
                    <a:lstStyle/>
                    <a:p>
                      <a:pPr algn="l" fontAlgn="b"/>
                      <a:r>
                        <a:rPr lang="es-CL" sz="1400" b="0" i="0" u="none" strike="noStrike">
                          <a:solidFill>
                            <a:srgbClr val="000000"/>
                          </a:solidFill>
                          <a:effectLst/>
                          <a:latin typeface="Calibri" panose="020F0502020204030204" pitchFamily="34" charset="0"/>
                        </a:rPr>
                        <a:t>Macrozona</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CL" sz="1400" b="0" i="0" u="none" strike="noStrike">
                          <a:solidFill>
                            <a:srgbClr val="000000"/>
                          </a:solidFill>
                          <a:effectLst/>
                          <a:latin typeface="Calibri Light" panose="020F0302020204030204" pitchFamily="34" charset="0"/>
                        </a:rPr>
                        <a:t>Completadas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CL" sz="1400" b="0" i="0" u="none" strike="noStrike">
                          <a:solidFill>
                            <a:srgbClr val="000000"/>
                          </a:solidFill>
                          <a:effectLst/>
                          <a:latin typeface="Calibri Light" panose="020F0302020204030204" pitchFamily="34" charset="0"/>
                        </a:rPr>
                        <a:t>Total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CL" sz="1400" b="0" i="0" u="none" strike="noStrike">
                          <a:solidFill>
                            <a:srgbClr val="000000"/>
                          </a:solidFill>
                          <a:effectLst/>
                          <a:latin typeface="Calibri Light" panose="020F0302020204030204" pitchFamily="34" charset="0"/>
                        </a:rPr>
                        <a:t>% Error</a:t>
                      </a:r>
                    </a:p>
                  </a:txBody>
                  <a:tcPr marL="6350" marR="6350" marT="635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607030"/>
                  </a:ext>
                </a:extLst>
              </a:tr>
              <a:tr h="257168">
                <a:tc>
                  <a:txBody>
                    <a:bodyPr/>
                    <a:lstStyle/>
                    <a:p>
                      <a:pPr algn="l" fontAlgn="b"/>
                      <a:r>
                        <a:rPr lang="es-CL" sz="1400" b="0" i="0" u="none" strike="noStrike">
                          <a:solidFill>
                            <a:srgbClr val="000000"/>
                          </a:solidFill>
                          <a:effectLst/>
                          <a:latin typeface="Calibri" panose="020F0502020204030204" pitchFamily="34" charset="0"/>
                        </a:rPr>
                        <a:t>Norte</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CL" sz="1400" b="0" i="0" u="none" strike="noStrike">
                          <a:solidFill>
                            <a:srgbClr val="000000"/>
                          </a:solidFill>
                          <a:effectLst/>
                          <a:latin typeface="Calibri" panose="020F0502020204030204" pitchFamily="34" charset="0"/>
                        </a:rPr>
                        <a:t>                     24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CL" sz="1400" b="0" i="0" u="none" strike="noStrike">
                          <a:solidFill>
                            <a:srgbClr val="000000"/>
                          </a:solidFill>
                          <a:effectLst/>
                          <a:latin typeface="Calibri" panose="020F0502020204030204" pitchFamily="34" charset="0"/>
                        </a:rPr>
                        <a:t>               278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400" b="0" i="0" u="none" strike="noStrike">
                          <a:solidFill>
                            <a:srgbClr val="000000"/>
                          </a:solidFill>
                          <a:effectLst/>
                          <a:latin typeface="Calibri" panose="020F0502020204030204" pitchFamily="34" charset="0"/>
                        </a:rPr>
                        <a:t>19.0%</a:t>
                      </a:r>
                    </a:p>
                  </a:txBody>
                  <a:tcPr marL="6350" marR="19050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52400853"/>
                  </a:ext>
                </a:extLst>
              </a:tr>
              <a:tr h="257168">
                <a:tc>
                  <a:txBody>
                    <a:bodyPr/>
                    <a:lstStyle/>
                    <a:p>
                      <a:pPr algn="l" fontAlgn="b"/>
                      <a:r>
                        <a:rPr lang="es-CL" sz="1400" b="0" i="0" u="none" strike="noStrike">
                          <a:solidFill>
                            <a:srgbClr val="000000"/>
                          </a:solidFill>
                          <a:effectLst/>
                          <a:latin typeface="Calibri" panose="020F0502020204030204" pitchFamily="34" charset="0"/>
                        </a:rPr>
                        <a:t>Centro</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a:solidFill>
                            <a:srgbClr val="000000"/>
                          </a:solidFill>
                          <a:effectLst/>
                          <a:latin typeface="Calibri" panose="020F0502020204030204" pitchFamily="34" charset="0"/>
                        </a:rPr>
                        <a:t>                     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a:solidFill>
                            <a:srgbClr val="000000"/>
                          </a:solidFill>
                          <a:effectLst/>
                          <a:latin typeface="Calibri" panose="020F0502020204030204" pitchFamily="34" charset="0"/>
                        </a:rPr>
                        <a:t>               919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a:solidFill>
                            <a:srgbClr val="000000"/>
                          </a:solidFill>
                          <a:effectLst/>
                          <a:latin typeface="Calibri" panose="020F0502020204030204" pitchFamily="34" charset="0"/>
                        </a:rPr>
                        <a:t>10.6%</a:t>
                      </a:r>
                    </a:p>
                  </a:txBody>
                  <a:tcPr marL="6350" marR="19050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80127068"/>
                  </a:ext>
                </a:extLst>
              </a:tr>
              <a:tr h="257168">
                <a:tc>
                  <a:txBody>
                    <a:bodyPr/>
                    <a:lstStyle/>
                    <a:p>
                      <a:pPr algn="l" fontAlgn="b"/>
                      <a:r>
                        <a:rPr lang="es-CL" sz="1400" b="0" i="0" u="none" strike="noStrike">
                          <a:solidFill>
                            <a:srgbClr val="000000"/>
                          </a:solidFill>
                          <a:effectLst/>
                          <a:latin typeface="Calibri" panose="020F0502020204030204" pitchFamily="34" charset="0"/>
                        </a:rPr>
                        <a:t>RM</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a:solidFill>
                            <a:srgbClr val="000000"/>
                          </a:solidFill>
                          <a:effectLst/>
                          <a:latin typeface="Calibri" panose="020F0502020204030204" pitchFamily="34" charset="0"/>
                        </a:rPr>
                        <a:t>                  190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a:solidFill>
                            <a:srgbClr val="000000"/>
                          </a:solidFill>
                          <a:effectLst/>
                          <a:latin typeface="Calibri" panose="020F0502020204030204" pitchFamily="34" charset="0"/>
                        </a:rPr>
                        <a:t>           2.225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a:solidFill>
                            <a:srgbClr val="000000"/>
                          </a:solidFill>
                          <a:effectLst/>
                          <a:latin typeface="Calibri" panose="020F0502020204030204" pitchFamily="34" charset="0"/>
                        </a:rPr>
                        <a:t>6.8%</a:t>
                      </a:r>
                    </a:p>
                  </a:txBody>
                  <a:tcPr marL="6350" marR="19050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34990058"/>
                  </a:ext>
                </a:extLst>
              </a:tr>
              <a:tr h="257168">
                <a:tc>
                  <a:txBody>
                    <a:bodyPr/>
                    <a:lstStyle/>
                    <a:p>
                      <a:pPr algn="l" fontAlgn="b"/>
                      <a:r>
                        <a:rPr lang="es-CL" sz="1400" b="0" i="0" u="none" strike="noStrike">
                          <a:solidFill>
                            <a:srgbClr val="000000"/>
                          </a:solidFill>
                          <a:effectLst/>
                          <a:latin typeface="Calibri" panose="020F0502020204030204" pitchFamily="34" charset="0"/>
                        </a:rPr>
                        <a:t>Sur</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a:solidFill>
                            <a:srgbClr val="000000"/>
                          </a:solidFill>
                          <a:effectLst/>
                          <a:latin typeface="Calibri" panose="020F0502020204030204" pitchFamily="34" charset="0"/>
                        </a:rPr>
                        <a:t>                     92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a:solidFill>
                            <a:srgbClr val="000000"/>
                          </a:solidFill>
                          <a:effectLst/>
                          <a:latin typeface="Calibri" panose="020F0502020204030204" pitchFamily="34" charset="0"/>
                        </a:rPr>
                        <a:t>               975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a:solidFill>
                            <a:srgbClr val="000000"/>
                          </a:solidFill>
                          <a:effectLst/>
                          <a:latin typeface="Calibri" panose="020F0502020204030204" pitchFamily="34" charset="0"/>
                        </a:rPr>
                        <a:t>9.7%</a:t>
                      </a:r>
                    </a:p>
                  </a:txBody>
                  <a:tcPr marL="6350" marR="19050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300372"/>
                  </a:ext>
                </a:extLst>
              </a:tr>
              <a:tr h="266036">
                <a:tc>
                  <a:txBody>
                    <a:bodyPr/>
                    <a:lstStyle/>
                    <a:p>
                      <a:pPr algn="l" fontAlgn="b"/>
                      <a:r>
                        <a:rPr lang="es-CL" sz="1400" b="0" i="0" u="none" strike="noStrike">
                          <a:solidFill>
                            <a:srgbClr val="000000"/>
                          </a:solidFill>
                          <a:effectLst/>
                          <a:latin typeface="Calibri" panose="020F0502020204030204" pitchFamily="34" charset="0"/>
                        </a:rPr>
                        <a:t>Austral</a:t>
                      </a:r>
                    </a:p>
                  </a:txBody>
                  <a:tcPr marL="6350" marR="6350" marT="635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effectLst/>
                          <a:latin typeface="Calibri" panose="020F0502020204030204" pitchFamily="34" charset="0"/>
                        </a:rPr>
                        <a:t>                     32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effectLst/>
                          <a:latin typeface="Calibri" panose="020F0502020204030204" pitchFamily="34" charset="0"/>
                        </a:rPr>
                        <a:t>               419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s-CL" sz="1400" b="0" i="0" u="none" strike="noStrike">
                          <a:solidFill>
                            <a:srgbClr val="000000"/>
                          </a:solidFill>
                          <a:effectLst/>
                          <a:latin typeface="Calibri" panose="020F0502020204030204" pitchFamily="34" charset="0"/>
                        </a:rPr>
                        <a:t>16.7%</a:t>
                      </a:r>
                    </a:p>
                  </a:txBody>
                  <a:tcPr marL="6350" marR="190500" marT="635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971812754"/>
                  </a:ext>
                </a:extLst>
              </a:tr>
              <a:tr h="266036">
                <a:tc>
                  <a:txBody>
                    <a:bodyPr/>
                    <a:lstStyle/>
                    <a:p>
                      <a:pPr algn="l" fontAlgn="b"/>
                      <a:r>
                        <a:rPr lang="es-CL" sz="1400" b="0" i="0" u="none" strike="noStrike">
                          <a:solidFill>
                            <a:srgbClr val="000000"/>
                          </a:solidFill>
                          <a:effectLst/>
                          <a:latin typeface="Calibri" panose="020F0502020204030204" pitchFamily="34" charset="0"/>
                        </a:rPr>
                        <a:t>Total</a:t>
                      </a:r>
                    </a:p>
                  </a:txBody>
                  <a:tcPr marL="6350" marR="6350" marT="635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s-CL" sz="1400" b="0" i="0" u="none" strike="noStrike">
                          <a:solidFill>
                            <a:srgbClr val="000000"/>
                          </a:solidFill>
                          <a:effectLst/>
                          <a:latin typeface="Calibri" panose="020F0502020204030204" pitchFamily="34" charset="0"/>
                        </a:rPr>
                        <a:t>                  416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s-CL" sz="1400" b="0" i="0" u="none" strike="noStrike">
                          <a:solidFill>
                            <a:srgbClr val="000000"/>
                          </a:solidFill>
                          <a:effectLst/>
                          <a:latin typeface="Calibri" panose="020F0502020204030204" pitchFamily="34" charset="0"/>
                        </a:rPr>
                        <a:t>           4.816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CL" sz="1400" b="0" i="0" u="none" strike="noStrike" dirty="0">
                          <a:solidFill>
                            <a:srgbClr val="000000"/>
                          </a:solidFill>
                          <a:effectLst/>
                          <a:latin typeface="Calibri" panose="020F0502020204030204" pitchFamily="34" charset="0"/>
                        </a:rPr>
                        <a:t>4.6%</a:t>
                      </a:r>
                    </a:p>
                  </a:txBody>
                  <a:tcPr marL="6350" marR="190500" marT="635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65695782"/>
                  </a:ext>
                </a:extLst>
              </a:tr>
            </a:tbl>
          </a:graphicData>
        </a:graphic>
      </p:graphicFrame>
    </p:spTree>
    <p:extLst>
      <p:ext uri="{BB962C8B-B14F-4D97-AF65-F5344CB8AC3E}">
        <p14:creationId xmlns:p14="http://schemas.microsoft.com/office/powerpoint/2010/main" val="146042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177C-3996-4378-A997-EB7A842C16DF}"/>
              </a:ext>
            </a:extLst>
          </p:cNvPr>
          <p:cNvSpPr>
            <a:spLocks noGrp="1"/>
          </p:cNvSpPr>
          <p:nvPr>
            <p:ph type="title"/>
          </p:nvPr>
        </p:nvSpPr>
        <p:spPr/>
        <p:txBody>
          <a:bodyPr>
            <a:normAutofit/>
          </a:bodyPr>
          <a:lstStyle/>
          <a:p>
            <a:r>
              <a:rPr lang="es-CL" sz="3600" b="1" dirty="0">
                <a:solidFill>
                  <a:schemeClr val="bg1">
                    <a:lumMod val="50000"/>
                  </a:schemeClr>
                </a:solidFill>
                <a:latin typeface="Bliss Pro ExtraLight" panose="02000506040000020004" pitchFamily="2" charset="0"/>
              </a:rPr>
              <a:t>Importancia de la Anticipación de demanda</a:t>
            </a:r>
            <a:endParaRPr lang="en-US" sz="3600" b="1" dirty="0">
              <a:solidFill>
                <a:schemeClr val="bg1">
                  <a:lumMod val="50000"/>
                </a:schemeClr>
              </a:solidFill>
              <a:latin typeface="Bliss Pro ExtraLight" panose="02000506040000020004" pitchFamily="2" charset="0"/>
            </a:endParaRPr>
          </a:p>
        </p:txBody>
      </p:sp>
      <p:sp>
        <p:nvSpPr>
          <p:cNvPr id="3" name="Content Placeholder 2">
            <a:extLst>
              <a:ext uri="{FF2B5EF4-FFF2-40B4-BE49-F238E27FC236}">
                <a16:creationId xmlns:a16="http://schemas.microsoft.com/office/drawing/2014/main" id="{B06FD804-E8DC-448A-887C-4A65650BB848}"/>
              </a:ext>
            </a:extLst>
          </p:cNvPr>
          <p:cNvSpPr>
            <a:spLocks noGrp="1"/>
          </p:cNvSpPr>
          <p:nvPr>
            <p:ph idx="1"/>
          </p:nvPr>
        </p:nvSpPr>
        <p:spPr/>
        <p:txBody>
          <a:bodyPr>
            <a:normAutofit fontScale="92500"/>
          </a:bodyPr>
          <a:lstStyle/>
          <a:p>
            <a:r>
              <a:rPr lang="es-CL" sz="2800" dirty="0">
                <a:solidFill>
                  <a:schemeClr val="bg1">
                    <a:lumMod val="50000"/>
                  </a:schemeClr>
                </a:solidFill>
              </a:rPr>
              <a:t>Mejora de la toma de decisión de capital humano a corto y largo plazo</a:t>
            </a:r>
          </a:p>
          <a:p>
            <a:endParaRPr lang="es-CL" sz="2800" dirty="0">
              <a:solidFill>
                <a:schemeClr val="bg1">
                  <a:lumMod val="50000"/>
                </a:schemeClr>
              </a:solidFill>
            </a:endParaRPr>
          </a:p>
          <a:p>
            <a:r>
              <a:rPr lang="es-CL" dirty="0">
                <a:solidFill>
                  <a:schemeClr val="bg1">
                    <a:lumMod val="50000"/>
                  </a:schemeClr>
                </a:solidFill>
              </a:rPr>
              <a:t>Uso eficiente del capital humano</a:t>
            </a:r>
          </a:p>
          <a:p>
            <a:endParaRPr lang="es-CL" dirty="0">
              <a:solidFill>
                <a:schemeClr val="bg1">
                  <a:lumMod val="50000"/>
                </a:schemeClr>
              </a:solidFill>
            </a:endParaRPr>
          </a:p>
          <a:p>
            <a:r>
              <a:rPr lang="es-CL" dirty="0">
                <a:solidFill>
                  <a:schemeClr val="bg1">
                    <a:lumMod val="50000"/>
                  </a:schemeClr>
                </a:solidFill>
              </a:rPr>
              <a:t>Incremento de eficiencia en los procesos → Aumento en productividad</a:t>
            </a:r>
          </a:p>
          <a:p>
            <a:endParaRPr lang="es-CL" dirty="0">
              <a:solidFill>
                <a:schemeClr val="bg1">
                  <a:lumMod val="50000"/>
                </a:schemeClr>
              </a:solidFill>
            </a:endParaRPr>
          </a:p>
          <a:p>
            <a:r>
              <a:rPr lang="es-CL" sz="2800" dirty="0">
                <a:solidFill>
                  <a:schemeClr val="bg1">
                    <a:lumMod val="50000"/>
                  </a:schemeClr>
                </a:solidFill>
              </a:rPr>
              <a:t>Uso secundario: Bien público que es útil para (re)diseñar los planes de formación de capital humano (a nivel técnico</a:t>
            </a:r>
            <a:r>
              <a:rPr lang="es-CL" dirty="0">
                <a:solidFill>
                  <a:schemeClr val="bg1">
                    <a:lumMod val="50000"/>
                  </a:schemeClr>
                </a:solidFill>
              </a:rPr>
              <a:t>/profesional) y capacitación</a:t>
            </a:r>
            <a:endParaRPr lang="es-CL" sz="2800" dirty="0">
              <a:solidFill>
                <a:schemeClr val="bg1">
                  <a:lumMod val="50000"/>
                </a:schemeClr>
              </a:solidFill>
            </a:endParaRPr>
          </a:p>
          <a:p>
            <a:endParaRPr lang="es-CL" dirty="0"/>
          </a:p>
        </p:txBody>
      </p:sp>
      <p:pic>
        <p:nvPicPr>
          <p:cNvPr id="6" name="Imagen 5">
            <a:extLst>
              <a:ext uri="{FF2B5EF4-FFF2-40B4-BE49-F238E27FC236}">
                <a16:creationId xmlns:a16="http://schemas.microsoft.com/office/drawing/2014/main" id="{AEBF9347-0EA8-C0F9-C440-A868E84379AA}"/>
              </a:ext>
            </a:extLst>
          </p:cNvPr>
          <p:cNvPicPr>
            <a:picLocks noChangeAspect="1"/>
          </p:cNvPicPr>
          <p:nvPr/>
        </p:nvPicPr>
        <p:blipFill>
          <a:blip r:embed="rId2"/>
          <a:stretch>
            <a:fillRect/>
          </a:stretch>
        </p:blipFill>
        <p:spPr>
          <a:xfrm>
            <a:off x="2209800" y="-40251"/>
            <a:ext cx="7772400" cy="302924"/>
          </a:xfrm>
          <a:prstGeom prst="rect">
            <a:avLst/>
          </a:prstGeom>
        </p:spPr>
      </p:pic>
    </p:spTree>
    <p:extLst>
      <p:ext uri="{BB962C8B-B14F-4D97-AF65-F5344CB8AC3E}">
        <p14:creationId xmlns:p14="http://schemas.microsoft.com/office/powerpoint/2010/main" val="1709292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5787</TotalTime>
  <Words>2399</Words>
  <Application>Microsoft Office PowerPoint</Application>
  <PresentationFormat>Panorámica</PresentationFormat>
  <Paragraphs>497</Paragraphs>
  <Slides>45</Slides>
  <Notes>10</Notes>
  <HiddenSlides>11</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45</vt:i4>
      </vt:variant>
    </vt:vector>
  </HeadingPairs>
  <TitlesOfParts>
    <vt:vector size="54" baseType="lpstr">
      <vt:lpstr>Arial</vt:lpstr>
      <vt:lpstr>Bliss Pro ExtraLight</vt:lpstr>
      <vt:lpstr>Calibri</vt:lpstr>
      <vt:lpstr>Calibri Light</vt:lpstr>
      <vt:lpstr>Cambria Math</vt:lpstr>
      <vt:lpstr>Montserrat</vt:lpstr>
      <vt:lpstr>Open Sans</vt:lpstr>
      <vt:lpstr>Office Theme</vt:lpstr>
      <vt:lpstr>Tema de Office</vt:lpstr>
      <vt:lpstr>Presentación de PowerPoint</vt:lpstr>
      <vt:lpstr>Objetivos del estudio </vt:lpstr>
      <vt:lpstr>Recordar el Problema</vt:lpstr>
      <vt:lpstr>Recordar el Problema</vt:lpstr>
      <vt:lpstr>Presentación de PowerPoint</vt:lpstr>
      <vt:lpstr>Dos encuestas: Una nacional, otra regional</vt:lpstr>
      <vt:lpstr>Encuestas de Inversión</vt:lpstr>
      <vt:lpstr>Encuesta de Obras</vt:lpstr>
      <vt:lpstr>Importancia de la Anticipación de demanda</vt:lpstr>
      <vt:lpstr>Resultados</vt:lpstr>
      <vt:lpstr>Principales Resultados</vt:lpstr>
      <vt:lpstr>Encuesta de Inversión: 4 Regiones</vt:lpstr>
      <vt:lpstr>Encuesta de Inversión: Valparaíso</vt:lpstr>
      <vt:lpstr>Encuesta de Inversión</vt:lpstr>
      <vt:lpstr>Encuesta de Inversión: Valparaíso</vt:lpstr>
      <vt:lpstr>Encuesta de Inversión</vt:lpstr>
      <vt:lpstr>Encuesta de Inversión: Valparaíso</vt:lpstr>
      <vt:lpstr>Encuesta de Inversión: Valparaíso</vt:lpstr>
      <vt:lpstr>Encuesta de Inversión:  4 Regiones</vt:lpstr>
      <vt:lpstr>Encuesta de Inversión: 4 Regiones</vt:lpstr>
      <vt:lpstr>Encuesta de Inversión: 4 Regiones</vt:lpstr>
      <vt:lpstr>Presentación de PowerPoint</vt:lpstr>
      <vt:lpstr>Encuesta de Obras: Nacional</vt:lpstr>
      <vt:lpstr>Encuesta de Obras: Nacional</vt:lpstr>
      <vt:lpstr>Encuesta de Obras - Nacional</vt:lpstr>
      <vt:lpstr>Encuesta de Obras – Nacional</vt:lpstr>
      <vt:lpstr>Encuesta de Obras - Nacional</vt:lpstr>
      <vt:lpstr>Presentación de PowerPoint</vt:lpstr>
      <vt:lpstr>Proyección de Corto Plazo- Nacional </vt:lpstr>
      <vt:lpstr>Presentación de PowerPoint</vt:lpstr>
      <vt:lpstr>Proyección de Largo Plazo: Valparaíso</vt:lpstr>
      <vt:lpstr>Proyección de Largo Plazo: Oficios</vt:lpstr>
      <vt:lpstr>Presentación de PowerPoint</vt:lpstr>
      <vt:lpstr>Presentación de PowerPoint</vt:lpstr>
      <vt:lpstr>Conclusiones</vt:lpstr>
      <vt:lpstr>Presentación de PowerPoint</vt:lpstr>
      <vt:lpstr>Presentación de PowerPoint</vt:lpstr>
      <vt:lpstr>Presentación de PowerPoint</vt:lpstr>
      <vt:lpstr>Metodología; encuesta inversión</vt:lpstr>
      <vt:lpstr>Instrumento; encuesta inversión</vt:lpstr>
      <vt:lpstr>Factores de expansión; Encuesta inversión</vt:lpstr>
      <vt:lpstr>Metodología; encuesta obras</vt:lpstr>
      <vt:lpstr>Instrumento; encuesta obras</vt:lpstr>
      <vt:lpstr>Factores de expansión; Encuesta obras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Gonzalez</dc:creator>
  <cp:lastModifiedBy>Martinez Ritter Roberto Marcelo</cp:lastModifiedBy>
  <cp:revision>175</cp:revision>
  <dcterms:created xsi:type="dcterms:W3CDTF">2022-07-26T22:21:36Z</dcterms:created>
  <dcterms:modified xsi:type="dcterms:W3CDTF">2023-04-05T19:19:32Z</dcterms:modified>
</cp:coreProperties>
</file>