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0" r:id="rId2"/>
    <p:sldId id="4289" r:id="rId3"/>
    <p:sldId id="4297" r:id="rId4"/>
    <p:sldId id="4272" r:id="rId5"/>
    <p:sldId id="4298" r:id="rId6"/>
    <p:sldId id="4301" r:id="rId7"/>
    <p:sldId id="4302" r:id="rId8"/>
    <p:sldId id="4303" r:id="rId9"/>
    <p:sldId id="4305" r:id="rId10"/>
    <p:sldId id="4304" r:id="rId11"/>
    <p:sldId id="4306" r:id="rId12"/>
    <p:sldId id="4334" r:id="rId13"/>
    <p:sldId id="4308" r:id="rId14"/>
    <p:sldId id="4310" r:id="rId15"/>
    <p:sldId id="4311" r:id="rId16"/>
    <p:sldId id="4312" r:id="rId17"/>
    <p:sldId id="4313" r:id="rId18"/>
    <p:sldId id="4314" r:id="rId19"/>
    <p:sldId id="4315" r:id="rId20"/>
    <p:sldId id="4316" r:id="rId21"/>
    <p:sldId id="4317" r:id="rId22"/>
    <p:sldId id="4318" r:id="rId23"/>
    <p:sldId id="4319" r:id="rId24"/>
    <p:sldId id="4320" r:id="rId25"/>
    <p:sldId id="4321" r:id="rId26"/>
    <p:sldId id="4322" r:id="rId27"/>
    <p:sldId id="4323" r:id="rId28"/>
    <p:sldId id="4324" r:id="rId29"/>
    <p:sldId id="4326" r:id="rId30"/>
    <p:sldId id="4327" r:id="rId31"/>
    <p:sldId id="4329" r:id="rId32"/>
    <p:sldId id="4330" r:id="rId33"/>
    <p:sldId id="4331" r:id="rId34"/>
    <p:sldId id="4333" r:id="rId35"/>
    <p:sldId id="4307" r:id="rId3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FFFFFF"/>
    <a:srgbClr val="CCFF33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12" y="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LARA\OneDrive%20-%20Mutual\1SISTEMA%20DE%20GESTION\7.%20CURVAS%20PEC\1%20GRAFICAS%20A&#209;O%202021\GRAFICAS%20PEC%202021\GRAFICAS%20PEC_A&#241;o%20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600" b="0" dirty="0"/>
              <a:t>TASA </a:t>
            </a:r>
            <a:r>
              <a:rPr lang="es-CL" sz="1600" b="0" dirty="0" err="1"/>
              <a:t>ACCidentabilidad</a:t>
            </a:r>
            <a:r>
              <a:rPr lang="es-CL" sz="1600" b="0" dirty="0"/>
              <a:t> TRABAJO</a:t>
            </a:r>
            <a:r>
              <a:rPr lang="es-CL" sz="1600" b="0" baseline="0" dirty="0"/>
              <a:t> </a:t>
            </a:r>
          </a:p>
          <a:p>
            <a:pPr>
              <a:defRPr b="0"/>
            </a:pPr>
            <a:r>
              <a:rPr lang="es-CL" sz="1200" b="0" baseline="0" dirty="0"/>
              <a:t>MUTUAL VS CERTIFICADAS/AUDITADAS PEC </a:t>
            </a:r>
            <a:r>
              <a:rPr lang="es-CL" sz="1200" b="0" baseline="0" dirty="0" smtClean="0"/>
              <a:t>COMPETITIVA</a:t>
            </a:r>
            <a:endParaRPr lang="es-CL" sz="1200" b="0" dirty="0"/>
          </a:p>
        </c:rich>
      </c:tx>
      <c:layout>
        <c:manualLayout>
          <c:xMode val="edge"/>
          <c:yMode val="edge"/>
          <c:x val="0.26250222812792767"/>
          <c:y val="2.04201947678734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3.4842874542187949E-3"/>
          <c:y val="8.6955224698110511E-2"/>
          <c:w val="0.98611713855642302"/>
          <c:h val="0.7868574747752024"/>
        </c:manualLayout>
      </c:layout>
      <c:lineChart>
        <c:grouping val="standard"/>
        <c:varyColors val="0"/>
        <c:ser>
          <c:idx val="1"/>
          <c:order val="0"/>
          <c:tx>
            <c:strRef>
              <c:f>Accidentabilidad!$H$2</c:f>
              <c:strCache>
                <c:ptCount val="1"/>
                <c:pt idx="0">
                  <c:v>Mutual de Seguridad</c:v>
                </c:pt>
              </c:strCache>
            </c:strRef>
          </c:tx>
          <c:spPr>
            <a:ln w="22225" cap="rnd">
              <a:solidFill>
                <a:srgbClr val="92D050"/>
              </a:solidFill>
              <a:round/>
            </a:ln>
            <a:effectLst/>
          </c:spPr>
          <c:marker>
            <c:symbol val="diamond"/>
            <c:size val="6"/>
            <c:spPr>
              <a:noFill/>
              <a:ln w="9525">
                <a:noFill/>
                <a:round/>
              </a:ln>
              <a:effectLst/>
            </c:spPr>
          </c:marker>
          <c:dLbls>
            <c:dLbl>
              <c:idx val="13"/>
              <c:layout>
                <c:manualLayout>
                  <c:x val="-2.3794487908889779E-2"/>
                  <c:y val="-3.53479187084432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B63-471D-98E6-B77E093DD314}"/>
                </c:ext>
              </c:extLst>
            </c:dLbl>
            <c:spPr>
              <a:solidFill>
                <a:srgbClr val="92D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Accidentabilidad!$A$3:$A$16</c:f>
              <c:numCache>
                <c:formatCode>General</c:formatCode>
                <c:ptCount val="1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</c:numCache>
            </c:numRef>
          </c:cat>
          <c:val>
            <c:numRef>
              <c:f>Accidentabilidad!$H$3:$H$16</c:f>
              <c:numCache>
                <c:formatCode>0.0%</c:formatCode>
                <c:ptCount val="14"/>
                <c:pt idx="0">
                  <c:v>5.9288044798062496E-2</c:v>
                </c:pt>
                <c:pt idx="1">
                  <c:v>5.1873931151548418E-2</c:v>
                </c:pt>
                <c:pt idx="2">
                  <c:v>5.2763314856454566E-2</c:v>
                </c:pt>
                <c:pt idx="3">
                  <c:v>5.4578964314459175E-2</c:v>
                </c:pt>
                <c:pt idx="4">
                  <c:v>4.9895437209598728E-2</c:v>
                </c:pt>
                <c:pt idx="5">
                  <c:v>4.2945075643626623E-2</c:v>
                </c:pt>
                <c:pt idx="6">
                  <c:v>4.1976466796846461E-2</c:v>
                </c:pt>
                <c:pt idx="7">
                  <c:v>3.9159416233722787E-2</c:v>
                </c:pt>
                <c:pt idx="8">
                  <c:v>4.020706297741982E-2</c:v>
                </c:pt>
                <c:pt idx="9">
                  <c:v>3.7156545173293462E-2</c:v>
                </c:pt>
                <c:pt idx="10">
                  <c:v>3.3836638123745252E-2</c:v>
                </c:pt>
                <c:pt idx="11">
                  <c:v>3.2383455210237659E-2</c:v>
                </c:pt>
                <c:pt idx="12">
                  <c:v>2.4481071367751912E-2</c:v>
                </c:pt>
                <c:pt idx="13">
                  <c:v>2.8757545687972376E-2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B63-471D-98E6-B77E093DD314}"/>
            </c:ext>
          </c:extLst>
        </c:ser>
        <c:ser>
          <c:idx val="2"/>
          <c:order val="1"/>
          <c:tx>
            <c:strRef>
              <c:f>Accidentabilidad!$I$2</c:f>
              <c:strCache>
                <c:ptCount val="1"/>
                <c:pt idx="0">
                  <c:v>Empresas Auditadas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6"/>
            <c:spPr>
              <a:noFill/>
              <a:ln w="9525">
                <a:noFill/>
                <a:round/>
              </a:ln>
              <a:effectLst/>
            </c:spPr>
          </c:marker>
          <c:dLbls>
            <c:dLbl>
              <c:idx val="11"/>
              <c:layout>
                <c:manualLayout>
                  <c:x val="-2.8662922348634757E-2"/>
                  <c:y val="2.543608108101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B63-471D-98E6-B77E093DD314}"/>
                </c:ext>
              </c:extLst>
            </c:dLbl>
            <c:dLbl>
              <c:idx val="13"/>
              <c:layout>
                <c:manualLayout>
                  <c:x val="-2.7435394499102359E-2"/>
                  <c:y val="-1.86327384550378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B63-471D-98E6-B77E093DD314}"/>
                </c:ext>
              </c:extLst>
            </c:dLbl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Accidentabilidad!$A$3:$A$16</c:f>
              <c:numCache>
                <c:formatCode>General</c:formatCode>
                <c:ptCount val="1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</c:numCache>
            </c:numRef>
          </c:cat>
          <c:val>
            <c:numRef>
              <c:f>Accidentabilidad!$I$3:$I$16</c:f>
              <c:numCache>
                <c:formatCode>0.0%</c:formatCode>
                <c:ptCount val="14"/>
                <c:pt idx="0">
                  <c:v>5.1895306365145451E-2</c:v>
                </c:pt>
                <c:pt idx="1">
                  <c:v>3.7611386158465918E-2</c:v>
                </c:pt>
                <c:pt idx="2">
                  <c:v>3.5589548481502975E-2</c:v>
                </c:pt>
                <c:pt idx="3">
                  <c:v>3.7067101701665099E-2</c:v>
                </c:pt>
                <c:pt idx="4">
                  <c:v>3.5109074881638974E-2</c:v>
                </c:pt>
                <c:pt idx="5">
                  <c:v>3.2678752061207857E-2</c:v>
                </c:pt>
                <c:pt idx="6">
                  <c:v>3.1578135048231509E-2</c:v>
                </c:pt>
                <c:pt idx="7">
                  <c:v>3.0462392359999826E-2</c:v>
                </c:pt>
                <c:pt idx="8">
                  <c:v>3.2086850452009402E-2</c:v>
                </c:pt>
                <c:pt idx="9">
                  <c:v>2.5488150083800194E-2</c:v>
                </c:pt>
                <c:pt idx="10">
                  <c:v>2.608380721455187E-2</c:v>
                </c:pt>
                <c:pt idx="11">
                  <c:v>2.5843306681021482E-2</c:v>
                </c:pt>
                <c:pt idx="12">
                  <c:v>2.4045443897868352E-2</c:v>
                </c:pt>
                <c:pt idx="13">
                  <c:v>2.7436365958912096E-2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B63-471D-98E6-B77E093DD314}"/>
            </c:ext>
          </c:extLst>
        </c:ser>
        <c:ser>
          <c:idx val="3"/>
          <c:order val="2"/>
          <c:tx>
            <c:strRef>
              <c:f>Accidentabilidad!$J$2</c:f>
              <c:strCache>
                <c:ptCount val="1"/>
                <c:pt idx="0">
                  <c:v>Empresas Certificadas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diamond"/>
            <c:size val="6"/>
            <c:spPr>
              <a:noFill/>
              <a:ln w="9525">
                <a:noFill/>
                <a:round/>
              </a:ln>
              <a:effectLst/>
            </c:spPr>
          </c:marker>
          <c:dLbls>
            <c:dLbl>
              <c:idx val="12"/>
              <c:layout>
                <c:manualLayout>
                  <c:x val="-3.1005332187829873E-2"/>
                  <c:y val="2.48436512733838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B63-471D-98E6-B77E093DD314}"/>
                </c:ext>
              </c:extLst>
            </c:dLbl>
            <c:dLbl>
              <c:idx val="13"/>
              <c:layout>
                <c:manualLayout>
                  <c:x val="-2.7435394499102359E-2"/>
                  <c:y val="1.86327384550378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B63-471D-98E6-B77E093DD314}"/>
                </c:ext>
              </c:extLst>
            </c:dLbl>
            <c:spPr>
              <a:solidFill>
                <a:schemeClr val="accent3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Accidentabilidad!$A$3:$A$16</c:f>
              <c:numCache>
                <c:formatCode>General</c:formatCode>
                <c:ptCount val="1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</c:numCache>
            </c:numRef>
          </c:cat>
          <c:val>
            <c:numRef>
              <c:f>Accidentabilidad!$J$3:$J$16</c:f>
              <c:numCache>
                <c:formatCode>0.0%</c:formatCode>
                <c:ptCount val="14"/>
                <c:pt idx="0">
                  <c:v>3.7259676402406613E-2</c:v>
                </c:pt>
                <c:pt idx="1">
                  <c:v>2.8099206091709569E-2</c:v>
                </c:pt>
                <c:pt idx="2">
                  <c:v>2.4345388411293106E-2</c:v>
                </c:pt>
                <c:pt idx="3">
                  <c:v>2.5473036580731773E-2</c:v>
                </c:pt>
                <c:pt idx="4">
                  <c:v>1.9975390319126842E-2</c:v>
                </c:pt>
                <c:pt idx="5">
                  <c:v>2.046944805142387E-2</c:v>
                </c:pt>
                <c:pt idx="6">
                  <c:v>2.219039622690509E-2</c:v>
                </c:pt>
                <c:pt idx="7">
                  <c:v>2.474274300873228E-2</c:v>
                </c:pt>
                <c:pt idx="8">
                  <c:v>2.5163497656757749E-2</c:v>
                </c:pt>
                <c:pt idx="9">
                  <c:v>1.7481778066007814E-2</c:v>
                </c:pt>
                <c:pt idx="10">
                  <c:v>2.2301307804594845E-2</c:v>
                </c:pt>
                <c:pt idx="11">
                  <c:v>2.6164259853022807E-2</c:v>
                </c:pt>
                <c:pt idx="12">
                  <c:v>2.274905422446406E-2</c:v>
                </c:pt>
                <c:pt idx="13">
                  <c:v>2.7E-2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B63-471D-98E6-B77E093DD3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0413168"/>
        <c:axId val="880413496"/>
      </c:lineChart>
      <c:catAx>
        <c:axId val="880413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880413496"/>
        <c:crosses val="autoZero"/>
        <c:auto val="1"/>
        <c:lblAlgn val="ctr"/>
        <c:lblOffset val="100"/>
        <c:noMultiLvlLbl val="0"/>
      </c:catAx>
      <c:valAx>
        <c:axId val="880413496"/>
        <c:scaling>
          <c:orientation val="minMax"/>
          <c:min val="1.5000000000000003E-2"/>
        </c:scaling>
        <c:delete val="1"/>
        <c:axPos val="l"/>
        <c:numFmt formatCode="0.0%" sourceLinked="1"/>
        <c:majorTickMark val="out"/>
        <c:minorTickMark val="none"/>
        <c:tickLblPos val="nextTo"/>
        <c:crossAx val="880413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7612847440470395E-2"/>
          <c:y val="0.934725670373735"/>
          <c:w val="0.8421513155066761"/>
          <c:h val="4.86541881114325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40EE51-449B-4DD1-B43E-69B2E93FF771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0B9EAAAC-4ECD-447F-BF25-599542CC63F9}">
      <dgm:prSet phldrT="[Texto]" custT="1"/>
      <dgm:spPr/>
      <dgm:t>
        <a:bodyPr/>
        <a:lstStyle/>
        <a:p>
          <a:r>
            <a:rPr lang="es-CL" sz="3200" dirty="0" smtClean="0">
              <a:solidFill>
                <a:srgbClr val="0000CC"/>
              </a:solidFill>
            </a:rPr>
            <a:t>1994</a:t>
          </a:r>
          <a:endParaRPr lang="es-CL" sz="3200" dirty="0">
            <a:solidFill>
              <a:srgbClr val="0000CC"/>
            </a:solidFill>
          </a:endParaRPr>
        </a:p>
      </dgm:t>
    </dgm:pt>
    <dgm:pt modelId="{FC8B9497-F8E6-40FC-BA23-35596747C67C}" type="parTrans" cxnId="{FE44372D-AE26-41C8-BC29-E9D793B90DEF}">
      <dgm:prSet/>
      <dgm:spPr/>
      <dgm:t>
        <a:bodyPr/>
        <a:lstStyle/>
        <a:p>
          <a:endParaRPr lang="es-CL"/>
        </a:p>
      </dgm:t>
    </dgm:pt>
    <dgm:pt modelId="{FFF7F9D6-F5AB-426A-BCFA-368135C6FCBF}" type="sibTrans" cxnId="{FE44372D-AE26-41C8-BC29-E9D793B90DEF}">
      <dgm:prSet/>
      <dgm:spPr/>
      <dgm:t>
        <a:bodyPr/>
        <a:lstStyle/>
        <a:p>
          <a:endParaRPr lang="es-CL"/>
        </a:p>
      </dgm:t>
    </dgm:pt>
    <dgm:pt modelId="{3E896CFB-3CB3-49F6-976A-21225285F240}">
      <dgm:prSet phldrT="[Texto]" custT="1"/>
      <dgm:spPr/>
      <dgm:t>
        <a:bodyPr/>
        <a:lstStyle/>
        <a:p>
          <a:r>
            <a:rPr lang="es-CL" sz="3600" dirty="0" smtClean="0">
              <a:solidFill>
                <a:srgbClr val="0000CC"/>
              </a:solidFill>
            </a:rPr>
            <a:t>2000</a:t>
          </a:r>
          <a:endParaRPr lang="es-CL" sz="3600" dirty="0">
            <a:solidFill>
              <a:srgbClr val="0000CC"/>
            </a:solidFill>
          </a:endParaRPr>
        </a:p>
      </dgm:t>
    </dgm:pt>
    <dgm:pt modelId="{ECAE0FE6-6573-4B77-A064-F2412CA01BF2}" type="parTrans" cxnId="{2F7BFC98-040F-4667-98BA-59B42BB8112B}">
      <dgm:prSet/>
      <dgm:spPr/>
      <dgm:t>
        <a:bodyPr/>
        <a:lstStyle/>
        <a:p>
          <a:endParaRPr lang="es-CL"/>
        </a:p>
      </dgm:t>
    </dgm:pt>
    <dgm:pt modelId="{827D1C8F-0F05-4336-8681-66DE1945CBA1}" type="sibTrans" cxnId="{2F7BFC98-040F-4667-98BA-59B42BB8112B}">
      <dgm:prSet/>
      <dgm:spPr/>
      <dgm:t>
        <a:bodyPr/>
        <a:lstStyle/>
        <a:p>
          <a:endParaRPr lang="es-CL"/>
        </a:p>
      </dgm:t>
    </dgm:pt>
    <dgm:pt modelId="{4B6582A3-30DC-46EB-A761-0AC00DE18EFC}">
      <dgm:prSet phldrT="[Texto]" custT="1"/>
      <dgm:spPr/>
      <dgm:t>
        <a:bodyPr/>
        <a:lstStyle/>
        <a:p>
          <a:r>
            <a:rPr lang="es-CL" sz="3600" dirty="0" smtClean="0">
              <a:solidFill>
                <a:srgbClr val="0000CC"/>
              </a:solidFill>
            </a:rPr>
            <a:t>2010</a:t>
          </a:r>
          <a:endParaRPr lang="es-CL" sz="3600" dirty="0">
            <a:solidFill>
              <a:srgbClr val="0000CC"/>
            </a:solidFill>
          </a:endParaRPr>
        </a:p>
      </dgm:t>
    </dgm:pt>
    <dgm:pt modelId="{680E4C56-D6FD-4A99-82D8-9AC3E8357B9C}" type="parTrans" cxnId="{D79FCA9F-A539-4C34-B9B0-17DE4DDF42D1}">
      <dgm:prSet/>
      <dgm:spPr/>
      <dgm:t>
        <a:bodyPr/>
        <a:lstStyle/>
        <a:p>
          <a:endParaRPr lang="es-CL"/>
        </a:p>
      </dgm:t>
    </dgm:pt>
    <dgm:pt modelId="{C73BE5AE-8CA7-4FDC-AF39-EAC2D3A462EC}" type="sibTrans" cxnId="{D79FCA9F-A539-4C34-B9B0-17DE4DDF42D1}">
      <dgm:prSet/>
      <dgm:spPr/>
      <dgm:t>
        <a:bodyPr/>
        <a:lstStyle/>
        <a:p>
          <a:endParaRPr lang="es-CL"/>
        </a:p>
      </dgm:t>
    </dgm:pt>
    <dgm:pt modelId="{C2F9E5CD-9476-430C-B5B9-65AA096CFBE0}">
      <dgm:prSet phldrT="[Texto]" custT="1"/>
      <dgm:spPr/>
      <dgm:t>
        <a:bodyPr/>
        <a:lstStyle/>
        <a:p>
          <a:r>
            <a:rPr lang="es-CL" sz="2800" dirty="0" smtClean="0">
              <a:solidFill>
                <a:srgbClr val="0000CC"/>
              </a:solidFill>
            </a:rPr>
            <a:t>2013</a:t>
          </a:r>
          <a:endParaRPr lang="es-CL" sz="2800" dirty="0">
            <a:solidFill>
              <a:srgbClr val="0000CC"/>
            </a:solidFill>
          </a:endParaRPr>
        </a:p>
      </dgm:t>
    </dgm:pt>
    <dgm:pt modelId="{BF84CB4B-E6F7-4EF4-9DAF-2C3D5D100AE1}" type="parTrans" cxnId="{B1A1F329-4A0A-4AD9-A404-15EAC5CAF370}">
      <dgm:prSet/>
      <dgm:spPr/>
      <dgm:t>
        <a:bodyPr/>
        <a:lstStyle/>
        <a:p>
          <a:endParaRPr lang="es-CL"/>
        </a:p>
      </dgm:t>
    </dgm:pt>
    <dgm:pt modelId="{B4D28C26-5B81-469C-B23E-63C561C593D6}" type="sibTrans" cxnId="{B1A1F329-4A0A-4AD9-A404-15EAC5CAF370}">
      <dgm:prSet/>
      <dgm:spPr/>
      <dgm:t>
        <a:bodyPr/>
        <a:lstStyle/>
        <a:p>
          <a:endParaRPr lang="es-CL"/>
        </a:p>
      </dgm:t>
    </dgm:pt>
    <dgm:pt modelId="{ADFDF700-CA24-46B3-9AAC-16CFAE560C01}">
      <dgm:prSet phldrT="[Texto]" custT="1"/>
      <dgm:spPr/>
      <dgm:t>
        <a:bodyPr/>
        <a:lstStyle/>
        <a:p>
          <a:r>
            <a:rPr lang="es-CL" sz="3600" dirty="0" smtClean="0">
              <a:solidFill>
                <a:srgbClr val="0000CC"/>
              </a:solidFill>
            </a:rPr>
            <a:t>2022</a:t>
          </a:r>
          <a:endParaRPr lang="es-CL" sz="3600" dirty="0">
            <a:solidFill>
              <a:srgbClr val="0000CC"/>
            </a:solidFill>
          </a:endParaRPr>
        </a:p>
      </dgm:t>
    </dgm:pt>
    <dgm:pt modelId="{12B904BC-BFD8-4CFD-87E1-BFA82BFCCFC5}" type="parTrans" cxnId="{072F0B9D-67F4-4FE3-BA7C-88EE19B08A75}">
      <dgm:prSet/>
      <dgm:spPr/>
      <dgm:t>
        <a:bodyPr/>
        <a:lstStyle/>
        <a:p>
          <a:endParaRPr lang="es-CL"/>
        </a:p>
      </dgm:t>
    </dgm:pt>
    <dgm:pt modelId="{E7B4B5E7-03FF-45E6-B20B-940866969111}" type="sibTrans" cxnId="{072F0B9D-67F4-4FE3-BA7C-88EE19B08A75}">
      <dgm:prSet/>
      <dgm:spPr/>
      <dgm:t>
        <a:bodyPr/>
        <a:lstStyle/>
        <a:p>
          <a:endParaRPr lang="es-CL"/>
        </a:p>
      </dgm:t>
    </dgm:pt>
    <dgm:pt modelId="{22BBD354-3FA3-48BC-A730-3A56781B42C8}" type="pres">
      <dgm:prSet presAssocID="{BB40EE51-449B-4DD1-B43E-69B2E93FF771}" presName="arrowDiagram" presStyleCnt="0">
        <dgm:presLayoutVars>
          <dgm:chMax val="5"/>
          <dgm:dir/>
          <dgm:resizeHandles val="exact"/>
        </dgm:presLayoutVars>
      </dgm:prSet>
      <dgm:spPr/>
    </dgm:pt>
    <dgm:pt modelId="{4E45C4C8-1E0C-4A61-856C-FB68B222778C}" type="pres">
      <dgm:prSet presAssocID="{BB40EE51-449B-4DD1-B43E-69B2E93FF771}" presName="arrow" presStyleLbl="bgShp" presStyleIdx="0" presStyleCnt="1"/>
      <dgm:spPr>
        <a:solidFill>
          <a:srgbClr val="BAC82A"/>
        </a:solidFill>
      </dgm:spPr>
    </dgm:pt>
    <dgm:pt modelId="{8FE20B61-501A-4738-97B4-7EA5EF28C3B6}" type="pres">
      <dgm:prSet presAssocID="{BB40EE51-449B-4DD1-B43E-69B2E93FF771}" presName="arrowDiagram5" presStyleCnt="0"/>
      <dgm:spPr/>
    </dgm:pt>
    <dgm:pt modelId="{7388B3C2-5771-4263-81F4-C08FE2E77952}" type="pres">
      <dgm:prSet presAssocID="{0B9EAAAC-4ECD-447F-BF25-599542CC63F9}" presName="bullet5a" presStyleLbl="node1" presStyleIdx="0" presStyleCnt="5"/>
      <dgm:spPr/>
    </dgm:pt>
    <dgm:pt modelId="{05EFD161-FCB2-4D75-A578-E2A201B47382}" type="pres">
      <dgm:prSet presAssocID="{0B9EAAAC-4ECD-447F-BF25-599542CC63F9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3004907-5190-42C0-990B-1ECAF3C76E8C}" type="pres">
      <dgm:prSet presAssocID="{3E896CFB-3CB3-49F6-976A-21225285F240}" presName="bullet5b" presStyleLbl="node1" presStyleIdx="1" presStyleCnt="5"/>
      <dgm:spPr/>
    </dgm:pt>
    <dgm:pt modelId="{0541475D-28F0-49F6-BC8E-BAAB8B2462FB}" type="pres">
      <dgm:prSet presAssocID="{3E896CFB-3CB3-49F6-976A-21225285F240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EDA0665-736A-4B57-A30A-90F99D69C10E}" type="pres">
      <dgm:prSet presAssocID="{4B6582A3-30DC-46EB-A761-0AC00DE18EFC}" presName="bullet5c" presStyleLbl="node1" presStyleIdx="2" presStyleCnt="5"/>
      <dgm:spPr/>
    </dgm:pt>
    <dgm:pt modelId="{BB50B88C-EFB4-49B9-A6DA-597758379F6F}" type="pres">
      <dgm:prSet presAssocID="{4B6582A3-30DC-46EB-A761-0AC00DE18EFC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911453F-95D4-499A-8676-FEA7D8AD8285}" type="pres">
      <dgm:prSet presAssocID="{C2F9E5CD-9476-430C-B5B9-65AA096CFBE0}" presName="bullet5d" presStyleLbl="node1" presStyleIdx="3" presStyleCnt="5"/>
      <dgm:spPr/>
    </dgm:pt>
    <dgm:pt modelId="{2A48BEB0-AD13-4982-8E3C-9B9B5DC09A3C}" type="pres">
      <dgm:prSet presAssocID="{C2F9E5CD-9476-430C-B5B9-65AA096CFBE0}" presName="textBox5d" presStyleLbl="revTx" presStyleIdx="3" presStyleCnt="5" custScaleX="84677" custLinFactNeighborX="-11658" custLinFactNeighborY="487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47A0D6A-990F-4A68-88D6-DC560A6B02BC}" type="pres">
      <dgm:prSet presAssocID="{ADFDF700-CA24-46B3-9AAC-16CFAE560C01}" presName="bullet5e" presStyleLbl="node1" presStyleIdx="4" presStyleCnt="5"/>
      <dgm:spPr/>
    </dgm:pt>
    <dgm:pt modelId="{1251BB95-A5F0-4084-8DCD-DCAEB48B3E96}" type="pres">
      <dgm:prSet presAssocID="{ADFDF700-CA24-46B3-9AAC-16CFAE560C01}" presName="textBox5e" presStyleLbl="revTx" presStyleIdx="4" presStyleCnt="5" custLinFactNeighborX="703" custLinFactNeighborY="-14459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D79FCA9F-A539-4C34-B9B0-17DE4DDF42D1}" srcId="{BB40EE51-449B-4DD1-B43E-69B2E93FF771}" destId="{4B6582A3-30DC-46EB-A761-0AC00DE18EFC}" srcOrd="2" destOrd="0" parTransId="{680E4C56-D6FD-4A99-82D8-9AC3E8357B9C}" sibTransId="{C73BE5AE-8CA7-4FDC-AF39-EAC2D3A462EC}"/>
    <dgm:cxn modelId="{77D3FB60-9023-4B3F-959F-3AF560206137}" type="presOf" srcId="{ADFDF700-CA24-46B3-9AAC-16CFAE560C01}" destId="{1251BB95-A5F0-4084-8DCD-DCAEB48B3E96}" srcOrd="0" destOrd="0" presId="urn:microsoft.com/office/officeart/2005/8/layout/arrow2"/>
    <dgm:cxn modelId="{CCE936AE-98BA-4B87-B861-8201BF964329}" type="presOf" srcId="{0B9EAAAC-4ECD-447F-BF25-599542CC63F9}" destId="{05EFD161-FCB2-4D75-A578-E2A201B47382}" srcOrd="0" destOrd="0" presId="urn:microsoft.com/office/officeart/2005/8/layout/arrow2"/>
    <dgm:cxn modelId="{2F7BFC98-040F-4667-98BA-59B42BB8112B}" srcId="{BB40EE51-449B-4DD1-B43E-69B2E93FF771}" destId="{3E896CFB-3CB3-49F6-976A-21225285F240}" srcOrd="1" destOrd="0" parTransId="{ECAE0FE6-6573-4B77-A064-F2412CA01BF2}" sibTransId="{827D1C8F-0F05-4336-8681-66DE1945CBA1}"/>
    <dgm:cxn modelId="{B1A1F329-4A0A-4AD9-A404-15EAC5CAF370}" srcId="{BB40EE51-449B-4DD1-B43E-69B2E93FF771}" destId="{C2F9E5CD-9476-430C-B5B9-65AA096CFBE0}" srcOrd="3" destOrd="0" parTransId="{BF84CB4B-E6F7-4EF4-9DAF-2C3D5D100AE1}" sibTransId="{B4D28C26-5B81-469C-B23E-63C561C593D6}"/>
    <dgm:cxn modelId="{17F3767F-94A6-4732-8468-4D264DF69DF0}" type="presOf" srcId="{4B6582A3-30DC-46EB-A761-0AC00DE18EFC}" destId="{BB50B88C-EFB4-49B9-A6DA-597758379F6F}" srcOrd="0" destOrd="0" presId="urn:microsoft.com/office/officeart/2005/8/layout/arrow2"/>
    <dgm:cxn modelId="{CF9B03FD-41CE-48F3-BDF2-3D73085736E7}" type="presOf" srcId="{C2F9E5CD-9476-430C-B5B9-65AA096CFBE0}" destId="{2A48BEB0-AD13-4982-8E3C-9B9B5DC09A3C}" srcOrd="0" destOrd="0" presId="urn:microsoft.com/office/officeart/2005/8/layout/arrow2"/>
    <dgm:cxn modelId="{725A9A1E-547A-45CC-9D1B-EE6CCD497EA7}" type="presOf" srcId="{BB40EE51-449B-4DD1-B43E-69B2E93FF771}" destId="{22BBD354-3FA3-48BC-A730-3A56781B42C8}" srcOrd="0" destOrd="0" presId="urn:microsoft.com/office/officeart/2005/8/layout/arrow2"/>
    <dgm:cxn modelId="{072F0B9D-67F4-4FE3-BA7C-88EE19B08A75}" srcId="{BB40EE51-449B-4DD1-B43E-69B2E93FF771}" destId="{ADFDF700-CA24-46B3-9AAC-16CFAE560C01}" srcOrd="4" destOrd="0" parTransId="{12B904BC-BFD8-4CFD-87E1-BFA82BFCCFC5}" sibTransId="{E7B4B5E7-03FF-45E6-B20B-940866969111}"/>
    <dgm:cxn modelId="{FE44372D-AE26-41C8-BC29-E9D793B90DEF}" srcId="{BB40EE51-449B-4DD1-B43E-69B2E93FF771}" destId="{0B9EAAAC-4ECD-447F-BF25-599542CC63F9}" srcOrd="0" destOrd="0" parTransId="{FC8B9497-F8E6-40FC-BA23-35596747C67C}" sibTransId="{FFF7F9D6-F5AB-426A-BCFA-368135C6FCBF}"/>
    <dgm:cxn modelId="{20E6E48D-69A3-44C9-A463-549ECCEF2E55}" type="presOf" srcId="{3E896CFB-3CB3-49F6-976A-21225285F240}" destId="{0541475D-28F0-49F6-BC8E-BAAB8B2462FB}" srcOrd="0" destOrd="0" presId="urn:microsoft.com/office/officeart/2005/8/layout/arrow2"/>
    <dgm:cxn modelId="{7A6263D1-FA85-4882-86B4-ADB3F4F5707E}" type="presParOf" srcId="{22BBD354-3FA3-48BC-A730-3A56781B42C8}" destId="{4E45C4C8-1E0C-4A61-856C-FB68B222778C}" srcOrd="0" destOrd="0" presId="urn:microsoft.com/office/officeart/2005/8/layout/arrow2"/>
    <dgm:cxn modelId="{0ADB6A39-0962-47F4-A67E-74CB43FC4600}" type="presParOf" srcId="{22BBD354-3FA3-48BC-A730-3A56781B42C8}" destId="{8FE20B61-501A-4738-97B4-7EA5EF28C3B6}" srcOrd="1" destOrd="0" presId="urn:microsoft.com/office/officeart/2005/8/layout/arrow2"/>
    <dgm:cxn modelId="{12216DCC-B50D-4FF7-996C-1053E829E06C}" type="presParOf" srcId="{8FE20B61-501A-4738-97B4-7EA5EF28C3B6}" destId="{7388B3C2-5771-4263-81F4-C08FE2E77952}" srcOrd="0" destOrd="0" presId="urn:microsoft.com/office/officeart/2005/8/layout/arrow2"/>
    <dgm:cxn modelId="{C75DB8EB-61D2-45FF-89D9-E3ABA77A10B8}" type="presParOf" srcId="{8FE20B61-501A-4738-97B4-7EA5EF28C3B6}" destId="{05EFD161-FCB2-4D75-A578-E2A201B47382}" srcOrd="1" destOrd="0" presId="urn:microsoft.com/office/officeart/2005/8/layout/arrow2"/>
    <dgm:cxn modelId="{14B487D8-F235-4E1C-A25B-92277A095649}" type="presParOf" srcId="{8FE20B61-501A-4738-97B4-7EA5EF28C3B6}" destId="{C3004907-5190-42C0-990B-1ECAF3C76E8C}" srcOrd="2" destOrd="0" presId="urn:microsoft.com/office/officeart/2005/8/layout/arrow2"/>
    <dgm:cxn modelId="{B0E1AF7F-8CD7-4CB5-8109-787290289240}" type="presParOf" srcId="{8FE20B61-501A-4738-97B4-7EA5EF28C3B6}" destId="{0541475D-28F0-49F6-BC8E-BAAB8B2462FB}" srcOrd="3" destOrd="0" presId="urn:microsoft.com/office/officeart/2005/8/layout/arrow2"/>
    <dgm:cxn modelId="{B4073D36-A4D7-443D-9E6A-B1F7DDA89970}" type="presParOf" srcId="{8FE20B61-501A-4738-97B4-7EA5EF28C3B6}" destId="{4EDA0665-736A-4B57-A30A-90F99D69C10E}" srcOrd="4" destOrd="0" presId="urn:microsoft.com/office/officeart/2005/8/layout/arrow2"/>
    <dgm:cxn modelId="{94FC60E4-A8EA-476E-BDC2-1DF8CDB81E08}" type="presParOf" srcId="{8FE20B61-501A-4738-97B4-7EA5EF28C3B6}" destId="{BB50B88C-EFB4-49B9-A6DA-597758379F6F}" srcOrd="5" destOrd="0" presId="urn:microsoft.com/office/officeart/2005/8/layout/arrow2"/>
    <dgm:cxn modelId="{1BC1F446-E04C-4549-8C29-7C1FA8C8A3F3}" type="presParOf" srcId="{8FE20B61-501A-4738-97B4-7EA5EF28C3B6}" destId="{C911453F-95D4-499A-8676-FEA7D8AD8285}" srcOrd="6" destOrd="0" presId="urn:microsoft.com/office/officeart/2005/8/layout/arrow2"/>
    <dgm:cxn modelId="{66A07359-8B38-4CD0-9A6D-E4A84632AA5B}" type="presParOf" srcId="{8FE20B61-501A-4738-97B4-7EA5EF28C3B6}" destId="{2A48BEB0-AD13-4982-8E3C-9B9B5DC09A3C}" srcOrd="7" destOrd="0" presId="urn:microsoft.com/office/officeart/2005/8/layout/arrow2"/>
    <dgm:cxn modelId="{B7805337-6B06-4A0E-A506-D7BE2BB2689B}" type="presParOf" srcId="{8FE20B61-501A-4738-97B4-7EA5EF28C3B6}" destId="{547A0D6A-990F-4A68-88D6-DC560A6B02BC}" srcOrd="8" destOrd="0" presId="urn:microsoft.com/office/officeart/2005/8/layout/arrow2"/>
    <dgm:cxn modelId="{0FE4BC61-9B68-40B9-B7D0-42A47270A0DB}" type="presParOf" srcId="{8FE20B61-501A-4738-97B4-7EA5EF28C3B6}" destId="{1251BB95-A5F0-4084-8DCD-DCAEB48B3E96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5C4C8-1E0C-4A61-856C-FB68B222778C}">
      <dsp:nvSpPr>
        <dsp:cNvPr id="0" name=""/>
        <dsp:cNvSpPr/>
      </dsp:nvSpPr>
      <dsp:spPr>
        <a:xfrm>
          <a:off x="846479" y="0"/>
          <a:ext cx="8402316" cy="5251448"/>
        </a:xfrm>
        <a:prstGeom prst="swooshArrow">
          <a:avLst>
            <a:gd name="adj1" fmla="val 25000"/>
            <a:gd name="adj2" fmla="val 25000"/>
          </a:avLst>
        </a:prstGeom>
        <a:solidFill>
          <a:srgbClr val="BAC82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88B3C2-5771-4263-81F4-C08FE2E77952}">
      <dsp:nvSpPr>
        <dsp:cNvPr id="0" name=""/>
        <dsp:cNvSpPr/>
      </dsp:nvSpPr>
      <dsp:spPr>
        <a:xfrm>
          <a:off x="1674107" y="3904976"/>
          <a:ext cx="193253" cy="1932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EFD161-FCB2-4D75-A578-E2A201B47382}">
      <dsp:nvSpPr>
        <dsp:cNvPr id="0" name=""/>
        <dsp:cNvSpPr/>
      </dsp:nvSpPr>
      <dsp:spPr>
        <a:xfrm>
          <a:off x="1770733" y="4001603"/>
          <a:ext cx="1100703" cy="1249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401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200" kern="1200" dirty="0" smtClean="0">
              <a:solidFill>
                <a:srgbClr val="0000CC"/>
              </a:solidFill>
            </a:rPr>
            <a:t>1994</a:t>
          </a:r>
          <a:endParaRPr lang="es-CL" sz="3200" kern="1200" dirty="0">
            <a:solidFill>
              <a:srgbClr val="0000CC"/>
            </a:solidFill>
          </a:endParaRPr>
        </a:p>
      </dsp:txBody>
      <dsp:txXfrm>
        <a:off x="1770733" y="4001603"/>
        <a:ext cx="1100703" cy="1249844"/>
      </dsp:txXfrm>
    </dsp:sp>
    <dsp:sp modelId="{C3004907-5190-42C0-990B-1ECAF3C76E8C}">
      <dsp:nvSpPr>
        <dsp:cNvPr id="0" name=""/>
        <dsp:cNvSpPr/>
      </dsp:nvSpPr>
      <dsp:spPr>
        <a:xfrm>
          <a:off x="2720195" y="2899849"/>
          <a:ext cx="302483" cy="3024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41475D-28F0-49F6-BC8E-BAAB8B2462FB}">
      <dsp:nvSpPr>
        <dsp:cNvPr id="0" name=""/>
        <dsp:cNvSpPr/>
      </dsp:nvSpPr>
      <dsp:spPr>
        <a:xfrm>
          <a:off x="2871437" y="3051091"/>
          <a:ext cx="1394784" cy="2200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280" tIns="0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600" kern="1200" dirty="0" smtClean="0">
              <a:solidFill>
                <a:srgbClr val="0000CC"/>
              </a:solidFill>
            </a:rPr>
            <a:t>2000</a:t>
          </a:r>
          <a:endParaRPr lang="es-CL" sz="3600" kern="1200" dirty="0">
            <a:solidFill>
              <a:srgbClr val="0000CC"/>
            </a:solidFill>
          </a:endParaRPr>
        </a:p>
      </dsp:txBody>
      <dsp:txXfrm>
        <a:off x="2871437" y="3051091"/>
        <a:ext cx="1394784" cy="2200356"/>
      </dsp:txXfrm>
    </dsp:sp>
    <dsp:sp modelId="{4EDA0665-736A-4B57-A30A-90F99D69C10E}">
      <dsp:nvSpPr>
        <dsp:cNvPr id="0" name=""/>
        <dsp:cNvSpPr/>
      </dsp:nvSpPr>
      <dsp:spPr>
        <a:xfrm>
          <a:off x="4064566" y="2098478"/>
          <a:ext cx="403311" cy="4033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50B88C-EFB4-49B9-A6DA-597758379F6F}">
      <dsp:nvSpPr>
        <dsp:cNvPr id="0" name=""/>
        <dsp:cNvSpPr/>
      </dsp:nvSpPr>
      <dsp:spPr>
        <a:xfrm>
          <a:off x="4266222" y="2300134"/>
          <a:ext cx="1621647" cy="2951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706" tIns="0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600" kern="1200" dirty="0" smtClean="0">
              <a:solidFill>
                <a:srgbClr val="0000CC"/>
              </a:solidFill>
            </a:rPr>
            <a:t>2010</a:t>
          </a:r>
          <a:endParaRPr lang="es-CL" sz="3600" kern="1200" dirty="0">
            <a:solidFill>
              <a:srgbClr val="0000CC"/>
            </a:solidFill>
          </a:endParaRPr>
        </a:p>
      </dsp:txBody>
      <dsp:txXfrm>
        <a:off x="4266222" y="2300134"/>
        <a:ext cx="1621647" cy="2951313"/>
      </dsp:txXfrm>
    </dsp:sp>
    <dsp:sp modelId="{C911453F-95D4-499A-8676-FEA7D8AD8285}">
      <dsp:nvSpPr>
        <dsp:cNvPr id="0" name=""/>
        <dsp:cNvSpPr/>
      </dsp:nvSpPr>
      <dsp:spPr>
        <a:xfrm>
          <a:off x="5627397" y="1472506"/>
          <a:ext cx="520943" cy="5209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8BEB0-AD13-4982-8E3C-9B9B5DC09A3C}">
      <dsp:nvSpPr>
        <dsp:cNvPr id="0" name=""/>
        <dsp:cNvSpPr/>
      </dsp:nvSpPr>
      <dsp:spPr>
        <a:xfrm>
          <a:off x="5820709" y="1732977"/>
          <a:ext cx="1422965" cy="3518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037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800" kern="1200" dirty="0" smtClean="0">
              <a:solidFill>
                <a:srgbClr val="0000CC"/>
              </a:solidFill>
            </a:rPr>
            <a:t>2013</a:t>
          </a:r>
          <a:endParaRPr lang="es-CL" sz="2800" kern="1200" dirty="0">
            <a:solidFill>
              <a:srgbClr val="0000CC"/>
            </a:solidFill>
          </a:endParaRPr>
        </a:p>
      </dsp:txBody>
      <dsp:txXfrm>
        <a:off x="5820709" y="1732977"/>
        <a:ext cx="1422965" cy="3518470"/>
      </dsp:txXfrm>
    </dsp:sp>
    <dsp:sp modelId="{547A0D6A-990F-4A68-88D6-DC560A6B02BC}">
      <dsp:nvSpPr>
        <dsp:cNvPr id="0" name=""/>
        <dsp:cNvSpPr/>
      </dsp:nvSpPr>
      <dsp:spPr>
        <a:xfrm>
          <a:off x="7236441" y="1054490"/>
          <a:ext cx="663783" cy="6637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51BB95-A5F0-4084-8DCD-DCAEB48B3E96}">
      <dsp:nvSpPr>
        <dsp:cNvPr id="0" name=""/>
        <dsp:cNvSpPr/>
      </dsp:nvSpPr>
      <dsp:spPr>
        <a:xfrm>
          <a:off x="7580146" y="827532"/>
          <a:ext cx="1680463" cy="3865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1725" tIns="0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3600" kern="1200" dirty="0" smtClean="0">
              <a:solidFill>
                <a:srgbClr val="0000CC"/>
              </a:solidFill>
            </a:rPr>
            <a:t>2022</a:t>
          </a:r>
          <a:endParaRPr lang="es-CL" sz="3600" kern="1200" dirty="0">
            <a:solidFill>
              <a:srgbClr val="0000CC"/>
            </a:solidFill>
          </a:endParaRPr>
        </a:p>
      </dsp:txBody>
      <dsp:txXfrm>
        <a:off x="7580146" y="827532"/>
        <a:ext cx="1680463" cy="38650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19C02-820B-425E-8340-81CA550BDD09}" type="datetimeFigureOut">
              <a:rPr lang="es-CL" smtClean="0"/>
              <a:t>29-08-2022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B1DB1-9F5A-496E-A70B-80FC9ADC57C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2863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9E9C9-8CDB-F243-9722-25383FD1F85D}" type="slidenum">
              <a:rPr lang="es-CL" smtClean="0"/>
              <a:t>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28989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9E9C9-8CDB-F243-9722-25383FD1F85D}" type="slidenum">
              <a:rPr lang="es-CL" smtClean="0"/>
              <a:t>11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84052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D5232-1D09-4F8D-95AD-46DE36C89B1E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7988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D5232-1D09-4F8D-95AD-46DE36C89B1E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8369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D5232-1D09-4F8D-95AD-46DE36C89B1E}" type="slidenum">
              <a:rPr lang="es-CL" smtClean="0"/>
              <a:t>23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7036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D5232-1D09-4F8D-95AD-46DE36C89B1E}" type="slidenum">
              <a:rPr lang="es-CL" smtClean="0"/>
              <a:t>24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1801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D5232-1D09-4F8D-95AD-46DE36C89B1E}" type="slidenum">
              <a:rPr lang="es-CL" smtClean="0"/>
              <a:t>25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2764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D5232-1D09-4F8D-95AD-46DE36C89B1E}" type="slidenum">
              <a:rPr lang="es-CL" smtClean="0"/>
              <a:t>26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1609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D5232-1D09-4F8D-95AD-46DE36C89B1E}" type="slidenum">
              <a:rPr lang="es-CL" smtClean="0"/>
              <a:t>27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80343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D5232-1D09-4F8D-95AD-46DE36C89B1E}" type="slidenum">
              <a:rPr lang="es-CL" smtClean="0"/>
              <a:t>28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7807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D5232-1D09-4F8D-95AD-46DE36C89B1E}" type="slidenum">
              <a:rPr lang="es-CL" smtClean="0"/>
              <a:t>34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6926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9E9C9-8CDB-F243-9722-25383FD1F85D}" type="slidenum">
              <a:rPr lang="es-CL" smtClean="0"/>
              <a:t>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02305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9E9C9-8CDB-F243-9722-25383FD1F85D}" type="slidenum">
              <a:rPr lang="es-CL" smtClean="0"/>
              <a:t>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0532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9E9C9-8CDB-F243-9722-25383FD1F85D}" type="slidenum">
              <a:rPr lang="es-CL" smtClean="0"/>
              <a:t>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84014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9E9C9-8CDB-F243-9722-25383FD1F85D}" type="slidenum">
              <a:rPr lang="es-CL" smtClean="0"/>
              <a:t>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27809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9E9C9-8CDB-F243-9722-25383FD1F85D}" type="slidenum">
              <a:rPr lang="es-CL" smtClean="0"/>
              <a:t>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58698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9E9C9-8CDB-F243-9722-25383FD1F85D}" type="slidenum">
              <a:rPr lang="es-CL" smtClean="0"/>
              <a:t>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62354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9E9C9-8CDB-F243-9722-25383FD1F85D}" type="slidenum">
              <a:rPr lang="es-CL" smtClean="0"/>
              <a:t>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51704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9E9C9-8CDB-F243-9722-25383FD1F85D}" type="slidenum">
              <a:rPr lang="es-CL" smtClean="0"/>
              <a:t>10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48845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E9C495-691E-3A28-E34E-44FAD3A5E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FB60FB-92F9-2C27-12B1-30C67A553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A230AA-2754-8D66-B701-A484D976A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02F9-E08F-4C21-B93B-2CC0C7F9BCAD}" type="datetimeFigureOut">
              <a:rPr lang="es-CL" smtClean="0"/>
              <a:t>29-08-2022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161829-B4C5-3FDC-3790-ED9DC3B78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3863DB-17F6-2AD5-E84B-BCD43CA78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29EB-D769-460E-9DD7-3918D0D214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7492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7B6DAF-2DD7-FD49-9FE1-346544658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A432A4-431B-E30E-F7CA-49D754A785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B83E03-1D0E-3FC6-DDB9-8A2EE7D5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02F9-E08F-4C21-B93B-2CC0C7F9BCAD}" type="datetimeFigureOut">
              <a:rPr lang="es-CL" smtClean="0"/>
              <a:t>29-08-2022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A9ADDA-59FE-5C20-E616-6DAA4D965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9CCFCB-8194-A73C-D1CE-23961C6CC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29EB-D769-460E-9DD7-3918D0D214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034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FAB1DE1-933F-3E96-6356-4139E738C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C5C6-0E5E-C833-6911-369B4474C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A3C80C-84EA-A957-ACD7-B9B2C1F95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02F9-E08F-4C21-B93B-2CC0C7F9BCAD}" type="datetimeFigureOut">
              <a:rPr lang="es-CL" smtClean="0"/>
              <a:t>29-08-2022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B88D98-11EE-E124-F0B3-B6145B58E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C98895-822D-8E61-6A68-9AF38A474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29EB-D769-460E-9DD7-3918D0D214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40545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teceden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C68387E2-A08C-0D44-97F5-9F1A01962C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6008" y="431162"/>
            <a:ext cx="1727169" cy="92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3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>
          <p15:clr>
            <a:srgbClr val="FBAE40"/>
          </p15:clr>
        </p15:guide>
        <p15:guide id="2" pos="13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userDrawn="1">
  <p:cSld name="1_Título y objeto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-1" y="5581226"/>
            <a:ext cx="11957191" cy="1056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</p:spTree>
    <p:extLst>
      <p:ext uri="{BB962C8B-B14F-4D97-AF65-F5344CB8AC3E}">
        <p14:creationId xmlns:p14="http://schemas.microsoft.com/office/powerpoint/2010/main" val="2012435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userDrawn="1">
  <p:cSld name="1_Diapositiva de título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415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4167F4-D9A6-2E72-F871-767DFB8A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CF22C0-09A6-65D1-F825-7BE46F742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76234E-BF8D-6F7F-A7FC-B6836468E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02F9-E08F-4C21-B93B-2CC0C7F9BCAD}" type="datetimeFigureOut">
              <a:rPr lang="es-CL" smtClean="0"/>
              <a:t>29-08-2022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7E6C8B-5155-B9FD-A31A-82EEE9E9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D14DFE-599E-8FA4-828F-934730E4E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29EB-D769-460E-9DD7-3918D0D214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235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EA8A2-B3E8-C727-06CF-F534C5B38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33542C-81C1-6838-503A-C0D11EE10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7FB6FD-2DBA-6FFA-7B35-0AD11E42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02F9-E08F-4C21-B93B-2CC0C7F9BCAD}" type="datetimeFigureOut">
              <a:rPr lang="es-CL" smtClean="0"/>
              <a:t>29-08-2022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ACA2D4-ECD6-58D0-7B3E-EB519D8BE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9AE219-69B0-BA40-F0A0-B59AE9F0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29EB-D769-460E-9DD7-3918D0D214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331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C0365B-AD03-355C-6FC6-71ECF689A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6B5708-888F-40EE-DA7D-8E40114E3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5ACD40-52E9-4805-3A8C-67EEAAE45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F286DB2-022A-2951-9A92-691E1235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02F9-E08F-4C21-B93B-2CC0C7F9BCAD}" type="datetimeFigureOut">
              <a:rPr lang="es-CL" smtClean="0"/>
              <a:t>29-08-2022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18C2B68-C14A-0654-C90E-98CBE520A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FA6670-337A-3085-15EF-EEB36EB69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29EB-D769-460E-9DD7-3918D0D214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712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5FD6D9-AF8F-B32B-DD90-3C741919F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B8C8ED-77B2-E793-DE93-3B845C52A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5BE16E-636E-A621-20D8-89092956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4CDAFF0-38A5-4D68-BF9E-3F13BADB5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30025FD-2F5F-371B-30FA-75C8A2FCF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BAEEAF4-7D08-DE93-263D-D5446DD27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02F9-E08F-4C21-B93B-2CC0C7F9BCAD}" type="datetimeFigureOut">
              <a:rPr lang="es-CL" smtClean="0"/>
              <a:t>29-08-2022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FB129D3-7331-7CC3-5797-AFD26E548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CEB0DF9-7119-FEA1-94F9-4FCD34F78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29EB-D769-460E-9DD7-3918D0D214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98917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D4F854-03EA-296E-8F13-7AF549726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996F3A4-4519-8896-D0F6-195DCB9DF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02F9-E08F-4C21-B93B-2CC0C7F9BCAD}" type="datetimeFigureOut">
              <a:rPr lang="es-CL" smtClean="0"/>
              <a:t>29-08-2022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8EAD5E9-B704-7990-D36C-55640BCB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0A7FB6E-516B-A00B-7B3A-CA98E7EE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29EB-D769-460E-9DD7-3918D0D214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72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610A4E8-8DE5-15EB-087F-74D61D86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02F9-E08F-4C21-B93B-2CC0C7F9BCAD}" type="datetimeFigureOut">
              <a:rPr lang="es-CL" smtClean="0"/>
              <a:t>29-08-2022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F2C39C6-7796-50AE-7F17-0CA2281BB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053AA30-B695-F561-F5DB-2BF84DF78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29EB-D769-460E-9DD7-3918D0D214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51382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67EF41-0ADA-15D2-C3F5-1ACAC426A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7CE43A-5B29-2916-C23F-4D54E3EED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E3E3F0F-2582-9D80-7952-F36E50A27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F123EA-F982-E2EA-6FB3-D120E81E8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02F9-E08F-4C21-B93B-2CC0C7F9BCAD}" type="datetimeFigureOut">
              <a:rPr lang="es-CL" smtClean="0"/>
              <a:t>29-08-2022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CD92EE-9415-2E99-2DC5-1566CB296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FC6C4C-A471-9DB1-19C4-21C78C63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29EB-D769-460E-9DD7-3918D0D214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2719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071AA-57FA-BE0B-1AF9-AD8BAC178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6119D23-30C0-2CEB-B8DB-182EF9FAF8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D0F8A26-41E3-2337-5450-E2E7541BD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7CBDA3-85EC-8A03-E1EC-53C8FAF9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902F9-E08F-4C21-B93B-2CC0C7F9BCAD}" type="datetimeFigureOut">
              <a:rPr lang="es-CL" smtClean="0"/>
              <a:t>29-08-2022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7D99A3-AA18-6073-A74B-09DE9DABA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99913B-1D4B-751C-8C7D-29F222E6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29EB-D769-460E-9DD7-3918D0D214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7171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47E338C-1929-9D1F-F55F-AE7191228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E5CD54-2D79-B592-D9A6-CA5A0DD78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8A7929-20E8-566E-C4C4-5287FF7879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902F9-E08F-4C21-B93B-2CC0C7F9BCAD}" type="datetimeFigureOut">
              <a:rPr lang="es-CL" smtClean="0"/>
              <a:t>29-08-2022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B59562-10BA-6558-65AE-9BD575ED0B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D3C6ED-DA09-3B60-721D-450DEE0D3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529EB-D769-460E-9DD7-3918D0D214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937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g"/><Relationship Id="rId5" Type="http://schemas.openxmlformats.org/officeDocument/2006/relationships/image" Target="../media/image39.emf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g"/><Relationship Id="rId5" Type="http://schemas.openxmlformats.org/officeDocument/2006/relationships/image" Target="../media/image43.jpe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6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833937" y="2858703"/>
            <a:ext cx="5005137" cy="1684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/>
          <p:cNvSpPr/>
          <p:nvPr/>
        </p:nvSpPr>
        <p:spPr>
          <a:xfrm>
            <a:off x="5313145" y="4754879"/>
            <a:ext cx="6718434" cy="12897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/>
          <p:cNvSpPr/>
          <p:nvPr/>
        </p:nvSpPr>
        <p:spPr>
          <a:xfrm>
            <a:off x="5168767" y="5573027"/>
            <a:ext cx="7023234" cy="710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57CC8C0-011F-47AA-8774-6CF6A2C294AA}"/>
              </a:ext>
            </a:extLst>
          </p:cNvPr>
          <p:cNvSpPr/>
          <p:nvPr/>
        </p:nvSpPr>
        <p:spPr>
          <a:xfrm>
            <a:off x="5943600" y="3122394"/>
            <a:ext cx="60089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2800" b="1" dirty="0" smtClean="0">
                <a:solidFill>
                  <a:srgbClr val="99CC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Sistema De Gestión SST Programa Empresa Competitiva</a:t>
            </a:r>
            <a:endParaRPr lang="es-CL" sz="2800" b="1" dirty="0">
              <a:solidFill>
                <a:srgbClr val="99CC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11A51D8-C296-4518-BA77-C23AD015D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4043" y="5361272"/>
            <a:ext cx="3448028" cy="89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8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EAFA6A4-27B7-4061-8F09-1FB33E92F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72700"/>
          <a:stretch/>
        </p:blipFill>
        <p:spPr>
          <a:xfrm>
            <a:off x="2977" y="-44798"/>
            <a:ext cx="12189023" cy="152496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4F66B35-BAD0-4A5B-AAD1-4797358DB76C}"/>
              </a:ext>
            </a:extLst>
          </p:cNvPr>
          <p:cNvSpPr/>
          <p:nvPr/>
        </p:nvSpPr>
        <p:spPr>
          <a:xfrm>
            <a:off x="619474" y="86189"/>
            <a:ext cx="5887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Desempeño Estadístico Programa PEC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11A51D8-C296-4518-BA77-C23AD015D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983" y="0"/>
            <a:ext cx="3324541" cy="860485"/>
          </a:xfrm>
          <a:prstGeom prst="rect">
            <a:avLst/>
          </a:prstGeom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071791"/>
              </p:ext>
            </p:extLst>
          </p:nvPr>
        </p:nvGraphicFramePr>
        <p:xfrm>
          <a:off x="1257471" y="717685"/>
          <a:ext cx="9823269" cy="5812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146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EAFA6A4-27B7-4061-8F09-1FB33E92F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72700"/>
          <a:stretch/>
        </p:blipFill>
        <p:spPr>
          <a:xfrm>
            <a:off x="2977" y="-44798"/>
            <a:ext cx="12189023" cy="152496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4F66B35-BAD0-4A5B-AAD1-4797358DB76C}"/>
              </a:ext>
            </a:extLst>
          </p:cNvPr>
          <p:cNvSpPr/>
          <p:nvPr/>
        </p:nvSpPr>
        <p:spPr>
          <a:xfrm>
            <a:off x="667601" y="25188"/>
            <a:ext cx="5887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Conclusiones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11A51D8-C296-4518-BA77-C23AD015D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940" y="25188"/>
            <a:ext cx="4014969" cy="103918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667601" y="823417"/>
            <a:ext cx="6089334" cy="5690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rgbClr val="99CC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Disponemos de una asistencia técnica en materia de sistemas de gestión líder en la SST.</a:t>
            </a:r>
            <a:endParaRPr lang="es-CL" b="1" dirty="0" smtClean="0">
              <a:solidFill>
                <a:srgbClr val="99CC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endParaRPr lang="es-CL" sz="1600" b="1" dirty="0">
              <a:solidFill>
                <a:srgbClr val="99CC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s-CL" b="1" dirty="0">
                <a:solidFill>
                  <a:srgbClr val="99CC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programa PEC tiene diferentes modelos dependiendo del tamaño, actividad económica y criticidad de los procesos que tengan nuestras empresa adherentes</a:t>
            </a:r>
            <a:r>
              <a:rPr lang="es-CL" b="1" dirty="0" smtClean="0">
                <a:solidFill>
                  <a:srgbClr val="99CC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</a:pPr>
            <a:endParaRPr lang="es-CL" b="1" dirty="0" smtClean="0">
              <a:solidFill>
                <a:srgbClr val="99CC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rgbClr val="99CC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Nuestro método de trabajo considera la realización de procesos diagnósticos, de implementación con visitas y actividades programas y posterior un proceso verificación con una auditoria de certificación.</a:t>
            </a:r>
          </a:p>
          <a:p>
            <a:pPr>
              <a:lnSpc>
                <a:spcPct val="107000"/>
              </a:lnSpc>
            </a:pPr>
            <a:endParaRPr lang="es-CL" b="1" dirty="0">
              <a:solidFill>
                <a:srgbClr val="99CC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rgbClr val="99CC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Contamos con un Equipo de profesionales con formación y actualización permanentes en materias de Sistema de gestión, que permiten entregar una asistencia técnica eficaz a nuestras empresas adherentes.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ES" b="1" dirty="0" smtClean="0">
              <a:solidFill>
                <a:srgbClr val="99CC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ES" b="1" dirty="0" smtClean="0">
                <a:solidFill>
                  <a:srgbClr val="99CC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Nuestro modelo de sistema de gestión responde a los requerimientos de la autoridad .</a:t>
            </a:r>
            <a:endParaRPr lang="es-CL" sz="1600" b="1" dirty="0">
              <a:solidFill>
                <a:srgbClr val="99CC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utoShape 3" descr="data:image/png;base64,%20iVBORw0KGgoAAAANSUhEUgAAAcgAAAJFCAYAAABZZ2dxAAAAAXNSR0IArs4c6QAAAARnQU1BAACxjwv8YQUAAAAJcEhZcwAADsMAAA7DAcdvqGQAAP+lSURBVHhe7L0FgFzXefb/DPMyM2lX0oqZZTsyx3Hs2E7iMLWBJk3br19T+Nr+06RtGmyTONzEiVlmFFoRs7SSVtIyM+8wz/99z85dj0bL2l3tKveRzh64954LM3N+9z2owJ+O/pTuNVKhsC9LlixZsiYhZdiXJUuWLFmyZEXoVraq/lQtxqlKtjRlyZIlK0KyBSlLlixZsmSNoFvByprqPchtkrJY8vOQJUvWiJItSFmyZMmSJWsEzWUrarqubSL5KB599NFwcG5q586d7M13a0e21qZf8jOVJWuG9KduQTI851NVq3S9k3VzRXPpWmTJkiVrTM3lAmuy1zbW/iNaiF1dXX8SBXZKSspNtzLmuAV8K1phsmUpS9YN6lYH5HAaA3I0INrt9hHTXS7XZK9hUjIYDNNSiJnN5mktDGcCqGFARmuuFeK3ElRupXuRJeumaEYBMEVN9JpG2u8aSzEaiJMFodfrnei1TElarXZaCrHpAq2k6QbuaJoLlq2kW6CNdz5f+82Q/LxkjasZBcAUNdFrit5PxCVARsIxGozRQBwNhD6fb8T06ZJGo5mWH+mNgna6ARutyQL3ZoAzwsKd9XNPk+brdd8syc9L1riaUQBMUJO9hmv2JyAOx0ezGMcDIoMwLy8vHHtPHo/nmv1mQjqd7oZ+qA0NDTcM2umyZEfTZAE8WxZstGSLdlo1n699Pkh+vrOgGQfABDTZa7hmfwmQI1mMEhhHAiL7gUBgOD0rK2tUi3GmLMmpgi3yuJaWlnDoeqlUqmn5Ec2WpTvTlmy0ZgrE0wHaqDbbWX0u06T5eM3zSfLznQXNSME/SU30GiL3G7GtcTQwRlqIklUYDb3ouN/vvyYeCdPp0FThpVarJ3TcZKE20f2navGypcsa7zwzbc1GaqaAPB86TU2X5rmlO1+veyTdSvcyZzSthf4UNdFrkPYTPgNyImBkn+EWaSFKfiQEowEYHQ8Gg9fEb1RKpXJKX+iJgnWyAJ4p8Epqa2ub0DVNh9U71WucbjhPF4DnkaU7mmbk+qdJc/naJqNb5T7mlKa10J+ixruGyO3CcpyoxRhpLUZDUQJgbGys8CVJ6dJ+44ExGqSSplrQTxScowFtqmDs7e0V8WiNl99EwSppovCaKuRYU7Fyp6MtN1rTBdz5YumOprloActtvHNOc/J+xiz8Z0njXYO0Xfjbt28X/lhwZGhFW4wMPAlmks/wi4+Pv8aSlIAYuQ/7o2m07VO1ECd63Gjgmux5JcD19/eLeLTGy2+yQJ7I/pOFrqQbge9YbbmjaaL3Pl3gnSpwbxSwMw3SmwHQCMt31s89TZqv1z2a5uT9jFn4z5JGu4bI9Albjunp6cPWYiQYJUtRAl+0hSilm0ymEdMljQfMsTQZeI1X+I6Wl8PhmNQXbarnmSjEJgqRG7VkJU30uqYDWhPN40Z7KrNuxMK9UUt2pjtPzZYlG60/Qct2zt3vBHRTr3nKhf00arRrkNKFP5LlOFJbY2pq6jXVqZzGjgEZCUUJfBLwJN9oNI6YLik6PllNFJLj7TfadqfTOakv1FTPM1FgTfR+b9SSlTTR65rofiNpuiE8kf1GsnBv5B5YE72+udo2G60bBe1cAOYsWLY3/R4nqZt6vTdU2E+Toq8hMj6u5ZiZmamIbmscCYwS2DiNrcTIeDQM6Qc8DNBQKCR8STMNSIVCMe4XIrpgpOcxoS/RdMNwotCaqFU7XoE/0fNNBGBThcvg4OC03IukicI2WtMJX9ZoVq7U+3g0TTT/aE03dFlzvSp5opoJUM/hNtcbvaYZvacbKuynSdHXIMWFP5rlmJSUpPztb3/7X1arlUHZShAcJDj6ab8W3k7Q7B8YcLgVCn+wqrHRGnA6FXV1dS4uuNxud6inpyfEsJMc581gZD86PRqSVJhcE5+o6JrG/DBHg+NoYJgq8MYDavRxUz3PeMeNZ+1ONV9JY0FqonlEy2azTei46bjGsTTdAB4NdNz7eCzN9PWPpbkC5+myiKcb0JGgjbBMZ0I3ct03es/T+syiNaWCfpo02rlFOlmOwo+0HiMtx5UrV2qeeeYZG7dZEcCucfQHwag0yRH0rvEpr6tkLdoIrnYCWD2nUyFYR76fzmcni6GPrVI6TxftGyAge8k5+TpaW1sd7FNBHyTocnDMgpHyH9NCnG5AjpbfeKCOzneq5xmvEJwsqCWNdz2SRjv/RI6frrbciV7rREE2UbBI+Y3WpitptPwma9lOFVZTPY4l91YeW7NlEU/F4p2ARTvZPGfkXkeD1GxotHOL9EhARsORgbV582bD008/3SeBSQKgFJb86PBYaZN1EmTJFBVA5jhd51n26bo6CUTdfJ7+wcGqoN8PAmsvbXcwfLu7u3sIzHx/DtrPQ/kE29vbXbz/wMBAgH261xE/9OhCdyzoRip6v9EK79EAOtHjJ5suaTRgTjU/1lSPna623IlcI2ui4JtofhLgRmvTlTRafhO9HkmT3Z810xAeaf+ZnHlqquCdK4CdLqBOBJgTaGud7LVMy7VH62YAckwwhnVd2yMDkuHIcQbkQw89FP/DH/6wjWHEYlCNpOj0yLgUnog/VjjSjZY+nhuGbUTY7/dbCVbVHKcCu47u20lpDrJwWzmNrNsWAnGQQOvs6+sbpG0g8A4waOiZ+dja5euRgDtRwI0G5hsF5HggHw3Mkz2PpNHON15BOBqoWeOdc7zt4517vONnuj13PGhNFCLj5SNZtpOF0mSgOh1AnYxutkV7o6Cd7arikUA6ibbS0faZlnuQNBcBKfzItsdoOHIHmgcf/Gj8T37yX60MkqlovONG2h6dNlp8In50eKT4SG4i+4wEW/Z9Xm+bz+9v5zDBs5zTCbA99Hz7OK2np6eJrVp65gNWh8MdIuJ2dnZa6ZnzNg8Vzj6CGMNaAFdSdGE7GpgmClhJN2rJShpp+3jHjAbJqZwrUje6faKW7VTPc6MAlzQeyCTLdqL5sSYK0+mC+I2CayLHs0U72ZeEaN3odc4WWEcCZzQkJ2BZShpt+4SuZaIaDVYzobHOJW0btdeqVLUqjXN88NFH8//f3/1dOW8fTwyCmdZY5xhtW3R6ZHyk8Ej+RMMTcbR3RJxiBM1r2nKleNgnuFYSWO302dip4G7gfegza6LPx03ORYVgNwOX/F7a10uA9fT2cvutAK6D+MuWboj2HaoGiBAXnAzjaEXDcTQYS4ougEcrkCPzoe9bODTx4yVFbx/v+iSNVEjS8xrxfONdg6Tx9hutYB7vuOmyYiVN9H4maj1O5LwT6Y18I+Ca6LXOBoRZE+2lPNXrmQhko0E6mqU5Bcty3HNHaDL7zglASunCH63XKkORLUdpnONHP/Wpom/89V+X8T6zLQbBTOq9/PkRXH+u0c4fnR4ZHykc6Y+XNlp86o4gGxwKs/XKjiB6ieJe8jtdLnc3nYkLsiq/n7c5BwYH7VYgALJqOxi8I7XfEoyDkVDicCRoRyuMRwNZdPpYhflIFu9EADlantHp44FkNKtX0nSdZ7zt41m5N5r/RMA1Xh7T3Rs5WhOF641AmHWjII7upTyV6xntmNHOGQ3T0cAZCcppbLOc6H5CEpxmQ6OdS6SP1GuVfQmQPKyDwciOLA/Fl772taV/8ed/foz3me9iSIwlKmTDoSGNt3+0xtt/tO3R6ZFxKTwRf6zwWGmTcQzYSJ8A6iHQlnNcar9lR9+rFk6jArKD0r2U5unr6+tn4HZ3d1vp+xagbT7aT1B1Mu23DOKJgjZSoxXCI6WPlc9IgI7URM8z1jlY4xWiUwW1pPG2j3f+8Y6fiAU8WVCMd87xQDbZ80n5RfdSnmo+42k8y3K07dGW60htrqMBM9rCHMWyjE67bp9RNKH9ri15Z1ajnUukjzasQ7IeJUAyHNmS/Kd/+qdtH//4x9/kfW9F+QN+9Fub4fJ3QavRQgkDdKokmA1JUKnDO40iBsRMarz8R9o+XpoUnog/VjjSjZY+tnvPspXCDFT67vWSawgDt5LCPgLwde23lGYjq9fBYbJq+2k3LsTc9D32M0AZwOLCSJQ2dJFRGq2wnSh8Rzt+NICOlu9o+YwHg9G2jwbOqeY31eNYN2rlRmu8/W8U6tGSwBbdS3my+UwUqGPtNxpko0HI8chexFKe0n5TAeWtDMhr4gzIkaxHettTMhClqlX6kYv4v/3Hf2z7yCOPvMH73YpyOO3Yf/YHuNjxA+hjHFB4k5Gg3ozVhZ/Hovw7+EsV3nPmxbCYSY2X/0jbo9Mi4yOFR/JHSxspPpobcz8CZ2QbLoNU8ul73EDfY4Yut81WcToV2h2UbiVwusly7WLIcvuty+X1eTxOX1dXv43bbzs7O120LUi/E+5HdU2VMmu0QnI0IE83IEfLbzRAj5ffaNtHO4+k0Qr10UAtaazrGe9apwrCibbrSoo+z3jXJelGLdno48frjRy5/0jAZJ+tzLEsywlWwV6zT4RGS5c05va5AkjFWG2P5CuTk5OF9chhKmAUP//5zx+/8847n+B9b0WR8YILNa/jWPM34FRehYaeipdsj7jQVmwr/HcUZm6Bw9sOj88KgzodZmMMFKrwwXNYDIKZ1Hj5j7Y9Oj0yPlJ4JH+s8Ejx8Rz9Ef41HaWktAjYsk+/F6n9tp+c6N1NkK0n30fb+m0kBi6339IxIZ7sgraLauTGxkY7+1RIByMhOlkwTRS0k7VkJY10PeOBYbTtU4XkVM8nabTt41m00YrOZ7zzSpoqwCVFA5It2NGOkc4VfU4pDwmI7Ef25o0E5UQh+ScLSKlqleLCcqQHo2RQ/vjHP/7k1q1b/5v3vVXVb2/BO+WfQfPgPmiZkPQ9dFnVuKPkR0g33INzzf+NPncZUk1bsTznE8hMXQjlPIDkdIpBMJMaL//RtkenR8al8Ghp0duj0yLdSGmTdRJkpSpl+p0Nt9+S30JAG6A0n9Vur+cJL+g32uNwuJ0+n3u4/ZYsiUEq5CkY4KFBw+230dDjwpTyC8fe041CV1J0+kjHU1kyLgiit4+3/2jXORaQRoP0eOeSFL3fePCTNF7+41mz0ecZLT8JhJH7S72HpbSRYMl+e3v7NfHI6tfoqtcROvMMxyM0UlqkRtweDa2ZVPS5pLjwRxr3yGDkYR30wxNQZOuRJx9n/8knn/yLlStXfpOPuVXVNVCFdy5/Cp2OE9Co6fHQb9BB7/p3LXoCfo8aZ1u/DUewERqlBXmGz+COZd9AfEw6BhxNVNgpYNQmQ6fVz+6nPM/FoJhJjZf/aNuj0yPjUngi/ljhsdIm6t6D7Xth+r1e135LaYNUEHdyGlkhrRQPjNR+S3EPHePja5I6TLEYSCOBNrqwnix4WSMV+JzGYB1Jo+U1Gjgmmz4aSCVFHzdaPpKmuj3ayp3IeSUQStuk3sNSXNoeCUyGIveujd4WDcuRQBkGJEukRSg6Hq0Rt89m0Rl9LhGfaOcc+jEIC9JkMnFc+fKrr/57yYIFf87H3IoK+oGzFa/gdPffwBWqh4qeTkhJzpaKxbH/H2zKI2jzvoQgXAjQR6vypOLhVW9AFUjAubbvUqHkRE7M+7EwdwdiLAnhXGXNthgQM6nx8h9p+3hpUngifnR4pHi0G2+75EaCLfvShBdUHnht3H5LQKXCu4PKDa5G9hFw2xiyVqt10E6JRFgfWbp2Bi6VM2zmBikc4iplcTGkaMiNVNgzkCcL3JHyYY2WPlI+DObR9mdFbxtrX9Zo1ypJAlK0okE93nmlfKR0tkyj06KtTLYwORxpWUpgjG6rHAuU7LMm0YlnxPRoaM2kos8l4pGAjIYjA5E751CaktJE26MEyF27dn07Nzf3lgWk3TGI1098DR3BnVBq6M2VPj4v/ZzzDZ+AyrkIXfgD3KoK2pMKED6A6PnQ4iO4UnsQ5dZvwh9ywRQqxIb8f8GKokfIkjTwXrLmsRgQM63xzjHS9ui0yPhI4ZH8iYbHc9fvS2DlnshRaaKnMsE2csIL8t9rv7Va6wm8PHOUWLCAgdtNorInQOWUp6/PJia8kBYsoOMCVEYNXUBY0XFJowHsRuFL13pDx0saL30yoJTCks9WKIeleCQwGYqRVbASKCUgsi+1VU4UkrcsIKV1HumBKtl6lNoeGY70MJR79ux5MyEhYT0fe8uJPqraljN4p+pBeNFGXx5Ko6fENTxrk/8bg96LaHa/gJDCJh4if7JKTybuLnkOh+v+FjacEENBHG6gwPQh3L3kx4iPS+ecZckaFoNgJjVe/qNtj06PjI8UjvTHSxstPnUXhi2FhZVLzuV2n+U4QVNMeBEI+HlcbT1PeGG1DvRS+eagcsxfWdPQ4/b40dTU4WjttnpVQZ9fqfbQr5Ysq8B7w4EmCrjRgDxdgJTyiQZx9P5SXNpfgiCDlbexiwQj+5J1KcUZjByPtCgjQcltlBOFJGsCoIyOC0VDayYVfS4Rl4Z3RMKR0xmQlKZk65EtSQYkbVPq9XphQR46dOgNi8VySwLS6/XjjcP/gmbFjwiCTvGg+NcS49+CJP+H0at7CjbFGUof+g3xJ5vg+gySzatRE/gnSh0Qx/hoQ4pyB+5Y8AtkphfQl1HsLkvWjIihMJMaL//RtkenR8al8GR8yY0XH83xvB/8G6+o74Xb5cWhsy14fl81pQUIJoqhfdjyHfpnpd95NYIBSvPXEZCdCPkdoZC3lfvjKYLOVto3oFaFnEq/w8olgkHhGlAoAiEN3F4o/WLBAgbuaACVoCQpGqjR8ej9JWBG7iftE+1HQlJyDECpY5AUZ1+yKDkuQZL3YTB2dnaKNCk+DZZkdFxIwGiWFH0uER8NkNz2KFmPDEipapWtR/ZPnz59lh5KFu97q6l3sAVPH70Dfn1N+KGFQC+aWJ/677A5BlHneAIhlY3SeSu/uaqwLeV1nG35L7j0RynZL7bwMfmmx3BH8Y+RmJgifpiyZM0XMShmUuPlP9r26PTIuBQey1cqFWDLsbymCwGC4puH6vDC/lp4/QGoaZsivC/ZpsOlNqdxMuGTYvSbF2m8JdyMSmHOm/8p+Lj3DuQV4IfPrwj620IItPsCAWQkaco/ds8CxOgUPT29g31ZGTF+t9Mm2m+pPB4gaLn9JILR8IIFFBULFpB1TKXLkDguwVHyGXCSL6VJIOU0KZ3gFpSgydskOEZalCOBkqHILrLKdSxIhjvviHhYkWFWdFxoNovM6HOJ+EiApA9juPcqA5KBSNbicPUqpakuXbrUIXK5xUQvijh96VUc7X2EvkhhC5GelMKVg4XG/w8D6lfQ5nkTSsXQD4M/Va19G9bn/SOOdD0kLE7xaOk76XGpsCnv29iy6G9o/3Gm35El6xaXBImZ0nj5S9vZSnQRX8qqOqEKhvDMO5V45Y/18AVCtE38dMW+Qy+0DEZGHge5PCCAcphFAcbKcEnA+Yuf/hBMRVhs460SSAnQ5AUoxe3x4e71Wfj8w0vR1WlFTmYsFhQkwsOdHcR5h5zUQSo6zj6BcnjBAiq/6zmdynKeVcpF5bSLJ7ygtFCvWHA+GCDuetra2gbLy8vtYfiJiS4oHwFDyUW2VTJEufcrh6MhKfV2HQ+SBw8eFD4p2pcUHReSnt9MKvockfHh1TuiAckWJMWVcXFxogcrpQtQchUrhVWXL19uD+dxSyngD+LQ+T/gnPXTUIWrRP300eXpPoVUfBpV3r/DIE6JLzmLv8rLNL+D3d2HBvXfiB+ASKenbPSsxG2Fv0RJ4Wp+sxPpsmTJunExCKYq/i263T6cq+iEnmD5q5fL8c6xJgQIkEquYuWymv4zCvksSiImwUGEuVNRgMDkJ4gpyNrU0v4egqyfnCpEaZQ325D8X0MFCP/qKZmPpP3ZJ4k3bsBLwDVr1fju17fAolUgxqJHaUmqALjUrirdpxQeKT4RR3+GO0oRDM989KMffYSBx3Bky1ICJYNOsiglIFI8yD7HGYwcjm6blKpcoyE5RlWr5EfrmvSb2SrFn92ovVfFHiQy6YfnX6U3FeGMRuPszbM2y+IvZ0H2cii9cUOfFD8Jrx65qduwYvEm6DUW+iHxhiFpPEVYteT9sJgSxBuodEzQq0Z24jbkZ6yR4ShL1jSLf1NTdSz+nQYIQhx3e/0iTrQIl4pDYeaY2+dHjFmHLz28GD/+P1vww69vxg/+cgv+6vHlKMyKEbB8aGsevvKhJfjsBxbjI3cX4+HbC7FjbRbSEoziBZqLy7yMWBRlJSIzORZGg5agq4RGoaEX6xBcniBMZhOCSi0RQQMyQoQjwAw7KnNhMpmGHYFHOIvFgpiYGOFiY2OFI6Nm2MXHxw+5hAQkhB0BrJzKdBWV9cIR5FRs9HCYfYKc8Gmfa5rVuOyXWCA5jtO24TiHmSP8DJkpzBYOT1U3DZBsObKLVl5eHrKyssTCyOEkNuW5DZLBKACp0+lu6KanInr4DHNUVlWhlcx6b9QgZfqg4HS54KZ0DrPEm9NkRT+M1LgSLI3/FgyKTCj8FsQptiFRsxGmWA3yjV+ALpBNb2P0XAJKZGk/iYS4RCws2AiDd4nIgn4z0AVzkGm+BzqjSJIlS9YcEr/KDgGSIOgJhCtAh4o1sqtEiO0/P70MGwhoW9fmYmVpBr0Rq2EkYH764WX4x8+vR2FGDB69uwSff3gJ7tqcj/u2FuCj95Tg4duKkBSnQ2qCAR+/rxjf/est+Nk/3YYn/n47vvXl9diyMh06LZ8hBK2aMEDWKLeNKumCFARPtljZkVV2jSOYCRcZZkdQE47gN+yonBYuGrhcftPxw6LyUkCSHeXBoxWUtI+S8hA+w5FrDtlxmLYreMIYdhIkMzIyBDdGExti4WCkL4VH1WxMTBZ9ESJeWloqfIfDIYjPN8k3S28iCjLBxdsCPwx+YJxOD0+CozIxMVH3+OOP/yUfPxti0HV0dOClF1/E2++8g7q6OqSlpXFHIrHdarXi9OnTOHrsmNjGVQlOhwMHDx0S0MxIf2+IBd2TWPKFgcvzGHZ0dvIzgJ0c+24xW4cCOanrYfHeiaAtHyWZD6AkfyNUagVSEuiLr96KgC0ThlAJNi78Mr29xcNkjIVJUQyfl354HiOyYu/C8pzPQG+4ZY1tWbLmrbjHamunDQatCu+eakFbj5N+9lQk0n9+rVZxmEIef4ggZ8QHbsvH5aou/PPPT+Cpt6uQaNHgwTuKUN3Qi9s35MNhd+OHz1/EyfIuXGkYwLmKbsrTgc8+WIovP7oCPYMeHDjbgro2O0qLkhFvVONUZQ8cLj8e2VEEvY4gR6BLTTZBzVWzApTXWr2Rit4+UcfQ7e7uPvDSSy+dZyOIylaGpXBcJnIZz6BlJvD+vJ1hS3wQYS4/2ZfyIytx+HpYNptt2DChPAW0OS/Og1nT2NjIm66/oVE0JwHJcX5QHKcb47iSAMmgZJ8nDzA/8sgjX+HjZ0P8wV28dAlvvvmmsCKrq6uRTm8spUuWoIsAt2vXLjz/wgsCiC3NzcjJzsa+ffvw2muvIS4mBqtXrx7O5+rVq3jt9ddhMpvFvhcuXsSx48dxifzGpia0trSgvqEefX3dtL8C1h4N8rIXIyk5XuRB908fmgX2HhNWL/oA0tNy6cvBL4BKhLyx8PYSQI1rsXzBPUhKTBVfFg/3OgtbvPwFlb5MsmTJujkSgOyyw6hRYc+JJnT0u8TvWPw06Q//brl6zxMIIj2RALk9H21dNuw+2Yy2pkGkJBlw/7ZCXKntwrKFqWhq6cO///4cLhP0LtZ1o7Z5EFuXZeD/fm4d6loG8fc/PorfvVlBMG7GkXMtOHW1E4M2go4ihEffVwSNkixBrRppSSYCy/UVixKQpsO1trbufv311ys5WyqPhgHJcS7fGJwMNinM55cgSekKtkbJiKKsFKLql61SivNuIOMpxIYLg5IByVzhvPh41rp165g9uHLlioiPp5vZBnmd+GFQYX5N6c03GA4KMTQDBMlwdFbU19eHiooKFBQW4v777hPVBhcJaAcPHMAbb7yBCxcuIJHr1+PjUbp4MXJzc3Hu3DnhL1+2LJyLqBPH+bIynlOS4JWIoqIiccyRI0dw/MQJNlVFHb6OPswmguVPn/gJnn3+KbS2vbeGmsPpxL79e7B/37uwmJLoC0fPiN6q2IJ9+pknsWfPbgx0qpAcVyj2d9L+fzx4EM8++6y4B+ntSpYsWTdPwVBQtB9ybZPXx31KCYj002SLZag7DjsGSkjUHKmJHykEyo2lqXjgfYV47K4SkdbUYhfQSUow4d4NOXhwWx5uW56OwnQLNq9IR2yMHm8ersPFmh6yOrnKVY9emwedfR5RxaskiOjIeuTr4fNyNetMi8r4IJXrZCQr1FSeiypWdiz2JWNIcpQ2XO3KPnFiuIaR4sKQYsdhiSHss6HF57uRtsiZBCRf0JSftnTjHJasSfY5npGaOmuTi9I5hcVYU1ODjRs2YP369QJibPGxRclfzvsImj56u+FGa4Zo2fnz3NUZxQsWYFXYemRxl+T6+nqsWLECJSUlyMnJEV9QLQF3GYH0c5/7HO6//37huPG7q7sbGzdtwmKCriSulmVrNis7k6xQvYi/8dZb2EsWa09PD4HyBN58+1VcrRh6Q6qtrcUzzzyDl19+WbxVsQUpS5asm6uh3qjkyEL0+4JDPKTikod0cO8cBfss8rVURnA5s3pxGv7xc2vxw7/dikUFCfjVq+Uoq+yFVq0ii9KCj91djE9/YDEe2JKHOKMWeZlxGLR6cLWhH15/UFTbchGqof0ZrsxCXv1HTxajyaAWbjYA2dzc3E3lkIAj+cJJcIz2yfoTbZHsU5w77AgOcJ8Udhym9GFIMhjZSWEJkpJGaYuMFMeH0+ZEaSn1YA1Hr+ugEw4Kcf2zbsgcnzVxDy0G48qVK0Unom1bt2JBcTHWkrn+2GOPCdCxZbaQoLds6VK0dXRAq9eDB7H+4amn8Nvf/Q5P/v73eP755xEgkEpWZWtrKw4dOiTq/lcsXy7qy1nVBONDhw/DZDSihCCbHG7rpA8dF8kCDZJ/2223EWwbRNXu2bNnER8Xh+WUR2Zmpqj2rSKos/XIluzg4CDWh6sWZMmSdfPFQy+4EOMOdV6CJAMySNbikO0oaDnkE7DUGiW05E5f7sRPdl7Gfz97Ef/4xHH85LkLsHt8VH4o0dxpxe4TzTha3okLtX1wEBC5XZGtU5ub2/YoNzohd8oZyp8ASWWWlqCp0ahgJjga9QRIis+0GIzkqRmSEigZhgxK9iU4siVJ5b8AI+0zDEmp4w6zgUHIvhSm7cOAZDd0xiFJVuQEIDmsmWyDHO2kIj2yDZIK8uEbDU8IwE48FG6D5HR6eCJOD02xevXq7K1bt36cj59p8Zsbd1cuLCiE2WQhEAbJSizApk2bsYqAyXXgXOW6dMkSUb/N1arcm4q3LSC4sVXJoOM6cK5OlaxHjnO9eV9vrzjm9ttvF+dhtRE4y8vLRYceenEQ7ZaiE9DRoyi7cAFZBEGudz9FaQzvNatWCcuVrU7uFMRWI19XHFm6x44dE71u76D8+bz03ROgpccp7k2WLFmzK27lcLr8aOt2QEMA3HWsAYMOH1QUFr/Jof+EMYWwMgsyY3DvplwcOdeKn710CRere9HcYYfLG0BijA6ffKAU5y634Tt/KENFYz+5QRgNSty2IgMlBYk4cqYZV+v7oCMQDqFRQQV/SIyV1hEUH79zAYhF0GnVsJj14hpnUgcPHnyhrKysn4J0u0Oi8kgwQPKpnGKfy6vhMO3GZZd4eyAQiji3R3IfCy4PuczjMCshISHEw0vYOGDRfuK4ybZFzllASnEJkPSQxBsDg3LT1q0L1q1Zc/0YkRkSNxazddfQfBlNHZeRmpyGxAQeUDv0+Hgbj+9hQHEahxmS2dnZwrpkALLluaCoCNkU5w+VP1z+UBmiXL2ampo69OMgMfSW0IfHnXvy8/NFe2VycjKSyPGHyvsz4FIovmnjRgHHRNqH8+AvBX956PULsQRcm9UKm8MhfhgM2lOnTgmLk3+lY3WLliVL1kwpBLvTi/Yeu7Didh9vho2Ayb1HWWTbCXjxjDhcFbsgOx53bcjB1bo+HL/cITrk6biKlMsAAuRH71+EM5da8eLb1XB7g3D6glAQWAuzYrF9bTZqm/tx/GKnmLmZa1B9vhCcXh+UahXiTBo8dmeROKuGABkzC4B8++23X6SyiGfSEeW85HPZKflU1gs4UlyUixznWjoJjGw8SOLylOO0v1izk/3wJtGsROU3HRoS5bQESB7LybolAMlmNVuO7LM2b9mSTxbah/j4mVZfXw8q64+jvuMYKpreEVUVqfGL4PW7CDz99NbHva2uH0rBHyJdqgAmA5Y/GHYcl0DI2xmSEjAl8QfJ1iQPJeEqU4Ysw5ZBm5ubT7BMEkDksT/81sT58Aw8TMH09DQsWrxYdBbKJygvWrQIawi0hQRa3j8zMwsZmexnirZUWbJkza649LY6POjqc4oOdu8cayRA+qgMkApNnhWHrCQqa3j6m0X5CbhjTQYuVXXjeFkHldpUtpDj6tmMJCM+9v7FGLC50Gv1oCgzFqmJBi6ACJYBrCtNRVFuHFmdPahuJmuKQLFuURI+eHshrhBwTSYdPnRbAQbtvqEX/biZXxZvz549r9TW1trDBs8wJCOhKMW57OS45PM1MgzZIuSaOwYml39c0xYGp4AjQ5HLWuKLACuVvTzLzmQAyR+F4qYCkuuCuV6YblI8JLq54UZYjrNPNzlsOUrxBz7wgS0lxcU7RG4zqMq6Mzhb+Ry92RnoC90OJyqRn7EeVnsfLlS+g0u1u2ibFklxOfQhvfcoa+ov4fiFF+gLeRQmfQp06njK6ziq608hFKS3tpgkOJ0ONLZdRO9gMz0QLXRaE1xum/gSqFT8ZZDekLgqlL/vQ8CtbN6Fxs6zSLDkQR+eBcDhcKOs+jX6WbmREJsNI0GXrVn+AnEVL3d7TktPF1A00htjUlICUlPSRZ6yZMmaXVF5TS/XXnT3O9HR04e39p8hQPXTS64LHq+dCnknlRP0+w95Kc2DjGQt8rIsKKvswYWaftFOyL9dBmRWqplgV4D4GD3WLErB7WsycceqDCTF6vDu6WZYnQHsWJ+DbZS2jrY/fs9CfP6RZchINGL/iWaodSo8tK2AyjQ/vWxTWRY/84D8zW9+80xfXx8XcHQbQgKIvE2KMxw5jf1oSFK5FmJI0n6hSIuSy0cGZTgf4XNnSWKGgCaDMgzL+WFBsvXInXMkQLJPBfo1gKSHMgxGbpylfZTvv//+pYWFhTMOyGPV/0FfUA1WLHgIPYNNCPl1UGkDqO95m5CWBIW+B5ZYLVJiSwmUOnFMc0sDjtT9HX2JDVie93Hxhnb0yg9R3XQM7YOnoNQ56EP209vgIQzaeukHUoeO7joYdPEor3uHPmAfjLpYnK/YBZuN3jDp8z575U1UNhyFyxFCV3cHATYFsYZc1DSdRU3LMVQ27UNL91lkpy2BWmGmN9M6+OhAnZasS3oD9dAPjh96XXMZDp79A4FVh7SkoWEgsmTJml0xIK12D3oGnGhq7cCuAyfhtA8QHG3wOAfg9fQj3uzHqoVxyExQoLauHv+78wiuNDuh1ppF4S8qY+mPyxfEhaoenLrchZo2G5q7HOgacIs2Sm6rvFDTi26yVLNSLMhK4z4UwGv7avBfz5ahvdeJPALs3Ztz4XAPTWmXOAsW5IsvvvhSf3+/mG5MAiP7fF8MsEgoshXIcbb+GIZSOluEHGdLMuwLOI7UFsk1ZU6nU1iUkhXJ7GFIRgCSr+M6Zt0sQCqSk5PF9pEASWlKelDDgKSbF3DkON2c8oMPP3xnVmbmBj5+JtXW1gybvRtO9yCcDjsK0m5DEC76MvUiLW4V8hMeQH7qFrLYYobfWMQHFCpFU+c5NPfvJTjZ0OM+i/yUu1CYcQfiDEWobH+evtjd2FT6WVi9VWjruQqrdRBt9v0oyd2MQesAavufhUGvxaX6t6HTJGDrio+j130GLV3l0CMfVZ0v0HX1I8FcgvrBp5ASswIFKXfjSu0RnLn6Ejr7rsBiyIDDacOlyr0E5IO41P5zca2Lcu+DxTQ08YAsWbJmV2z5Ddg86LO60NzahUOnKsQ8yuAp30TxGEJKnBE7NpRg7fJ8XK1sQXVDD5TGBBgIkNxuyQP8qdAhmAZQ1TSAK/V9uEgW5qnLHTh6oQMVDf1iO1fTltf04LU/1uE5AuPL5HNvWLvTJ6p68zIsuHNdFpyuAGItesTHznwb5C9/+cudBKwAW3xcpkf6UjnKUGQYsh8ByRD5YjJyhmKEL8FRWJZsMUa2RfJx3FmH92dAMnP4GIZkeGadUTUnhnmMJJ5nj9sjw9FrFGuxxISDM6rVCz+MzQSm3IzlWLX4/ViycAMWE1xy43cQ+AZgdTUhwFUh0rsAfRxHzj+Jstqn6I1Ii2XZn0ZB6vug8uSjtfOSmB0nVl8Ii7YQKtre0HEMdb0vojhvHYIhDxSeVHjdClTUH4PCuYDeejwwxNixonQ99Go9mnuPIDMrGbbAZbS0VaMgcz1M2iT4fSqkJSxEY++7ZDXqkZacBa+6FlXNh7Dn9HcBrQtLiz5AwE1Gcf5qpCTJnXNkybpZ4mEWfh7aQb7b7aXfPgUFGMgR/HRKFdYsysGWtQtgtdlg52pDnYYbWwTUPL4AAS6AfrsPAw4ffJ4gQpQJ85V7o2rJH5qqjuBA0NEQYETeftrPz/O/KnmMBeUXgony5bGXvDv3op0NcZ8TEg/vUJOvIujxpAHCJ8eGEA+MvMZnQ4n2H544gNLYqJJ8YUxJYTa0+DwcZp+gKXwGI/uT0WxbkJwm0vPy8oYvmh4Yj2sR8/KxBck3SIQXN0tvBeIhhB+UaIt87LHH7iLT+b0pamZIOp0eMeZUxMdkkJ8gvkQ6rQEZKQvpzWs1MlMXEHSMQ99tFvn5mauxpOguLC64HSmJObDQcTmpK5GdtpTiuYiLpbdATSb6e+y40vwavSppsHHpZ5FgKoFf0Y2+wQ7EGNKxJP8e2K1+xOoWIidtOQbs/Whp7kRBxgbEGxege7AGbo8d7V21SI9bg4zkZThf+zTiTUWIMaUglq47Nt6AQXsTFmTcix5rFXo6B1GcvYPeEjPoUqWLliVL1myKyjH0Drrot+lGVV0LTpbVwi8GRtJvkgjIy1RlpFiQnmxBwBvE1fp2tHXYoTUlIC0xHltWpOKBbbli6MeahclIjtHB5fbRC/tQe5wEOuLeUIFLabw0lrCGKMzLZ7EB6icYLylMwPqlaVSWBIX1GGMZaiqaSZEF+RKV8aLNkJ9FpAXJ4uvldCrzhU9wDBELhEXJ+xAnRJz2G7YYw/mJOO/PVayczvmxBTlab9bxLMhZByQvkMxDFdi85QQGJE8NlJOTI2ZGoLAAoQRICYzs00OgZ6BUfu5zn/sK7ZshcpyT4i/hUHUBO24LNOrjRPUmf+g+egNUBMxITsjG0twPw+f2I6iykRVYSqArQWpSDtT0GpiemoOUBJ6EgMGsQ17WcsSa0gnWSQTNpUiMzUZqYj4KszYJEGsVSaJ9U6OIQ37qdsQZi+ltzYXWnvNw2JxYveghZGcsph/QTH7ssmTJGks8trGn3wWH04PyykacLW9AgH/kDDbaFmvUYc2SXDH7TUNbLzxU+Dd1Owh4FqxdlIW/+vhKPHxnCVYuSsWa0jRsWJ6BhXkJotq2udMurEy2SkUvWPpPRZBwnB4p3rxiYRJWlSTD7QuJHqwW0xA4ZlI//elPX6ZyUVh8VJwLw4jhxvBiILLPcOMwpQsgcpjFPjmx7iP7DDrixDWA5GPJ0ApxcxfxRdy2y+WS1pKcFCBHgth0aaS8BSA5IM1mwL1YBwcHlZmZmdyjVViSDEmuYmWfbkRFPs+qoKIHwaa2at++fS/FxZHZNE/lcjtFI3KsJV6svvHqqS+ic+ACNMpYBPwB0cGHq0xUSj2FNeJVkMMalY6+BDpo1UZoNUbotbHQqU30dhiiuAUmgrBarYNapRmawk5lIDDH0xdGDaMujizimW+AlyVL1tjiF+SKhj5099nw7KsH8ftXj8LLbZA8DjIQhEGjwsP3rMADd67E1YYuPPnSETS02BGbVIgYYxy+/MgSfPVjq2AyXguz3Ydr8a+/OoXqxgFkJpug0ihhd/jEih1sMqoFKak4YWSQcxNsPvfgIjFRgM0ZQGFOPL2cD/XunEmtWrXqE8xH4h69F4S4LZJ9tn5EnMMEvwCV9cInqAk/Ij1Avp9AFyBeBCWfXICAyNs5LajT6YK8sDL7fX19Qb1eHySeCGByeyVD9ODBgyJOivaFZt2CjBz/yL5kQUav4kE3KCxGulmO07MTrxh8jOrLX/7y/6WHNm9XOtSoeVFSg3irO3ruJVy2/yMMsXYkp6ZAbe6GxtIPU7wdmtg+mOK8UJrboDC1wK+thNrUh8HQMfQHjkOjD6HPcwYDnnIMuqvROnAc3dYrqGx7Aw2dh0VHoUv1L+Hk1d/C7zaShVos3p5kyZJ188STwfAQD5fHizNlNSivbh1aD1KYeSGkxpmwdXURQmoVqpt7UNfYSQALwRKTBKs9hDizFmuXpA6PWaRykQ4dmsz8YkUX2rvsePyeYnzofUXITjXD7fahz+pGkGcKoFNwIcoLMnMV67YVGSjKiQMxG8kJRhhneHm8gYGBlt///vd/5GtmR8V6pC9ZisLSk+J0bwwtEeY0jhMTeD9hTQ6hQewrxkZyj1a2JDlPtiCJISEe7sHPSAIkl4NsRY43o85Qpe8cFt00f55CUphubmhy0ltADLhYbSESdethVixEnGYl9MhDgmY9dKFsmNULkGRYBzPtY9LkItG4GEGFjz5cJRTaQbiUV2GOV8FvqIAipgZJGUokZvrJuWHObKVv/SF4zSeRkhYLvWHme6jJkiVrbA130iEwMCQ5LhoFBbmC0BMYuba1vrUHzZ19oiqWh6wredh6kFf/8IuOOtEyGbTIIkiuX5yMR+4iQN65EP/whfX4u0+vwcqSZDHXq98fFLPt2Mmq9Lj90Gu5p+jQws3hERczKjKG3AQu0SmHHZXpkk/J70mKs4FE7BNxKvfFusDMyGjHbCCrcNwbYCMsHJyQ5jwgb3WtXPR+bC/5TyzL+DzSYlYhLXYdipLuh0mfhRTLShg0qdCpEpCoX4Qk0wpoVUnIjn0fUsybYdEUIcW4AVokw6IuIrCmw+9RQq/IhSaUBpfTCa9bhTTlo0g2r6Yfgfxxy5J1s0VcFFYko9LlHhrYLnrU8AaiJC895SILKS05Hsvy02EiiA3Vx9E2+svjGRNihl52CQ7CZ/Eak9xEs3VVJtKSLOFUJW7fkIeHby9EnEmLBIsOG5em447VmSjOjEGsSU3HsJUGqGZhDQgGJEORrpvNPgHBcFjAksMMQ9pVAh9vG4agFB7K7XrxPuGgENdG+v1+Bc8ixtN9TlYz+URGyvuaNkhuf5RW8ohugzSbzUpKH26DpLcHnuFdabFYdEePHq0Ruf2JKEQ/i2DQTz8cnxhWEgh64A+66cfBa8p54fH3Q6XQiaEnHr8VvqCD9g1ArdDD6elBvHYDslNWQK2ZyY9blixZExH3OL1Q2Q27w45v//hlHD5XjYAw4cgR4PKTY/C5j2+HwWxCR1sPXtpzGi39SpgseTBq9fj2VzbisXtKYNAPVYcOYRVobB3E/zx5Ch+5fzHWLs8UW0TnWMr3zKU2/J/vHsTKxSn43MPcwc+AyzXdBFIj7GRJcg5LFiTDHNWuOd06c+bMgS9+8YsvEOT85KQ2SBGmzexzWyRfkAizU6lUov2RHQGQ2x5FmOAnRFZlgNgQoHTJDxI7AsQO0QbJPlmXQWJKsLW1VYyj5DZIvh5uh0xJSQnt3LlTetN4742DNGdMCm6HZJ9pLxJIdO/D4T9lcQdtHjepUZmg18TBpEsVM+nEGfORaC5BRtwGpMauRE7S7ViQ9iAWZzyOJZmfwMKMR7Eq/0vIz1wpw1GWrDkiNvp8BEIGHPvDJXI4oNNp4LQ5cf5iLeqaOoW1yVNZcrXo2kUpWEWQ46WsJEm/7PNXOpGWYkFe9tCqQMLQCm/k9rdMguHta7NRnJ+I9FQL3rcpHwuLUgRARSmjnHkc0HWwBSgsRnZhC3Iki3LYWox2bCVGu3D2wxYksyOSJWHDazg+Uc0JQPLFR/qRNxcJSb75mKSkmR+oI0uWLFkzJCrk4fb6kZWegNhY7oUeUW5TkIwgJMSb8cDtS7FiUTa8tC8lQUcA4+rT/MxYUSUaKZfLixMX2rB+eQbiYsK91Wkfabwzd9xZXJiAxUWJYv1IFkOTx0ySHQc1+bMxUUB7e3sftzmyYxhSmc5hAUb26dmIsCSyHodhSeFr2iDJEhSOw8wG9vkcYxlWzBiuseSay3DSmJozFuREZdJo3nt1kiVLlqx5Jl7CyucPwmLS4b7bl0GnHup8I3XU4ZK7rnMAVqcHer0Obg8B0htASW481i9Je69qVbQ/Dpmd9U398Ph9BMDk9wAYtkhZtS0DZC0mIZ0sTD6BtImz4HGZYiKBWQCkw+Hg6lG+QAbasB8R5ouI3HaNi06juFBkmMXAlNwkayLFOYaCswvIyVzkNZJulMNGo1Ee5S5Llqx5K4YSO+5R+uH71+HBHatAhhGIcESrUHgmnQRcruvG4ICNjgiS6RPCRrIOF+TzuGYeEvFeXvQX+081Yv0yth51UqJI51KX2yZdLh8KcuJhEFPL8aahfQgslHsIvEIIu5mW2+0WgGRHFqOYKICSBewkS5LDkU6yHKX9OJ9onxXJienSbAJyWpSQkCAvYihLlqx5Kx5WMaQQkuLM+NevfxCfeXgzASwVJpMe9d1WvPTqcTTXt+MPr53EQK8LCbFGbFmRiaT48PBvhhk5ggp6B1wou9qN29bmDFWZhgEoneV0eTuSE43ISY8ZshIj4UjXEhQ9aim7WaBBe3s7E18CHfsCiByW0iO2XZMW6ShdAJF9KT4TmleA5AdBbxLhmCxZsmTNP3EVK3cvlWo0i3NT8cN/eBzf+caj+NLH7sDHCZYlC/MQUGiwsCQPGzeV4tF7SrGqNJkAR8akPwB/gId0BEV7ZTVZmlmpJqQlmRkawiJkx8ixO91oahtEbkZMeCmroUkFJDEaGaVslc6GBclleISlyPwREU4Lg044DrPlyJukOPlCHJbiDEmeHIDccJWqBM7p0LyzINPS0hLCQVmyZMmaV2I2ijGQVIRLPKLCHiajDo/cvQbf/dtH8ctvfgrP/uDP8MoTf4F3fvVXOPiH/4v/+ZfHkJ8ZR8cGhZWoooMZloyP3Kx4fPyDS8OZDeXH7Yo8XaXD6UVOWgyy07hn61DbJ+cREIAlJ2anGZrMfDbU0tJiJ08C3LAvOY5HulHShKTwSEDkNG575BWheNpSv9/PC/Jft994mneApDcFuRerLFmy5qmGqjVFm1/EsAoq7IX1F45xgkjjsc4MRG6XJItKVJGy1Seqaek/z7mcnhKDBbmJIp3zVNO+3CuVLcXkJAseuXcRSgoSBJg5L0EdXkyBwqKKlc4zWx07GMxsLUqOJYGPgsKx5ciOdh8RiNweGW6THE6LhOSfjAU50o2aY2Nnfrp5WbJkyZohsdVGIBiu0mSQRfoU4oiIS06kkucnyJVXduDtAxW4Wt2N85fa4HJ6cPxsEy5eacflqg7UNvahobkP7Z02tLVb0dfvQN+AU3QK4hVChkA6BGgGJCN3qCZz5mW324dmJQi7MOCuCbM/kqNtEhCvSZtJ3RRASrPohKMjSoIj+5LjeHJCQhr7smTJkjXfRMaamId1CFCTLd8VcHsCqG7oh90VQDMB8KmXL+HEhXa8srcK58pbcfh0M3YdqsWBY3U4dqYe5y4141RZC/5I8Vba//jZZgFQCbzDlugsAbKvr49XmL9G4mVhyJoWFxEBvmv8sOUoEmZLc86C5HrjkSxHSXq9ftRtsmTJkjXXxZbcUFXn5Isybj9ky1OvVXHvFmj0Ghw53QSzQSNm4ImNNaK7z0nOA68vgIQ4ExMIgw4v6pv78ccTDThNVqcYd8n5hX3lLMzDyoqw/K7zpe3szxXN6SrWaHFPpbi4hKxwVJYsWbLmnRiQQxMDDMUJCsP+aE4Sz5W6pDgZ2ekWLMiNx0cfLMXaZWm4a0s+1i7PwubV2Vi9JANFeQmibZLXjExNNorerk2tA0hNMQsL1uEamiSdw9wWyb1YZ0M2m+06C1IS3acEx2Fg3mzNK0CyTCbDvF0HUpYsWX/aElWZBDyf1y/8SEltjdHidA/tX93Yi+qGXmjJUrSYjYIgnMOCgmSUFCYjKcGEhHg9tqzJwoaVWUhKNNF+OjE5AE9efs/2InziwaXYsSlfLB7CErCmyGxVsQaHOiKNZD1KFxB9IaOlz4rmHSANRqMMSFmyZM1bsUXIYPLwzDkk5uJ7HXHe65gjOdbAoAvnL7bi4tVOnC5rxeWqTjS2DeJseacY51he1YWzl9tRXtmJ1vZB9A840drlhNcXQqzZgNgYPU/Sg+qmPgFVk577Og5dB5+Cq3xnQ36/X7IUuceq1PYoSVwEb5ccx2kf7tU6fBynzZbmDCB5jAo9PEViYiLi4+PDqdfLYrYUhoOyZMmSNe+UkmSCUgU0tA6EU3j2myFrUvhDweE0FnfO0Wk1yM6IEZai3eFFIx1vMWnQ2+fA4dONqKrrxtWq7qF2RoJpdUMfLhIw9xyuxv4jdTh5rhn7D9Xi3KUOsXYkn1fMw0qEVF0LqhkTA5I0DMJw+IagF85nRjTvLEgtfUlkyZIla74qPtaItGQL6psH0EzWHitsKAqFJEJGSK9TwWRUQREMQBHww2TQUD56pCcaEGfRITstRiyGnBinh1ajhouAymGn0wO7zS2s1fZumwCtQa+GRjtU9Is2SDr3bFmQo2mqkJtJOLLmHSCNRmN4yghZsmTJml+SrMKSgiSkJJpwvrydQNkneqe+V60qdolQSFiNa5ZloaQoGQuLU7BlbS42rqQ45bNsUSru3FqI1UszsbI0He/bXIB1yzORn27BwoJEvI+2bViVjcWFyZSeIaxQCcI8XZ1SwZMQzDwgm0nh4DXW43RAjvMYa/TDVDWnASmNfzQYDDzfngirVCp5Jh1ZsmTNSzEAGZJGgxYrl6QjLkYv2g/PXWpHU+sgevqdGLR54HD6xDANMWUcsUytViGOLE9eJzItJUYsjJycaEZKEjuLiHNnnZysBBTmJWLN8iysW5VDYMzFwqJUAc4t6/OwfWMeCnISiEzEEsrYx51mFEMz7Mi6XjP5VKLzFvFHH31UETlRwODgoNLtditTU1N5EUtlXFwcr/ys9Hq9SvJVWq1WpdFoiIsqFaWpL1y4UMfHyZIlS9Z8FANyyEpUCMuxoq4HtQ19YPtHp1WTYcBVn0NTwCnIuBI+701/uFOLWs3TySnElHK89qOG4KnWKKFlR2EqLkWYfd4u7cfHiUnJCYbi9KRLNd2w2b1YUpSEGPPM2h7l5eVXPvnJT+6kIC955ad74QZJESafh38IFx0P78fh4XQylsRxARLxQfgk9v1qtTpIrAiwT9uCZFwFiTdBMrSCPT09nBYiroQoHjKbzaGUlJTQzp07o+u1RVx6TjOh6LxFfKKApLDK7/crIwFJYe3Ro0dr+DhZsmTJmo8aAmRU8UhpDrcPPl9QDIXgYZIMzxDBknufhihNTDLOcdrIbYci7g8KmPoozGMdRRrFOc3P+dC+7Hjics6Tq1YZj8KSpX9t3TYsWZCMdcsyYNDN7Cw1R44cOfW1r33tnSgwDgMyGoySkwBJ18z7cBrd2p8oIOmC2XJU+nw+pQxIWbJk/WmIy+ORiuOhKlY2HxlyQyk8z0A4PewTLAQcxXaK83Ze51HaT0AyvI+UxhAloCApwSisx+ugPc2aSUBynB1xQ4DxBgAp+UKz3QYp4BgOT1oEUV7QTJYsWbJuMY1WLA5Ze7yVq0bZcXshr+6hVXO1qgo6rQp6sv541hx2ZpNWAC8uVo+EOAMS4w1iwWQeXpKeakZmWgyy0mOQmxmD/Oz4Ga9alVRfX9/NPlvIDOZo0X3yYpHDLpzM+4do/2vAJSlyP0kE1BH3nYrmVS9WuvF51+tWlixZsuaO3gMxwWWoPZIBPMPW40xqJEhOl24qcFwu16Q+FaORXo9kyZIlS9a808DAgCscnJDC4Jsx+E1E88oiS0pKMoWDsmTJkiVrHqm/v98dDkbqmurUiYqPGes4rmZVqVQhm80WGhwcDKnV6hC3PYY3T1hzGpBkMYoxkMFgUAwmVSq187ceQJYsWbL+hEXl+PUNj2FFWIsjQUyk+f3+ELnhOEuCpNTuOJ3tj6w5A0ieizUQCIwJwOzs9ORwUJYsWbJkzSO1tLQ4wsFJV59KIBzJapwpOLLmVRWrkuzkcFCWLFmyZN2aYtAJNxIQx9NEQSkN8QhHR9S8AmRifHxMOChLlixZsuaRBgcHPSNYjtHxCYnzmQo8J6ubAkieJGC8Hqwmk+m67bGxsaOvgyVLlixZsuasHA7HqG2QpAnDjtsifT6eL2DmddMtyOi2Rw5zp5xw9BrpdPI8AbJkyZI1HxUihYOsWbEAb1TzooqVgckuJSWpOJwkS5YsWbLmkQYHB73hoBCV6cJJkqpNI52UHrmdw5K4vdHj8YDcjMB2XrVBanTySleyZMmSNY91HeTGUjQkR9Jk8pusbiogvV7vmO2QbDVGVr+ajMaUcFCWLFmyZM0j+XipkhkUW5PTPdTjpluQeXl5yMjICMfGlslkSg0HZcmSJUvWPFJ0dSp5kjU5aajxcTMx7jFa86qKVavRhEOyZMmSJWu+yB+eAmcMSaC8pv2RJYWj/akocqmrcNKYmg1AchXpmFWpLHp+486kY7FY1oSDsmTJkiVrnqidFA5Ga0JtkpOFo1Tdyo7nZA0nT1pz1oLk9sdwUIQj47JkyZIla35pNLhx1Su5kbZx2phwGynPGwFitOYcIEezJHmy8nBQlixZsmTNI3V2dvaGg+NCbyJiME7UmmRx1apOp5v0eWcTkJMGHFuNEhjNZvO8ai+VJUuWLFlDcrvd14yBZEUDjq1IdmQgCRdOHpa0f/Rxk4XlZDRr0Hn00UeFkyVLlixZf1ryeDzRgIyE3YThNlMgHEHiuuaFVcZWZGpqqjkclSVLlixZ80htbW2D4eCIGgl8YWuSgyNaiDyDjtfrHU7nfW65cZB0kwqejzUclSVLlixZsoRm0WIcUXPWgozuqBMfH28MB2XJkiVL1jxSR0eHNdzGGE65XgzDSBdOZhZIq3fMOixnApAMtklbhAxEenjDLpw8LIvFIk/EKkuWLFnzUC6XS9SVRsNvooo4ZkSIjqe2tjY0NDSEYxPXrFqQXV1dCl4LMhwdV5GwNBqNKpEoS5YsWbLmlTwez0gLOI4HON4+LgSlCQHC0THFs+iEgxPSvOikw0ohhYOyZMmSJWseqbOz0xUOSpJANSWLcjzxZAFqtVrMosN+OPk67dy5U7jRdFMASea2YryVPCKl0+kUer0+HJMlS9Ytq2AAAbcDbmnmzlAIAY8TLqcD3vBkK7zubpDbsqa9WJV1E8WfZrQTGgugI1mOU+jJOnr+YX/OKyEhITEclCVL1q0qWxdaz76Lo01MyCCcPXU4f3A39u4/hDPl9RhwudDfeAmnDh/CqavNsA1X3AXh9Qygo7kbHooFvE5Y+3rhCNAWHw8HoPyCfrgdg7DZCbb+IIE2SDwOCNhes9a9rGnXCBbkpBTd5sjhaR7SwXldl99NBeRkhndYLBZ5HKQsWbe6bB1ovFyGcx1kIfo7UXHybby46ypaeppx7O2d2Pnq63jrtRfx8sEatHd3Y9DqHjou2I2Gd3+N73/vDzgxCAxUn8ALv/gpdl3pRnfLFVSeK0dPwwUc2bsHB46cxuWmNgz01eHckUM4fPgULlU3oZfO3dLuFNm5bT1orLiIq1V1aO+zwe1xoLetkbb3wuWPLkfJovV74fN4CNOyRhL3RJUARy8kUm/WMQEXDUVeEIR7s0amsaQ2SK5OnWZozh8L0mAwqMNBWbJk3aoi0ARNyUiJ1wJ99Wjr8SPzoX/Alz/zEWwsSoar+hLsqYXIz81BYWEuEmOHml5cTf3oaOpAMEeHhktdZD124tKJkzhz4TjKqmpRdWg3Tp86jZMVA7C77GhvrsGVC/ux89m9OH+5Gd09NSg7uwuvvFXPF4H6Mwew87e/xSE6tqb6Mo7vfwdvv7kXp8tr0W51XVOyB5y9aLhwEHsPnsLVZsq/rxnlJw7izOU6dFnZno2Q1wVbezO6hjp1XiO2aH0eN7zuyGNClE5WLm3j7YER5/Se+/J6vdINixuIgBz7E76paDiOJgmY4ahok+T5WMPRCWs+VbEWhIOyZMm6VeW1oc86iL62FvT3DsAZ0EDt7IGrrwsDbjWSl92GHVtLYWo7iheeeQeX2610kAe1jeU43wIYFS70Xj6HTmUyFpXmwhxowPnyAWh9fRg0lWDbI5/C+9eUoDgzDhq1AfGZ+Vi4eBGKc+OIsgpoNFwkBuAYdMCrMiMxKxNmlRvNNTVo7PJAZTJDTbu8V9IG0Hb5BN568TXsP3sO+155HbsOHsDTP/sx3ixvxaArvGeQrB/3IJrLz+HEH4+gvM8Dv88pqns9YYs06Pegt72VLN5OER9KdaCvuxZXrhBs2xvR1GobgSYEVucAutqa0dlnpysi+d1w0HN0uX1DBAoOVSVfq+tzmik5HI4x14OUrMWJAlDSSPvTuabtxm46ILmalVfwSExM5MkAwqnviT5UUQ2r08nDIGXJuuWlN0GpCqLr/B7sr/MT+nTwXfwDfv/yLlQPKhAXEwNPtxWhmEToAg7YuW2x/xLqr5ajUZmHFFsPBgcqcOhCP5KKi5GoDaL53EXYLPFQkXXq6buCo0f3441dR1HX3A+voxsNTW3otVrhDugQFx9DF6FGyEeWbMgPp9ULU1Ie1mxeg6IUJexdnXB5IwvOHtR122Asfgz/9MhSZJocqLcmoWRJKTLijFCHy297Rw2OvbUTO196E0er2tHeWolTu1/Gyy+/g+NldeCK3VDAD0dvJ2xdTRiwWdHT76HrbUZDVRnKLhEguwZgszngGuxGcz1ZvQND1cEhvwPtdRdwePc72LX/BC5XN6K5+hT2796NA2dr0Gu3ovXyGZw6cxkd3BTLFm/5SZw6V4Uu2/ysFGYLcbIwnYpmYmxhdLuiiJeWliqI7KL3qrSkFcPPaDSKuF6vF2lSOj0AJaUryTTm76LqM5/5zMdiYmIKOS9ZsmTdotLHIDYlE5kpCUjKKEHpgiwkmBUI6DOxYsN6LMrQoquxEX2IRfGqdVhO2w0EE4chDQs2bMe20ngojXEIuAwoXrYAGeYQBgf9SF+yConeDtTU16PHb0BCvAFwOzBo0yAlPQuZ6U5cPnsRV8nqC6rtqDh9Hr2hEGJzC5Bk1MNo1MFZW4bzFa2wm2n/ZDO0ajVUZLHWXqyGPWAiOA6grl+PvNsewG3ZQP3pc+hQ6pGbH4s6smor22OxMDEexgTar6MLjeebYbP2oDegR0rpAsT77Gi8cAqdtRfRFjSjpc2K3trjqOoNwWKi6/W50F3XirbKI3jnUBna6L6MOXR9erJjgyHY+/rQ2FCPlt4OdHd3oqa8Gq29DoQsejS//SxeP92G+C2r4DvxOl5+5QAqeq2w2v3ILs7GTI8ReOKJJw4S0JjGDDU2cjkcCIVCwXD6sKN4QHJSXPJ5f1KA2BAkNgQpLqpSKS1EbAm63e6gVL3Kwzt4vlb2XS6XNOyDm+tCZjN9MUiN9F0aS3MGkHTxSrImBRRpm5LivI8AJD0Y5Rf+7M8+adDrM0SOsmTJujWl1sMSn4zMzAykJ1oQE5eAjLwFWLggD2kJZhjJEswsWIQli0uQn5kAk4aKF0MsEtOykJ1igSUpHempmSjITUdmdgYyKD1v4VKULChCeoqZTA8t7VOAZSuWoiAjGSadCgGVDvHp6Ug0x0BPJWJAZ0acWQdzrAUGSxztoyCrrpcsUzcM2XkwuF1w2G3QJiUiVksWZ/sVXK45j6MVDpiyMpFhcaG57BLquryILS5BSXYqBusq0NwxiEAfWYgGL4HLA6VLh4KidCRk5iGTjrMEbGi9Ug6vxwV/UiH8HkDjbkS3x4h4ixr+YBBVh6rgT0/B6rsz0FfbC3uoAAuzjXSdRmgCboTUCniINz5tCR5YkYk4rR29KRuxLdsCvVFL15OMvktVsCmysSjJjuY+L8yLlyJDE37+M6Rf/OIXh6gcj4ThMPQi0q5zvD3SJyd8BmU0IDmNmDHcYWc0QGo0Gp4wgLKZR4CkCx5OYxcNyC/++Z9/lm4sSeQoS5asP2lRoSAcFy4KpQpqKviGqj1VovAzmfXQUkGo0hhgIjCo9QYYY5ORnZuLghyCYQxZqgnpyCeALVqYh5S4ZKRn5WNh6UIUFeQgn4BaUFSM3IwMpBII4yxmmJNzULJsEeL8VrhDaiSlpyFGo0J8ggVKFRW6qaXYuK4YMbZWNHV7EFeyCuvIMkwm69OkDMLt7BEWnTp3FZbnJELrG0R/KAH5i0tRkhGDgKMPrbWN0BlV6Olsw+kzlfCoHHAr4imPAPqtSij6euHVB+AY6EKX1YLMomUoSnWiYt/z2Pn2eYQK1mBRClm7BHS4+tDl1cCQtQCJ7ZfR6FchqXQtikKD6BtoxVUCpSM+H8XLF88oIKncd/z2t789PhoIw+kMvmGrcTwXCUhihUhjSM4nQIrv7lDwxgH51a9+9VvhrGTJkiVrAgrC1XkJJ0/XoGtgEE5nN+qq6tBhC0HLVaZtNahqHoDKYIZJrybgemHtbkNH1yAUliQkGoJw2p0IKVSiD0RMLO+nR0xKBnKzkmEIUVlOcFYa44WVu7goAwlmC+LT8lBSuhjFeWmIJ0uUC0EtWaLJaZnIKVlI1ixBOT9HWLjpGdnIykxFvE4Ne3cNKmrsyFu8gizfBGhiUlCydBkWFBQhLzMFlth0AngGDNoQeruVyChdg1VLU2Hxd+PCkaO42BZAIlnXC1K0cHRfxdGyFnhTSrEyX4Pa/S/jjXMdMOQsQWF8AN111ajv0WHB5s1YU5SKmVwJopP03HPPlY0DyOvCY7lIQEr+SIAktoToswsRewQo5xoghzUVQFKaim5GSXHlF7/4xa+Hs5IlS5asCciD/pr9eOvdDvTVHsCxhkZU1YaQlpsAa/lRnKxoQHdzLzxxiUhIjoGuYzd27mkl61BBlmcvLh29gj6e1cfnQVPZOVy4dBW9CgtSMlJg9nSi+soVNNkUBE49vO3VqOsNQW/UA85e9LsUot3Sb+vDwKCTIGqC0WCEJcYCfdBOaS7oUgmOCVoo/EFQuQ13TzN6VOnIWLAYeQX5ZNkWICstnSzYBDpHIpIS4xGfmkaWbp6wboty05CoJ6tSRfBOycOiJYvI4k1DZmY6kuPM0Iuq5GUojAnCrzMjgcBdVJANs68P/XYvYks2YvPyEqQbZ3YEnZVEgDxP8ON2v5GqS7ltUVS1hp2wJqXt0v7sMwfDxwhAcphhyBoJkMQbMbxjJECmpKSErly5MmZHnzkNSLpRIbop9Z/92Z/9ZTgrWbJkyZqAyCJsOInj1SYCkRO9Xj962zRIzST4NQBFCzbijjtWITc9DmalEug9jN8/X4b2QQ+MycC5Nw5gwJiFhStL4am9iprOASQvXorCZAu8XV0YdFXilbeakKS7jD1He9B+5iS6k2LQcHIfjl71IcfIHXj2YXdZG3xKM9KS4qB2X8SRY9Vo6XIg5O1GfX0r2jqsUBA4dX676KXqVamhVoUQ8PKwE560oBd2hwIGkwp2mxuEEBjjCLRqnqAgAK/TBaU5FRnpZPValPB5QjAnZ6MoPxMpMTpo9DFIzSELd9ECZMYZEZOQjlyC8MKCdMSbZrjxkXTp0qXKd955p4bhR1HhJOiRk3wJjsP7hN01kJTi7BiQDMapAtJkMoEASVmNrjkLyDAY2eMOO5rPf/7zXwtnJUuWLFnjK0QWZN1xnLOuwo47FyAZLphyduC+O5LRWdON2KQM5JIVpm85gCdfukxgakCr7oP42EObsXRBIYrzYzHY1wGPKgvpShcC8XHISddjsMeDmMwcJCs7cbVJhyLXRVSk3ovtiZW44luGkvQg+vsVSFW50Gq3YmDADkdAjdziXJi8p7Hz+dOoa/cgFhfx6uE+mGITEB9nxeldJ9EbIouQrruxqhmNPQ6k6Vpx9vjreKtOg76j+1Hpj0Xwwim0pmVT/ldx9EQbKk+dRmt/Dxw2HwabL6OCrk9lSEAcOlHXZgU0JoKpEy1XqjGoNsJMlm2gq5qA74HeYoJODBSYOTU1NbVGA3IkR4wTliQV+SNuj3TMwz9pQDIc2bFom/azn/3sV8NZyZIlS9YEFKSSVANz9jqsWkRga6zGiePn0aHOx0J9L86ePYA9uy/CXXobdmxfjWz3STyz8xL6bW3wGglIF87hYm0DXIZFyFf1ogdKJMSo0NLuh9F1Ca/8/gj06+/CGksTylwlKMUVVOvXYlGyDW1NwIZt+fANEOCONECh6UdLpxc6dwXKOnOwuGQBihZlQun0IESWY9DQjcrGAjxwWybI/kOGyoFBjxXll2xQ6+px7NWDaE1Ygx071kN/9ik8e74KDefexaF6I5wNFQRxgnWZHd7m4zjvS0BhcRFi6/bjJ08fgrKgBMFDL+JwfztOHu+AvuNdvHKuD05bBxzqLKTE6SHmR5ghXbx4serAgQNN4wFSctMBSJ1OFyRshNxuNwNxyoCc2VeHaVJycrIhHJQlS5asiUmhR3z+JmxdrKK39WSsuOtz+Ndv/y0+s2MF1t37YfzlX30D//jNv8A9C9MRrwN0C7+C//rO1/Cxxx7E6iKyINdsxY77HsOd67ORtmgRSgqKkLNgLe7auhSm1io0ak3oqW2CY9Eq6M69gOfO6FBS5EXFW0/ilf3v4uiVfrg76tCuMCJ94XasX74IaRYVHH19YmJ1fzAGi0ozYWzchz0VBKnAIJw9VTh/+I+oNGUTJqtx7NIAEjSpWFJoRGuLC3odWZgBHVJK16EkPxHKYAheN4E3Lg9FyxdiwaqlUPf3o7/tAvZVe5E20IhW2wAqGwYQU7oE+qvH8fa7tcjavh133H4bFmeaoJ1hCgwMDDjIG7OtL1IMOYZdGHjjTi/n8XhEL1UGI8cZmGJDhKQ0HgMpEiaoOWdB0g0Iy1GyIlmxSUmGDz/66BfDWcmSJUvWjUuphlo5NFREiOIGowFmkxFGnR5xyanIykhFokUDfWyc6CQjzedlLFyHO7ZuxuYVuYg15WDdbVuw+fZ1KIyJwYL19+HBe7YgLzMRCdmLsHrdKixdkIfMJDP0Mamw6I3QEJV47d7mll64NGlYuPZ2LHAcwtsX+xEwJGLB5tuRXv1HXHLHY+USgqPqdtyfchm7KhWwNF2F986HcHtMJQ5fMsCg0GL7A/djdWkq9PoQbG39cDYdR1mHG25bAy70FeHhHemoP3wOl6t7odBpsOhD78cSi4XuUwl6BDMqtiCPHz/eHgbdiBbhGE6qchWdeNhQ5HT2iQ/CguQww5QhyAH22bHFKFmQTqczxHBk65E1UQtyJh7NiIB89NFHFV1dXQq73a6Q1oPkaeaSkpKUFFeazWYlvQlwdapKmjCAbobuU6VavXp1zs9//vMj4axkyZIl6xZRiP5FQJrX3VJcWywTAOAPhKAMuDHgVkDntsKVkIwEbzMuNSmhpm2lS3IQsnXgwvH9ONETjzyfHYrlq7BhRTze/d1RFOa4cKzsIuq0d+OzRSfxiz96UZCXgsW3fxq3F2ugmgkShPVv//Zvf3jllVfqCHR+uhfuZMOLlPHcrD6KCz/SRaZR2Eeg4+PEMcQ/sY19Suc2S0KFP0DMCBA7AsSVAHGDq1eDXM1K1iuDMdjT0xMkIAYlC5Jn0uFerDt37pQsymjLUsRn4rFIeV6T91QBSQ9VveW22wp+9L3vHQhnJUuWLFmyJqUA3B6FqKJl/jitVlj9Gl5GEOahIYEzpkhAUpRhJwFQ+JFAjI4zGCMByT5vZ0ASK/wB0kwC8qa0QUpw5CrVcNKIoocgtpv1M/0RypIlS9atLJWAI0uhUIueszyV32yUrIODg1Frfo2tcFWs5HgdSDYTOTjrummddPLy8pCVlSVW82BQspOAGK2kpLjEcFCWLFmyZM0jkRXnDQcnLamDTgQ0J6T+/n709vaKnqtkUU74uGjNKiCl6tVwdEyRKTy8n0Y/03PNy5IlS5asGZJYmooMIO6hKuIi9Vp/whDjvJRKpZhnlXuwhpNnRDfNgpyM0lJTU8JBWbJkyZI1j9TW1ja0cGUYlFI4yp+QIo6/JjxTmheANBqN8jhIWbJkybq1xcATjuEnAXA8ELI1Kblw0rRpXgDSbDTyMt+3nrhLtyxZsmTdwnI4HFPuYRMJyYkAMBKWPBYynDxlzQtAxscnpoWDc1quzvN45Zffw3/8x4/wzO7z6HZwz+Rr1VNzEeVlR3GhuhPOma0+lyVLlqybLp/Px4P7R9Iw/MazEller5fzCsdmRzMOSB7/yC4cHVfckzWyNyuHtfp5MMrD04vyd17GRWUJVqxejaLMJMSZ/OiuOoUTlxowIDo629HdUYeju3bheI0VnhA9fl76pq8fLn/4+xEKiIbskGxdypIl6xYQlWVjFWaTKugmaklOl2bNguRJAsLBCUsCZXxsbIlImMuiFyBPfyPOnmtAKKkA65akoPHYARw6V4OqI3txpJIsxqvv4mB5N7xqDazdPXB5u1B9ZDfefOsdHLzYBofLiv7mMhw5cBTHLzVi0EugDGcvS5YsWfNRYQtyuChjYLLC0WFJlmSkk9LFDhEaKW0mNGeqWP3h+VnD0Wuk0WjmvgmpTcLqj/0TvrrFh32/+SF+9D8/xSv73sTLe07h3O7f4Le7rqL1wnEcb7WgdPtmeE69i/KKV/Gb15uhVLtw/o0XUVZdgX3PPok/HKiDl25Zo1bOyFRHsmTJkjXbCkNtUmCbLRCOppsKSJ4kIBy8TpGwNBgM82CigBD0KcW48/G/xpce3Ah10z6ccOVg3Y7H8cV//g6+dP9yJKlcMGQvxbKl65DnbUFL0yV0ZN2Hj9y9DSsTO3DmshUBfQpW3PlBbCzOgGGmZxGWJUuWrBlUHykcvE5sRfLYSA6yYxhOBoiT3V+SNM1cODqmbroFOZblyOJqVp1Olx+OzlkF7e3Y9/0v4hN//kV8+3dvoaPgY/hQqRbtp1/GG/vOwUG3qIYbPrUBWl693OcF0gph6rqAy9X16HHqYDGqoTfHIC7JAjIeZetRlixZ81oOXohxbE0IVFOF4Y3qpgCSLUePxzNu+R/ZWWeuS2nOwB1f/QG+/y//gH/+z3/HX3/6EXzwwU/gUx//INZt2ozCJC00az6FD69Pgl6pQvFdd6F06QO4XX8cv3ztKGrMt+GBdRYoNQbo1KoZnV1flixZsmZDPJF4OBgpBt1YsJO2i33GA6M0rCMcHVFTnW5uJophKU/hSz1YI1fyoJcKZXp6upiwnFfy8Hq9SpPJpKS4WM2DHir7vLqHmqxH7dmzZ2s4j3mhUIjrCiIebNRyNiPI5/JCY5DnY5clS9atpSNHjpz6+te/vis0tEKHcOHw8OocBDcRJxAOr+AR3i7SeH92ZDAJn2AnwuwYwLyKB7EjoFarg9JqHsQYsaIHr+RhNpuDra2tIYqLNSEjq1jn5Goek5F+vs3Deg0cWWPDkSXDUZYsWbeqCGTCjSABIdrGbZGhQCAgnNgyBU3HxADRmvOAJAtSHQ7OaYV8Tgy0VuJy+SVUXL6Kxo5+eEYbHhutUBB+rwc+/0QPkCVLlqy5r/b29gHyRgXXRNsVeb9IF06ecc1ZQJIpLQyvhIQEnUiY0wrB03YBL/6/x7Dprg/jS9/4B/zPzuNosvE2gp+H4BfurOV1ueC9hoNBuLvrcX7fG9hb1gZRYR/0wtVegdOnLqHVPvrMEaGAHx6HFTarFU6Xj3IaWSEC8Kx9o2TJkiUrLLfbfV0BNh7kIi1K3wgz5/AqHl6vVxw/TZMGjJrHnAEkPZAR14Mks3m8Gso5oBD8Liv6BoIwZq3CXR/5KLYvSUTbiZ349f98F7/4zfM4eLkGV4+9jVdfeQ17D11AD32+AUcn6s4fxsE3XsT//vf38ONXL8FFeTlaa3H+xR/gb/76v/B2RQdcQenzI9i6w7AN+dBVcQRPfusv8c/f/j5++bsXcKKiS1Tcs4LBAMRhPgd6Ko7jwKk6jL5qKV2Lnyzg7m4M2l1wWvthdfpkqMqSJeuGNBIgJ6MwSEcsikaCI1ez8hqQkh9OnoyuOZ8q7E+nJKAJv7S0VPgOh0NB1Ff4/X7ROcdisQggcpyHeWg0GiXH6aZEOt2gktKVy5cvz7jnnns+zXnMXYXgbr+CQ3vfxr4qB+Ji4xAXZ0DbkZ148qUzUGbmwWw7j2d+/jTevXAFZSfPo9uUjYS2t/D97z6DY4296HGpkLG4CJb+Q/jNT57Ggcut6NWkYclCJSoOXIA7LQua+gN4eXc9YpcvQILCg9rjr+OJn/wCJ/s16L96DOWuXGzYXAJdXy2qahrR59Ejzt+E/T/8K3x1pw93P7YSZo8KGi2/FxEUfU6yPAGtVo2BlgN45mfPo8ymRMeJV3GsJxWrS5LpDYrhSXatQsnNq0N36/egt6UKVQ1dUFlSYBqlCTVEkPa5nHC53fBRFiq1GiMO7eRJNaTMZcmSdcvo7bffPl1RUdFPoAuGYceVZPyKP+woPcAuOl1yBELhh7gqLOyzI0YQKoIMQykurE722cIMg5LKN23IZrMxPLk3K8dhMpkoK+DKlSvCH01zvg2SbjIcmssiC9JphzMYj0Wb78Mjn3gUG3KM9PYUQNLqD+LjD21HfPtpHLgyCENGOrRBF64c3IW9u3fj5GA6lm9ZhDifHbaqQ9j57Du45DLDYNRCozNBF7Sh8shreGbnXrz74pN44Vwf9PxI6Lvi9bihMMUjMzMZabE6BLwe9Ndfwtu//D7+8z++h+//9y/w6tl2uFV6+HtO43ff+ld855evotLqQd/l3fjtd/4V//a9X2F3WSV6O5tw6UwZTpWV4+Cut/DOmWYB0K7a8zhD6bWtgwgw8JxWdDVcwlu/+R7+8ZtP4FDz0P07rQOwu0QF8bCszZfwyn9/A9/6/k/w5FPP48C5egwNigrR5Yerff0O9NM5jp6uxqA0H60sWbJuGYXBOOzfiDiP6chnoprTgOR2yNjERHM4Oqfls/dj0K1G3so1uGPNEhTHquDot0IVk4acBYVITU9HCr+0KPXIKl2FdfkWApwOyXmZKM6KQaIecNH+HkMutj10L+7fmINYYwwy85dg5RIjTv7+J3jpig+Lt29DFp+QAOlzOeB129BSVY3mYB42rcmC7/xz+J8nd+NcfT1O738Nv3pqHxrsPuhMBvi8Azj35q/x818+g1ef+R2e3l+NprqTeP63f8DBy30wpqYjXhuCOjYFOQkBNB3fif/55rfxX//zMzzx66ew/+w5HHzmP/EP//I9vHymBYhLgdnfjMpdP8N//PM/4z9/+jRONIqGV6H+pjK89sxv8fu3DmH3S7/BT3+3B1VWus+ualRcuoT6Lidga8SpJ7+Jr/9/v8cluxdBnwtuXinc6Q4D1IOhvkv0QuAmi5fSh9fO4SE1wg/ya6VIkiVL1txRV1fXSBMFiB9rGHTDP9wI+Ak3Fgin0vYoDfEIRyekOVfFSjcuqla5qpX9LZs2Fa1fv/5DnMfclQJqUyIyS9dj07rlKCCmq5Vk2sdnoGTpMiwsykaCyQhNyCeWuNKnLMDarRtRaOjH+YOHcPR8M+z6HKzYsgwWWwX2Pf8a9h1vgDduMT7wifuR7arCW79/CwOlj+BLf/F+5PPy0X4bLux/A4dqglhJ0EwLdmPQp4PJ1YbztTZkbdiGzWvXY3miG52t3cCSj+AvP5yH1sNHUdfjhMftRcyWh/H4GgXKDpehg2f3CRpgNGrgGrQiNjEe7hNP4ztvNMGQEELtmYsou1iFpqoytGjzkKa1waVOQbavEq/sfBf1PhX6rp7Chb4EbNiyEBb61Hsqj2DvgVPwpi1GoZ4sxVAmitIUuPjST/HLlw7gYpsPiUkW9FRdwuVQHtYtUuHcc7/CznfPoOz0GZQ3NKLq1FFUDeqRZHTTNRzE0bIa9Ht1iI/RwN3diOq6FvQP9sERsiDOpBn6OGTJkjUn9PLLL5/q6OhgSDLwhqtNyY1apRrp6JiAVMUqOamqlSEZrmId9seqYtXr9TwWkg7FhKtY5xwg6YaGQUm+cuPGjTlr1qyZ+4A0JyAjNweZiSaoFAoyFC3IyCtEUXYyjBolTAmZWLB4CZaULsHy5UuwqLgABcWLULpsGdZseR/u+eD78b6ta7G0eAEWlCzBuh0P4AMP3o7lhRkIVP8R+8utKLr/C/j89myIjzgUwEBPH0Lpa/DQw/cgx9eMy90qZC0uhMnRjoaGDgzqslGaqYWj6jT2nbyI80ePoE67Ag8+chssXOX7x5O4XNMHbWYBsixudHUHoVH50dVpRUp2Loy9VThvS8TWe7ZjWX4+DNZ69Bjzce+Dj6BU2YG2Ph80g52oJbg98ud3I6PlHA63mrHp/s3IUAMdF/dhz/EKBFOKEa/0IqCPg6LlKF57Yx8qe2xorm+EXWGGor8dvTGFKLY04uWfPYVzPT7Y64/gnZNN9AbajOr6PsTFWdB94U08+cJbOFNrR1JqHHqOPYMf/uolnGmyQ5VYgmW5FvFpyJIla25o586dJ7q7u10UlAAZCUYpzH6kk7YLxyJGXNcWSQAUYQmUxBCeOeBPA5BhX/nwww9vLSkp2cF5zHXRF0C4obBSdEpRSytykEWpN8ciOSUFqQkxMFC6SheDtOw85OdmISMpFmaDEfGpOVi4ZCmWLl6A/IwE+K7uw7NPv4WeBQ/gEx+9D4sSwlaSQoOErEIsWbYYeRmZyC1ZilVrVmDpsqVYXroQBbkFWLh0JdatXYUlG7Zg3YoFKFq0Dnc+9GHcf9tK5CZaoPCHoM5YjXs/9H6sz46DLiYTWWlx0OjiUUzHLEsLob2+CW0DXmiSC7G2NBmOyqN46Y09OHylG/rizdhSGoOOS4fx7t4jONekQOFtD+CBrcWIpZtuOPoiXt1/BTFFS5CGLtR3+qH22+EO6VGynizcjRuwNFWNrpoaDKYuwkJzBy43arDhnjtR5OlCT+JGrFtqQFdVLbwKHYL2JlRV16CuK4jkjFQMnNuLPXUqrPjAI7hnVRGSLbIFKUvWXNKvf/3rw1T2eynI1uA14AunXQfEkVwYhFKHHo4z/AgRQTHNHPsMxIkC8u233x4Xjqw5DUhKU919931Li4oK5j4g3R04ufOn+OH/PIHfv3UKHb5YZGelwaK7sWZetc6EpAVrsW37JizLiYFm+OkqCGQGmI16sSyW1mhBXIwZBq0eMUmZKFq4CIsLMpCYkIDk9ByULF6KZcuWYEFWPExaHeIyCrF09TpsXE8ALcxGRmYeFhSXYOGiEqxYtRyLF+QjjyzcxYsI1PnFWL5mHbZuWodli4rJ8l2BrXffh/ffcxs2rCpFdoIBfkU8irY/iMce2EYQ14sP39nbho7uAQy6/HBr07Dmzgdw5/IkDLTUo7qpC6HUJViTb0Dd2XJYMxYjN1CJo+UBLCpNwWDFZfSkrUChuQvVV1pg72tHe083XAEf/JoMLMxPgbWpHdpVH8Df/OUHURIjw1GWrLmmp5566iiV/TzUIxKQI1qKkgtD8JrtEiAj0xiEUwVkY2Mje1J756iSitvp1HARzn8mOherwWBQUXx4LlaGI924+oknfv6VDRvW/S3nMWcVcqD67Z/itxdzcO+DW5GtscMaMKMo34Su8tO4ak8i6CxDutaGQYcNHe1exOdlweLvQ78NsCQPDZUIenmwv5KgqIWy6xxOt2gRn12MvCQt1CN+UiHYWy+i7HIjbH4j0gsJXnkZiJmlyYfoWys+5IDXDYfLi5BGT8DWDV+r196H7u4udA14oDQkIJvuOU45iNpLF1Be1w11+iKszI/FYHsnvAlpiPc0obJVgexMshor6zCQWIB4bx1qGuzQeDpR19SI1j4bgvErcM/aTNQfO47u/NvwpS98AAXzbEZCWbL+FLRp06ZvezweLwGO2xIj52FlJ8JRacNOSmefnI+AJ45nR0DkOVkDxIoAQZCrVgM6nS7gdrvFHKzEmiDFg93d3QzFIO0bio2N5XlZBRAPHjwowTEakNfERyx2b1BSnsKPBCRdLMNQgJEB6XQ6lWxBjgVIegP5l8WLF3+G85izsrVj98++hysr/wwf3VaMhKAfWkM/Try+G1f6QvC1NUO35SN4wHQafzjcCYWhiL44ZnRXNqCx04+c1ZuwJNuHhtMVaOnyIHP7PVjS8yL++6UrcBQ8hL/62AoEK4/gVFsc1u5Yj7yYocmFnJ1l2P3iblQ61PB7/LDkLced99+OhXE87MINldEMvVYlPnJ6IxPHTFaDzdxJJxHacJ39TEl8K0NB8FSM3Hkt4AtwKzzTF76gAqqAG319/bByJydzPJLMKtgGrAgYYpGaFIsbNNRlyZI1A9q4ceO3qXwXgKSoAB6VRRIQxwSjFA67UQFJzBCTlVM8GA3Ivr4+YWmaTCaeuHy4F+tEATmdVaxcAkeWwiIcWcVKQBTVqVyFylWsDEqGIqUxGEU63cxwFSs9SOVHPvKR2xISElZyHnNVIY8VFUcPwbHsLizRlOO3f/997D95EKca6lBRb4e/8TDOYCVWuw/hhfoc3HHXRphPP4Ffn1EgXk/W57kydDoqcfi4C7GKblT3eKD3d6HGlojidWuh/uNvsbs3BjGOU/hjtQVFZCVa9E7Un3oDb11NwQc++xl8+P4NWEwWWoLOg7aLx7F3135c7DEiJ8uLygtVqD68G0ebQkjLSCVr1YGaw2/j8JV+mNNToA7a0X6lHK1WgpGjFy11ZJEqzYg363D0xz9CTGYWzMnJ4budGYkvD3duIiiyE+23KhXUGi10Wo2oTo6JS0ByUgLiY4zQ6fUUj0WsST+KdS1LlqybrV/84heHCGhcJcrgEVWj9Du/pqp0LEf7iqpWzoPKheF0jjP4iBWiSjXCF9YigTNEgAwRd3g+b1HVSulikgBWuIp1XM359+74+Pil4eCclcJgQEaeCdXHqhCyLMS6zWuQoLbDYS7Aui334bGvfxNf/sBqZGo9SFi4EWsWZ8Hd0gtYjAgEY5GSpIfNkIq8Fffhcw8uRXqcCSp6fzJkrMCm5UB5WRWunjqCsxWX8e67F+Bze+jr5oa9twvBzGUo0LvQcOxtnKrtQf/ZV/HrncdgNSlx5rkXcapmF371rV/gmNOCgXd/j1fP16Dsrd/h1TICYc0lHCdQ7nr5STy9811c6ehGU2Mrqq+exRuv7EfloA1Ou5PgJNdfypIla/Ii4yfaQovUSBYcvyiPOQZSEu9D0Bx3vxvRnAIkW46SL4Ul4s9paRKw+O5HsaT9GXzrX/4NTx+rgGLVJ/HoskTYag/h0NELcNJ7j1ZvIItIA3rPQdbqNSjKXYT33XcnPv75D2N9nJq+TTzg3Q8Pz2au1cHvtMI26EVIlYYtH/kEPvmlb+G7//c+pCXq6NtBVpXZgkBXK1z0YtV97g387oU38dL+Zlid3ahpHETQbUMHwdSetR2P338XHlxrRFOzAxf27MFJshjLjp7F+fPHcbzFCXXqcqxakgudsxcegm/lqy9gf30XbL4AtEYeeClLlixZU1MYeDMKs5nQdFexRkrEuYpV6qDD7Y1cxcrVqgaDQUBQqnLlKlX26Y1guIqVDld9+ctf/ksKx3Bec1lqUzpWbL8T27Zswubbt2FVSQEK8wqRl52B5MwsJCWnIDE1HQlpOchP0iEhKwndZ0/hQl0rOgaDiMlMgkWdgZJML5qtRmQvKYLr3JvYXZ2M968cxMHDV9DaUItBczFW5CdApdRCrwHazu5HhUMJU9ADf2whFmWbEIwrwPYdd+PhjzyErfkdeOctP+66exEClXtx2L8aRf5aaG//Mj794O3YviEB9XVO5BVswebcOry1txpuXSzsl07Du/k+xJ07gqV33wX1fFuXU5YsWTdVbW1t7c8888w5guNw1WjYiV6sEekjzsUamTZKFSv7w71YKS4mCuDeq9zsyVWtXMUq9WadShXrdACSQTgiHNknQF4zxIOByL7ZbL4GkHQTw2CUfHpAyq985Sv/L5zXnJdCqaYPQA+TQQedWgW11oC4pFRkpKcj2ayBOiYN2QnaoQm7tUkoXbcemzasxrKFBNK0fBQXxkIRm4dFxdlITkjDks134I41+cgoXo1VKxYjr2gJCrKSkWTRifY6vSUZKXEhtLT0oddvRFrRStx59woEK07iyPFjOHqmC4mLY9HdZMHmzfnwNZejNWMH3pffg8Ov70Nthw3GJD3sA37EJRSiJKsNb+xqQeaCTKCuCspt9yLu7BEsuf8+qOjLJUuWLFkT1QDpueeeOx8GIVuPw4BjF06/LhzpKH0YksSI4f0YjLMByGiwTUWjwpH/bN++XfjSEA8GpdvtVqampopOOh6PR8kWpV6vF71X6Qau6cVaVlZWz8fPffHnPx2Pc+bE60d6Q/RFCbnQ2d4HmzsAcwLP0RogazQOqcleXPzjcVR0DsDa40P+Bx9E7ME3sfojHyH4y91EZcmSNXFVVFRUPf74488R1LhXaoBYdk3vVYqLnqpUzvtpH6nXqvDDTtpP9FqVfGLDcC9WFoOTGBIgtgQoTfRe5V6sBoMh2NnZGSK2cM/W0FR6sU5HiR6dh4hHDu9gfyqAtFgsuqNHj9bw8XNZIXc/6k+8id2tCdh61/1YYmnFxVPn0KZdhA05CjS2NKG33wulzoiMJZtQnKSC39qG1i4rQro4JCQlwKgOwB9QQctjIPmFSSEDSZYsWfNXR44cOfW1r31tVxiQwoUhOW8AOV1VrJES8cjhHewzGLlqle5nwlWsdKPqz33uc1/j4+euQvD3VmPvD7+Iz33nFExLtmG5fxf+/ot/iz+05GCr8SJ+9P3/xaGGLnS3d0CRuxkLUY5XfvUTPPnGEZy50gq/2QxF5xG8c6ATCSWFCF7djVePtyA+MxsWtRs1R97Cscs2xBdlwhT0wtpUhlMXK9Ha0gOv1gKDwo3+nn4ENAbo1AoEPA44PQHRIWiKwx9lyZIl64bU1NTU+s4779RI1aIRTrRBSnECH1uX101KTsdd0wYp+eGqVTHMg0VGlhj/yFWtnDZeFWtKSkroypUr0WAcUXPSTJE68MTEhEfEz2mFEPR54fQZEfLa0Hjm1/jxSxdwtbYHvoADA52tuHqlET0hDQwxSTAr+3F+53fwrf89A2f6YuSmmGDvrsaZQ8/j1/+7G1WDNjS9+yT+64kXUT3gg3vwXfzgL76EL/3Nv+LlWjqduxuXX/ovfP0b38XPn/wVfvLLZ3Ho6CG88r+/wuvnOhAKelCz93f4+TMH0e7m7xR9Ez19KH/nV/jBv38LP/zNizhRf+0KNLyw8WBLBS5fqEIvgVWWLFmyblT19fXd5E1oyMYYEsdHu/C2GddNBSRbkuGgkNFoVDAcOUw+u3nRM4SnWvMoElBUkgk078bv9ncifdkGLI7zw+ULQqklC9o6CLdfC6W3A0f3HoG99BP4z2/+Jf7665/Dw5tzEbJ6MNB4Gq/84tf43/1XYVXFwAgXut59Gwd60pBlqcGePdX0DuVAe20dqnu0iEkJ4NQbL+Dg1Ra0XHoXr+4vR2dPDV7/1c/x3KkeegXjj9eJzrKn8W/f+Cn2N1nRWncFF6t7hy5cKASPqxpvP/Gv+Kv/8/+w81KfeLWTJUuWrOlWJNyiYRcIBERnG3YcDiePKLYWyXIMuVyuCcOSq1fZegxHJ6SbbkHGxsaKWXXC0Wuk082HCcRC8LsccId0SFu2FAsXr8LS7EwsWFGCuCBZli4/NJZ8rL7zXty2bS0ytG64AyqYLEYMLc6kBS+P5Xf74HPb0FBxHpdbHNCaLQjaq7Fv7xUk3vEoPntbPpoP7Uejn87n98Fra0ZjTRdMOaUo3cCTD6Rh8MpxHN/3Bk73pOOOD2xFBo/MCLrR316Bc5XdUCSVYNtd9+N9a3PEmYUIuParh/HGnjM4e/4g3jxUJcZsypIlS9aNaHBw0BkOzppsNluIzjspCI6lOQMgk8l0HSRTU1Njw8E5rYDHjgFHAPrsrfjCv/wGP/v7e5Ds60LfIMHH2oXmptPY//yTeHvvAbQ4Y7Fi8xrg4lP4z9+8hqOHDuLClSr0k3VZsP1x/NXf/z88vn0h0vU29Fx9F2/uv4Bzbz6B7z91DM31p3H0ihPBkBamuFgolCroLOnIzy9A8cICKBsO4LdP7kJPwXbctyZ9qIFZGYfs1Z/E335lHbrf/DH+/T+ewK5TdeK6hewDKDtyDn0p6/Hhe1fBdeEEam3T9v2SJUvWn6j6+/vd4eA1irYcpXg4bTjd7/fzlHHh2OTE7Y7h4A3ppnbSYV+r1Yo07pQT2UmHTGhlQUFBwl133fVpPn7uSgl9ygKsv+9DeGjbIqTotGK5qQXLN2DzprVYuHwFlqxYgYK0NJGev3wjNi7LhqLjEt5+612cbPIiLjsdencvBvXLcPdtGegvO4rzjXYEmy6jTLEJf/eTb+O+BQY0nzmMJrsZ5oEK1Ke9H1/+WD5qXtuFrtS12LJUhWN/+BVeuuzDxk/9LT63PQ96fv0J2DE4YIeh8C58cH0SWg7vxtlAETZsSkJfVR36eyrw1lNPYdfZZgQ9/Wjq8iPvtruxwuJCv9UPrVE3NxuqZcmSNad16NChixUVFf0EvlHHOY7n6LjrOu9wr1XunCNVx3J1K1fJss9QlTrqcMecyE46ZITxpOWUxfgLJUu6zmqbgkYE5EjDPMj05SEdAog8zIOXuiJQKnmoBw/v4OEeGo1GDPOgG1J96EMfWvWNb3zjVT7+llPQS8/EhYDKhBiTmt6bgjzTHHi4oc/tgsvtR9DvgTOgQUJKHFTWDlRW1sOmMMHg7ECzpgAbiz049MIedObtwMMbDNjznX/F882JeOzv/xWfXJYwBLZAG47+/r/wt//4DGoDKlgK7sBn/uavsE19CM++cg7xMTpcPX8VzsV3YIm6AvsPNWLlp/4en85oxuHeQnzia+9HRIWsLFmyZE1In//85584d+4cd9QRQzQIYGLYBsfZp7RrhnNEpYnhHewTCsTx7AiIfmKFnxgS4DD3YKW4WOZKp9MFCIg8WbkY6mE0GoPt7e2iNyvtE0pOTg5KbZA7d+6ULMxoS/Oa+KwDMjMzk8c+ijGQowGSrE0VUV/1qU99avNXv/rVZ/j4uSvuxeqhT5NXntBANR1PdFoVgs81iPbmZrQP+KBLICs2IxaBgVbUNffA7/XB7gHSVqxBYbAWb77yLjq1KUh31uKItQRf+vsPoTickyxZsmRNVAzI8+fPd4XhJtaDpORhIFKaBMMpA5LHP7JFKY2BnG5A3pTaM4Yju3B0WHTDwroMR7kX63TOFTszCnnQfXonfr9zH04Mz14UAtn8PGgnHB9LQbicvehs78TgoA1eXjQ5ONZxQQQpb3pOwo1/CgU0hjjkFC/F2rUrsbwwFbFGPRIyCrFm/Xps2LoFO3ZswZIkPQwppXj0z7+Kv/jMh/Ghr/wDfkBwXBDORZYsWbImI6vV6g0Ho8WlVmTJFR0XCrdJXicyqNiNuG26Naebl1LT07PCwbmrUABeRx/6hvtrhWBrvYg9z/8vnn71CBr6e9HWUo0LB/fi3QMnUdfNO3rR23gVly9Vob27Ha0dNbhYdgrH97+D3buOo6F1kHKhf0w/cpHfBE/vGezefQBnz53HlfJKtLWP1FEsfKyQCwP9A3A4vFAqFPSlCydfk+vI4l3nnEEsS5aseSG73c4WoFB0B5yJio/jtkX2RwPmTGpWO+lw1WpMTIyYbo6tRXZk+g530iGfngU9jVBIdNK59557lhYUFOzg4+esQl70V51CmTMPpYvzkO4+h11vHkJDUIX2ynZA14Yze4+issMHa90FtKpTYHFW4PjRczhHgKyqbIAvMRkZFiXaLh7COwcaoUkEem02ePwxiLFW4moXWZXeXlSd2I/D507iRAWQnRELDT1Z/s747R1oqO+AS6mH2aiEe7Ab3T2DCKjMMGjL8JtfHIDLm4CCggQy3wdxec+T+NXPf4UXDlbAoUlBbkYitBP8JvB8rj63E26PlyxkesNSKflLHN4qS5YsWUN6+umnj1H5z1ak1OGG/eHZcSgevYqHiEen+/3+ILFBrOZBbGBIDs+kQwwZ7qTDcZ/PN9xJh6tWCdKguHBT6aQzJyxIBmU4eI0SEhLmgQUZRMDvRUgTw+sfw9s8CJtPi8X3PoRt6WZ4CHBl3QqklW7D3QVetHYP4tTr+9BgLsDyNXlw1F7CiYtncKq8GX59Opat345ty3SoOnsBVU0EyaqjOH71Enb+8jmcaPPANTAAq5vgpHLBbutHb/1RvPXaXux7/U3sPXoB7T1dqC8/iTde+AOe3XMeXYNu+PwamM1DkxLZOqpw/EQ7krd/BJ/90qewbYkZvR1N6OhxwtffgW6yNjtbO9FeX46K+lZYncMvgaQQBhqO4Mn//Dv8+Sc/i//7g2dxrNEqvsUMTvavVQg+TycaG9pgtXOzwgQ0fp2xLFmy5oEGBgY85E2r5ccwnM78xtNNBSRbjuw4PBIkDQYDIWeuS0EWXDeunN6PP+46iLNNzei1D6L29BGca+iFwqCDHzHITs9AQRLgDhoAvxLmpBjEJaUhk/xYs1bME6g2WZCcmI6EZBNBTQWz3gitzwtvsBlljQTdlZtx3/tKkRJjgoIsyvq6VnS2t6HLn4llBUbYelpQWdeJXm8MclIGsP+1/bhQ2QK7VwmTcWhSIqMlAQmGflw5cQJXawYI6gMoJ6u0rHpAwPjE1QYcevU5vPjaW9hb1kSAjARbL6orLqHVtB3/57u/xI/+/pPYnGdEf+1JvP3CM3j90BX00E/C23UFx/a+jYOnylF5aR+e+f0rOH6+Hg7PIDoba9HS3gu3nyxRerFw2QbhcLnhD3/lLzz7S7x8tAzt19P2PXG1c8RPxENgb29u4PXn0NvXj0GrAy6rDX6XC363W7QHy5Ila86If73Dv2AG3kjQm00QjqabWsXKcIysYuU0rlrlKlY6RPX444/fHx8fX8rHz1nxuAwq6AetVtj67TBk5yMr3YDu8svoi12ILZsXQuU0YeGifMQ6anBVswKbi72oudqK5ivnUUFWYsyiTJh9CUhT96H8cjsSFsSh9XwFehw2NJ96G+cta5DSWQdlClmkrWdxsjERywtD6GrzwhhLH2HMery/1IF6dywUva2obSQohmyoKPdh9W0WVF9WYf2aErLIjVDqE1C0bD2KjO3Yt/c4WaF9aG93wZy2DMW2IzjgSEb3/rfQmrcBd962EQtTzfRFDd8rdFC6unH5yAEcu9oEX0IRsvr24X9fPImekAtn91yEOqkbx3afRbtLDbWOXgacl7H/UA/ieVktew2OHz6KY+UDiM1QoqX8Ak7s2oOrjlgkp6YgRqdAxRsvoCZlEYrzMxCrDMDWXIbDB0+jya5FYqIezo5aVFQ0wAY9jCYjNPT4W4+/iN/+4Vf4wXd/hVcPHaf8+6Hra4Xe0YmWM+ehT0iCPsZCL2H8owvfCinEdcTcLisifrh7W9BN162BDy67jf7SS4tadc0xsmTJmph+/vOfH+SqUAoKx1WkUngyTspDOp7jJFGVyj4jQ6piJZ97sXIaGx03XMU6JwFJcfaUX/jCF/7caDRm8PFzVyoY0xdi/YYNWL9uORbk5yAnpwglpcuxfHkJWXJZKMjOQEqiCZqEDKSlpyMvUwd7awe6u9rQiTzcec9WlGQUojgnhgpmB0IZS1Ca5EdHZyccqjhkrHgA9xTZUF3XgY4+HwwZy7C2xASXw0DQ0MCrysLC+B5ctcdB31WJal8cAUaFmssBrL/dhHPHgNu2liI2Vk+QakP1lXp4tV7UVbeRZWmEwuGkPIwI1R/Eef1iaK42ouDjD2B7YTp0Xgc8ITV9wRgkSljSSrDutnWIr3sbr57pRHt5Oar76EsYlwptv5us4XLsa1uFD37gLmxZmkyWXjsae0rwwBItLp89B1/pBuhqa2ANVePdV06g37IYG7etRUGyHmp6Yaze+yZ6SjZheV4yNB2XsfvVPagb7ENTtw3OlnpcvngGF2p6EIhNR0ZqHIxqBeLyV2D73esQqPPg7r/+Oj7/gY1I06vgdTlh6x5A1uJMNFedwq59ZbAZkpFs9qCp/CwuXGmBzxSPGLMOqpADzQd+hz9cVEHdfREH3z2GJkU6slPo+dALkFh+LOADfVNFZydJnvq9eO6Z13DwXDXsmhRkJKkx2FSO82cr0OfTwBwfA7W3H329vbC7Q9BotVCJFbNlybq19Ytf/OIQedGg4/ZFKY2rdsZqkxRuJECy4+EdDEb2eYIAAiIveyVAqdPp2OeOQlwTKZa6ItYwJCmLeQ5I8tlTfv7zn3+MbnSOA/I90SVT4UdOpYaBwGMxcGGohtFIhT8DRh+LOCNZJO4+NDf1wKuLw4INd+GupUVITTJBH5eOkuWlyEskiyqrBEuXr8CyteuxNDsOqTkFyM9fgAWLV2BVaT7BIQ2paRlIz8xCeloS4pPjYYpNRfGSAsT4B9Hbr0L6wmVYt6oQsfp0LF6UQYWzCj5HG8qOHEFZdQfBIQfLt9+BAk0fahrq0dzeCU/+JmT0N8O0bh1KyOJs3f8CykIFyIjXkbXmQmflaZy+3A21pxO1znjkxyvg1iUjr6gEi5evxPIsB85dUWJhQbxo9/R7GnHxPLAkW4PW7j6k33En8lpb4TC14pKjBI/c+T6sW5gMrRhAGkTl7rfg3ngX1iRbMNh+BnuPAO9/dC0GuZ20vBU2nwuIy0TBggXISrJAJw089bfg8OsXkbx9A5Lc3ajbvQfa2DioFG56GanE3koH1O5KnG7TQ1P+DvZWdGLAScZ3Vh7S4gxQk73YX74LLx3iKmAnCu75OLYm2FB14g28vZ8s2EErGi8cwZErdsSlpdDnqKEvegjWi8/jt8cUSEjPRE7RAsTbq3Bw99vYffAgjtQGkLcoB9Yjz+PXT/4vfvHsOaiLFqOIO1gNXbUsWbekCFj+3/zmN4cpyNWk1wAvApDjukhgMggJjCwBSAYh+1TuCpOS4xIg2XqUAEmM4bhY6moMQI5YnTsnOumMJqL+PBijzu1h/PlNXEqeP3XhEqzZfCfu3ZoLzUivKWSl0BcCer0eBo0CKp0FKWmpyMnKRCbBQ2+IoziBMSkdWWlk5cRkoygnBYlpBdhyz4P4yOMfxxc+ug3Z8ctw/33LYTQNFcm62EJs/9DH8NhHP4lPfvQBrCguwMJNO7Djzu3Y/OgX8MjaQtzxiQ9hQ0YS9EEnrp44hyZuIBQcCsHnHERTxXkcbzFi0YrVeN8nP4ItRWa4O2rQ3NEHZdE9uCujE+dOH8EfTzXAr01FjKcG5QNWopESl17aid0NA9DF5yCO2xLZmgozjl8mnT01OH/kKI6cOI7yWiuU/l50dnfCanXBmFeKjWtKYWg6hsMXmjDgCr73rQ764fX4oTHoyOILiHSlUgNNqAMV7W5oYpbig49vhKu1DR6rE05PEDotbadnLH4EZCEGrW24cO48rFl34Z5VKfCU78Frp3uQktyHt596E9XKRHTvew1HGtohTVerVBNwQ24oA37EWYJor6hEk7cYf/2dr2AZvTx4zj+Hpw94ccdXfo1fPujBmSsd6KRHIUvWrax2Ujh4nQTVxhjsTVC8KUM6RtKctiC/9KUv/R0fO6fl6kH1H6nQ7y3GkkytuHln1bt45ne/xs43TqAvnqy+DAsU7cfx1jvHUVlXD6s2D6XFWUhOtEBL+wfcNjicHig1OrJ4CBr03aEviMh+uqUgEGh0epjMZsSYDNASHVR6MxKTU5Ceno5ksvpiU5IRS9TmSlVj5hKsJgvPKNrqNIhJX4CVZNWu27AWywpTYTbEICO3CAVk3RbkpSMhKQP52QTFhGQkp6YjJzMb6fF66LkKuTgTwc4e6EvWYeu65ci0JCG/IAOxdE7pdl1kvbb0OjHY64AmNh9FphacuNiBoCUfhUWZMKo9sDVeRKVqMdYuzkGCQSmeedDXigMvX0LuB+5A0mA3Oi9dgTklCc7+AbLgVajsc0EXaMLpGh3WrS1FRqIarcffQYVlI9bmxUAbtKHj8lGc85YgV2NF/KJFUNY0wplVhHvuSkFtawruvPN+ZNa9i4aCdViaFg8DwV0TyxZ8DFm4FbhY1Y2QygWbJx5rN2XhytF6FARrcdadJyZpKMYRPFdViDtXZiBGTJQrS9atKSvp+eefL6OgZAkOW4VjpY3kmKfsEyOG0xiwbCmyT6i4bpjHFCzIETUrv1K6SJ5WbtwSnwFJD2NmyDAjIph5beiqu4iLbUEqqCneeRjPvHYcPfFbcM+OLJQ9/zLOt1dj1x/ewVVnAL19Pahtj1yw2Iemsy/hv7//CxxupZemUCve+K9/wc/eqYCdtl549g84MeAG/I1456f/ju/98Ef4zVOv4VKXA7a2Czj05uvYt3cvzld3wGntRe+AAz6p06bfzS8m/MYWTpikFFpkLsiFmb4m13woFFFr1GR9cboCOu59m5aCzIxEmJUqWDIIoiuWY3lxOiz6OJSs34y1pQtQmL8SH/jE5/Cp+1cjIzYHGzcTJFMiOwGpsOzDf4W//MJn8bFHPoA7Nq3Chvsfxf33PoAP3Hs71i/NgsEYi8zbPoMvPLAS2XEM8bBUmbjjsftQaNLDnJCCnA0bkVBQgPiSTVixZR2yDd04fGgQizauhlHvhzuogFatgDsUnh4wGIBfl4rld34cHyzuxzsvvIljtd3g9aNDAQ+96AWg1qoQIgvaqVCDDuWD4HL5kJiZgcI0PazNPYBBi4CnC61Ndehx0cFJaVC4PPQW5IG3bxABehkx8FuJLFm3sHp6egapPOcyPZwyrOHCiOHG2yMsRskJhdNuqmbFgmSL0R9eyUOn0wlLkV20BUk+T1IuthPptZ/73Oe+xnnMZQUdPWi4fB71cTvwvmKg/fheHOk0YN2Dj2FLSTacR1/AWVMOet98GZ2ld+D+23ZgS2lieM7WEILOepw5+jqe2uXCguJSLMkbxFt/+A1eOKrC7XeVovbp36B5zUa4nvoO3lZtwobiJNHJQ2MxwVG1F8+/WAE3Ffj9oSRkW4/jhTMupGfnIE4fgPvkz/DVbz2FXbv34mhZP+IXG3D6x9/EE68eRV2fAqlF+YhTi9uYM1KptVy1DrPJSCCjtz5jHFIJvokxBoKjBamZOcjPz0FaLHfqee+rp1CZkV2Sh1ilEloCdlxOLowJiYhJS4MmLg3ZeQXIL1mGlUvykRKjI0vPjPQlW7B1ZQ4ShRWqgprOlZxXirVL82AkizIUk4vFSwqQmRhHJ0hAUSHl5aE30uIVKI7jjj0+dJXtxZuHLqCuxYGklfdgxzIj2qrKce5sFfqMhVh392YoLh5GxWAnTh6qQsKOR7Et3wR6t5Al65ZVbW1twzvvvFNDwfEsxetW64h2kRYkh9mRbh0LUhJdvCjR2GdgikQSA5JdOCosyXBwbosss6DfK4YDaFREmqAfDpsXGirIE5JUBEEDclL86O5PwPZPPYaU1vPY89LTeLc8vKJ/wA9bTT3aeuKxbtsKBHvOoZUegzJ1G7bhDN6taYOVjBCf/RLePaHGlg/fj3vuuhcP3n8nVmYq0NNnhV+TTMduw/ZlubB4WlDVMgA3W5Bs9bReQVfex/FP//z3+Oon1iBw5jUc8uzAl7/0OLasyId5Ol6P5qgUBEpeL1NFPwwotYhNTEdBYQ5STRpYUvKwdPlyrFq5GDmWsBWq1iOxaA3WZlMsJhvrb7sbD35wK1YTdI2mxbj7juVINauRf98j2J5pEbMYgSzJ+OL12LR5C7bf837cu30R0nKXYNttW5CfvQYP3LcJOekl+MAjmxETIOCu+TQ+sSFuwrMWyZI1X0VlPENtNF3TxshwYxeOssZtg2QojrcP92RlUIajU9KcfY9NSkoamvplLosKSV6Syu0LIBRw86cGS6IWjkEr+niRF0U7LjeokZGVhFX3fQJfeGgr0tQVeO7XR8Thfp8VldWVuFrtREluN+qaO1BRZ4dBH4+tDy3A5ddOo9/tR4D2GwilY1FCAD1nn8OPfvQL7DrTDi29mNn7WnCx7AoqW3phDWqh12mh5gKYrBuX14+e8r14+eXX8e7ZBoKtEzWH3sTZbjVyi/KQKHelnLBUYko95ihZslLPWYUSptQCrFixCutXliI3hhPNyFu2FY9+4iFsW5gGnunCVHo3Pv3ZL+OvP3sbMkXbrixZt7ZaWqhACoNuPJCNJen40fJhULLFGI7yeEcxzVw4esO6qYBkqzHSkowUkX+OVf6NJLp0pQLu3nq8+d3P40t/+R3sceVgSUo3dv7rF/BXf/djXMregdsy+7H/9z/DayevwqWIQ06yQRzt6atBfWM1OhWJ6G3vR2tLGzqqq+AyxCJm4b1Ya9uD/V0+Oks6sowNuDJAFktGFozKVpw63gSNKRH5yzbjrvt2YE2+GYqADyHuuclPjixId0iHxPylWLZ0MYoKF2LtHV/EP399PWqe/wH+84fP4jI3csqSJUvWTVA09Li6lF04ypoU6KYTjJJmtQ2Sq1YtFovwuRqVAcltkBwm8ou2R/YpXZmVlWV5+OGH/5zzmLtSQG1JR+ltj+ELn/oQ7tqxGaUFBSguXo6Vy5egeMU6bNi0CkVxOrhsDgw4gwgZc7HinvchLx5wdfWgL5iEjZ//LD68cR2y/S2ocw3CFszBhmX5SDfXY9cRFbZ/8kGsUJHl+Zs3cbW1E3aPBmn5RYhzXMXJ812IzbJAS1+NYOdlHK71IjU5ATG+PnQ0XMRV43344gMLkRJP+2hN4riiGBdqG9rhTdqAJWkjvp/IkiVL1pS1Z8+es+Xloi1puA1S8sdzvF/kvpFtkNJ2Bilbi5LP+7BPrBEWJIVF26PNZhOz6Ey1DXI6SscRARm5YLLUi5VgqUxPT1c4nU4lA5NuRkkXrCRgigWTKa6iG1HRNuWOHTsKf/SjHx3gPG5F8avOew/u2pgkbt+0OXzQWQxQOvtQU92CAbcHSmMs0tITEWo5hz0HrsJpjkN20XIs0dbg+TcOo3HQgNysbJRk1uLXO9uRmZqA7AXFWFDox5m3KqCINSC2ZDs+9IlHsCIufDJZsmTJmiZ985vffOrVV1+tpaBfqVSKxY45TG54IeRoJ6WTL+IENnEMQXB4sWR2xApChD9ArAiEfbFgMqUHiTVisWRKC5nN5mBra6tYLJln0qF4aIwFkyX/Gl1fKk9e0XmI+I0C8p73v7/we//5n7csIGdbgUAQfr8bA739cHiCMMQlICneJM/oIkuWrGnXP/zDP/xu165dvIT8jQJSpLNjOAZIswnIOdlJhx6GIjs9PTkclTUN4k4mOp0RqRmZKMjnwfsyHGXJkjUzIsNopJXchRRD7Y6RTtI1cWIhD9sIx64Vd84JB0cUAzIcvCHN2V6sap5nTZYsWbJk3Qq6Bn7zRXMCkGQ6i4464ahQTFzcPFgLUpYsWbJkRaunh1eGHVEjQfIaeLKFGbYyxxR3ygkHZ0xz1oJMSEiQq1hlyZIlax6K2wSjqlKnRVy1Glm9Gh2fbs0oIKUOOuHouIq0JHW6uT9PgCxZsmTJul6+iJl0qEwXLkIjDv6Pjk+XojvoTEY3zYLkMZDh4IhKTkzMDwdlyZIlS9Y8ksPh4B6oN6xIkI5lKfI2rnJlxx10Wlpa0NDQEN76nrj3akQP1nF1U6tYIy3GSJH1qNDr9XInS1myZMm6xTWa5ThSmqSJVKsyKHmIRzg6ksbNY9YA6fV6BQh5Fh0eA5mYmIj4+HixbSSZTCZ5CLssWbJkzUN5PLxQ3PCk48M+b7sRjQbTKWhCecwUIBXc/hgOQ1oLcrxq1UgRILPDQVmyZMmSNY8UGn0NWgmUwkXCTgpPFILElXH3uVHd1CrWsUTmcTgkS5YsWbLmixykcHDSigYjx6WeqhOB5nRrTgBypLZIo9G4NByUJUuWLFnzRH2kcHBCCoPvOvhJQPR6vVxlK9ImqukaIzlnLUh6Y5DHeciSJUvW/JQEveH2x5mwAJ1OZ4gM1mnPV9KcAqTBYFBwD9ZAIDBnwS1LlixZskZXW1tbVzh4jXgsZIhE/rDj+VbDm1kizCAdC6Yul2tW2h9ZcxJEZrNZBqQsWbJkzUP5fD7uwXqNJCtyKDamrtknGpYcnsgQj+mSDCJZsmTJkjVtstvt7nBwJF0HN7Yi2ZoMRyWYDvusyPBsak4CMj09fWjZ57muUAih4HUvS7JkyZL1J6vu7m4becLyC4NtKnAbhqQEx5sByZsOyJHHRs6HIR4h+K3NuLj79/jhj57Ab595Hafre3HNjIOyZMmS9ScqbnOk8j0ce08S9CLhxxqtTXI0zUZV600DJM+mwy4cvUamOJM+HJzDCsDdUYlzp0/jsi0eFm8t9r62G2caHYCvA1fLzqOqK6JrciiIoMcB22A/evusYmltkPXJXyKyQyMG1o72mQfgctswMDAtUxzKkiVL1oyoubl5IByM1DUwnC+aE1WsRqNRwT1YCRYKAoUifj6sBUnAC/h90KQuxZYHPor7drwP+aEmnDz8Ot7cfwoXzl/E+SOHUTEQXhHb2orKo6/j+bf+iCPHT+NKywD6OlrR2toGu2cAHe09sDtdsHZcxpE/HsL5Fhcd5IWtpQxHDp3E5ZrLOPPHF/HszqPocTrh8rth7elGf38/Bvt70dvbR2lDp3pPkeCdnAIeN9yD1nCMNTQj/xSzG0Xz7vciS5ascUSGz6g/7JEgGU4bTufjoyzJm1K9ylKF/RtRtBXIcUVeXp5I5zlY2VLkqlT2dTqd0ufzKfV6vUhjKKpUKiU7ipPVrFQWFxXF79ix49N8/NxVAM7WKygnkOlz12BVjAf9tadxruIYDl3oRtfVs7ha2whr2iZszCPet5fhwL4DOO7MRkaoDTV1vfB4+9DZ1YVQjA8VJyph7W7D1fMXUNvcg4HuOjQM9OLKkXK4YxKgtLfgyqXzuFirQkmpGrVlp3H+TAPcBjXsHS2ovFqLvpAZyUkWaMSTD8Hb34aqs0dR1uJDTHIyNP1NqKqohk0Th3iTBs7BHvR2dMIa0MNi1CDod6CnrQOOgAqu7nb0VlQiPi+PsnKhv68WFy/WweqKRUriVIaoBgi6Lnj8CqjUKih8Tjp/L/oDRhi1yuu+RLJkyZqfev311083NDTw2zW3OAUJbsKfrCMUDId5dAhXqYZF2AiKlTsYppzudDqDxBUxOTmxJWS323myAOF4VjZK5+lLceXKFcpu4pp1QLKlyOGxALlp06bFGzZs+BAfP3flh6P5Eso7tEhesAzJ3is4ffwkmtxaJJTswAfvvQdbt6xGQVYG0mM1CLVfwMUOIG71Q1ijqEdjVwfsajNiiDWaOC16L1Wjp74M756rQWP1JdQROOs7Aui/eBL96cuxamk8rJ126GMXYs0iJw7tOof+UDZKl6XC3lSF8jNlqGjoR/yiEmQQ7NBTjgNvvYQ3LgWQmm4B+htRfmI33jnVBKvHBoe9HVePHcHJ09XosJMlbFSir/oszlxtwaBPDfqwoHM7EJOZhIbLx3Hk6FGcqfYgIT4X2fHdOH/uKnoQjySTFj4CcUdPB7oH/QhZW+jeXFCbY0HsFtXKVqsNPpcNg21VuNKlhDnBDEdLOZ27EZrsXCQbpuNrKEuWrLmgnTt3nmhvb3dSUMBtBEByw2SkG06nfYfjhAIpXQBSrVaLMMMxvH0YkOwzMGkfsdzVLQ3I1atX56xbt25uA5LuztlwCq+8/DJ2vvgqTl9uQdymh3HnigzYLx/DhcoGeE3pKCjKR7JJhVDTKZzu0iK2YDWSOi+gE0r68MiaCgzA5iNrtK0PboUeMQu246Of/AQevO8ubFu7EmtW5cJZdQXNA83oVmZjceYilOS6UF4dwqLlK7AgoR9XrzajsbIOHa4QUlauxcI4HbpOHcTRWieKHvk83l9sRgdZklVeC7KWrkNM+ymUNdaizZWMbH0IgaAdbV29qD/9LspsSShZkItQVxs01lYMWLuw793jqBnwwu1RIDVJg/6aiygrb8SA04Xe3kac3fUSTnTrYdaoEOyvx9WaVtg8BEKjD83nj+DYxWaySvlePXCqYhGv7EfdicO4OBCLZWvzofcNoq2mDm1tPWQRJyNWnkNJlqx5K7YgJUAy8G7EgpSAyWYjMUL4HGdISmCUfNo+vwBJF6mIXMljooC84847lyxdsuT9fNzclRKGrOXYfu+DePSD92HH+7Zj9eJC5GXnIzcnBykZWcjIKUBWahyMXOcZCsJjykJmWgKMXit0GZlI0g7g7B8PY+/ZHgLjBmwqNKGzfL9ow+yEF90NNSg7dAAnyPTUZGVC1d+KpooaDJr96CW4lOTFwt5JsGpWIUULstrMSFuyAsXxelirzqLKbUD2arJiDX50XDqP7sRcLCwugqr+FC47fDBlbsE9+UrY/W7YDPnISdTBOWj9/9l7C/g40vxO/2mpuVut7pZazMyyLdsy09ge8NDiLGazlGx2w7lL/pfLXXKhuzAs4+zMDpPtMbMsGWRZYDEzUwtbzd3/t1qSR/bYQ5nZtRN9/SkXdFWp4K33+X3fet+3UJoj8A10o3J20TFvQB6ewdZN0biHrQLkrVypFs65toou6yy93XYBWC9xuw6w3jBDR90VrpZX0zXpxDYzRX9XJ1PGPHJMDmas00xPT9PV2ETriJW5+QXmbDOMt5Rx9HAtQ1NjWOccaEIctNe2YPWEEWkSJ7aqVa3qvtEPfvCDiyLvlypfBED3HgB5i3NcnhYSSPAGQLkSkEL/OQC57B6lhQ6HI0hMB4mDfFdAPvLwwxvT09P3Stvdy5LJgsTFV0pd5KHVqFHJxQ2RKzGYLcTGCRhaQtEpFy+PzBBNfGwkkSFyzIkCorFxJCTksH7LXh5/ZB/b1qUTl5pBdsE61m7YQGFuAbkpcUQlpJG/aSub1q8lS2xviY7EFB1PTHgMiXERqLEz3N1DT/84vtgcCtbkEKeTE2Jy03DhLIdfPU6HTUuE0U1ryVFeP3INd3QMISEGdPI48g0TdM15mcNMUngw3s7LVAzD7JiLtUnBjNm1KLTC2epcjPRZcfqDCUnZzOOf+RKf/fQDGEcGcIZaKNqXwVxNLT0zKiLDnAyM+rCN2QjLy2XL49vJ0Vjp6+2nrnaAcZuMrMcOkDA1jnW6mhtWJeHmdexKm6djzE1wdBZxGlDqzZjE9VrVqlZ1/+j555+/YrPZXGJyGXgBCC7Pv5dBgqQEQmlaIOGugJQmJChK7x/F7/cvIKUPJUtAvB2QAi4BcIoLEgCkNH7kkUfyk5OT73lA3lUymdRGR6p5tbTgLpIAK26cUgJrYFUZSo0eozEUvUaFWqvDFB5BdFQ4JnFzTeFRxCcIOIZFEhdtRq/TYLAkkVO4lq37H+SBTXnECzgGpIkhb0MxG9cL2OZlkJ6VTUZWHnlrili3vpi1GRmkCMCGCYirwuIJU7mYHh1gcDYIc2YRybogMjLSMSjHOHnmJK+fb8cXXcSuXAtTLaWcOn+ZUaUFT08/DrORzDWpjJ45RmX3ME7XBBPu2EXgeqaZ91uIcQzQMyFc5LQDn1pNQn4WwR3dzKsmGHDFsS61gCJzP7XTJiwZhaxNFue8CsdVreq+009+8pNSp9Mp1alfht1K+AXc4sphxXq3zEsglMYSIMXywDvHJQUAKWDoW3aOHxUg3yUHf0+6fR/SvGznzp23FLGKiCJIADPIYrHIxMULkvpbleYFKIPEfLA4sWBxkoHxz5999s8L8vK+LG23qg9RUltMv0xwWQxLi1bK7bDjlglHrAp+63exjW1uDpdMjlqtQR3sZ25yhFHrAgpTBFqPE69KgTEsFFtbNdWtA1jtC8jDCyiMdFBfVkK9M5otGaF4vQo0FiMjddeovnaR9uDNfPnL8TReWWDd2l1sDjrKT3vTSI1T4rfJBXQ3kBl/77f4WdWqVvWWtmzZ8rciT3cJkEmQdAuweZamA/O3D8vr3T4vIBgYC8B5hHnyCjZII6+0XLDCK6DndTgcPvG7T/AlMFapVD6tVusbHh4OgFKs4xcmzC9444+IiPC/+uqry81Fbm82csdmJHfKJ9+vbt+HNP8fAuRLL7305xkZGauAvIclErH4X4D2trvvdYk0rZAvOWIR/rkdLDh9KDRaBHcX5bExPmnDr9RjMihwOdyBommFe4ZxlwKFd46JaQiPFA5X/L6qVa3q/pEA5N+IPH0l+AKAlEC5NH/HYXn9FePA9DIgJTAKecW8NOsRrPDdDZATExO+2+Eo9inVsH1fgPyldxQgTjBQtLo0e0cJKxy3NLmqe1QyQcY7lSAHK9+Co6QghRq9fgUcJcl1WAT8IkxaFMEKcb+1qFViO30YUWYDYZZYMtNjV+G4qlXdhxJwlIpGb+k5Z2n6jhB6v5KKWpcmb0paJhWxSq5RQPJtvwswBob3q3uqs3IRIQQq7YgIwLS0aFWrWtWqVvWfR8ugfBvEloEqjVfC9UPU+97nhw3Id3SG71XCGq/W7V/Vqla1qvtMVqGlyYDer3N8v2CUnOOdHOWHpQ8TkMtwfBskpdqsS5Nv07Jr9Pv9N9fR6XQFS5OrWtWqVrWq+0Q2ofcKuRVOcXm4q5b3+X4B+h/Vh17E+qlPfSow3K6kpCRiYmKW5t7bu8hVrWpVq1rV/SOpEs3S5O3Q+0DFpisg+kuHo6R76h2kJIVCcc8d06pWtapVrerdNTg4OLY0+Tb5fIEvAkmNGAODMEh3/P7juwFxeblUKSew4CPUPQcjpXKp65lVrWpVq1rV/a735RzfDY7L+ijfO67URwLIsbGxQBvIpdn3LOk9pFwuX3WQq1rVqlZ1H2piYmLlR2Rv1x1huewol2bfJqfTKdVj+aUA8Xb90mAkTlImdTe3NHtXhYWFrXadsqpVrWpV96Hm5uacS5O36P24yJWStvug234YuvfcmmK1cfiqVrWqVd2PkirpLDnCu0JxGXq3w096HylMlDQZWHa37X+Z+qUDUqq5Ki7eXZ2kSep2ZVWrWtWqVnXfqb+/P1DEugJu0vg9g+627X7l+pU7yGVgLkPTZDKtfi53Vata1aruQ31A1/eeIPpRdwpwJ/3KALkSiiul1utXe9FZ1apWtar7UGNjY7alydv1K32X+EF1T72DVKlUskiLJWxpdlWrWtWqVnUfyW63S99ufCcQLrvFlcMdJe1neV+/bOe4rHuuko56tRvWVa1qVau6L+V0Ou/Wk84H1jvBcfkjycvjpcXvR+94nPccICOEliZXtapVrWpV95EmJydvNvPwLfacszR3dy27xOWxVJvV4/HcFVrLPej8Mlzlvecgpc/Wr2pVq1rVqu57LUHvXUF2OyTfTXeD49DQED09PUtz/3F9pIC02+2yd/qSx7JWVtgJCQlRBxbe4/J73SLSeffoaFWrWtWq/qtoenratTR5J/2HKupIUHw317jsLpVK5Qf+Oyv1HwGkBLR3hd/7ldFoTFiavIflYqz6OM+9WkLPlAvPaBOlp09S1TGBY7kEflWrWtWq/ovJLySN7uAcPxRgvRcpFIoP7W/9UopY30sXc5IkF3lffCvZ78Ja9TrPPH+MazNOuhuP8sMfvMq1DgcK+zBN167SPjaHZ2n1ZflmhhkaGsMeuH0+nPPTzNvseO7eDeE7ymt34HK7f3kpb1WrWtWq3kHv9O5wWRI8bx+WlwdWeBfZ7Ys56C9D99w7SIPBkLw0ee/K40UZokKXFMbomSuMdHcyZcrAOF/LqVNXaO1v58yRUjrHZlk2lN7JJi5fusaV8grq2nqxDrVQWXKGU5du0Dvp5K2PvszTce0Cl+pa6RmaxeedZ8o6wUBzPb2jE/S31NHSOSw8LIzWllNWdomOifnA3/HY57DZBTBv7svHnLWKk6camZu/HderWtWqVvXh6rbPV0m6CcB30kpIvpf1FxYW/DabLVDk+j4/eyWt+57X/5UDcvnd47LUarV+afLeldeFW2nGEp3O1KWT1E/5SF4bh63+CiePHeLctUqOfPuHnOqewB54Temn8/gP+MnJGlrqyzn042c4VnKE49cn8AcF45feZS7dstaXfsAbdf20nf42f/3MVaxjl3nmb7/HiZo2+iatDPf3UVtxnRvtXbRUX+LYseOU984yNd5Nddlpjp0uZ2DasbQ7LwszjZw5cZm6ymvC1UpY9TDd30D55Rr6pxYEQiU5GO/toGd4Gpe0wG9nZmqKBffSQfl9AtReqfhkcZ5BSi/eYHKsnrLSOqanF5aWr2pVq1rVrZJqskqDkJSBLGci7yrJjbrdi5nQe3WXK6XRaPx6vf59b7dSHwSQt797vH3+jpKKWcUJy0JDQ2UhISGyu/XJqlAo7n1A+tzYnQqijWaiEv1YlTnkhoJtbIaQgj08+oXf5y//6Y/ZmRKBSjpDv4Pu6macsZnERMRjNunwGy14pwYZmXWjVMsJCtyJdk6WL5CxfjcHdkQxPTKP3zVIfY+C3M3FJBscjLbf4NrZExw/X8mgOAZ9RCxxsTLqXniGc/1uHE0v8e9H2pl3SulC/HGHnemuRq7VVHLy0BGax6awTs0xM1rNqfM3GJ2doPn8Uc5eLKPsejtTzin6a69y8UIJVxqGsTlszAzUc+3Kda439DEbMKKDlFyoY2aijuPHKoU7lf7WOK03btA1teSZ/V7mxoeZmLLhFgGAX1wzh22WBYebxRJl6b/3mnZtjI5MYFuQOjL2Y5+exiFc/PLWfr9ntcLUqlb1K9b4+PhdP5b8fgG3cv33sq3kIj/Md4/LuieKWAXpZVIvOkvTWYGF97j8Aj7Bcev5jf/zT/zJkzm4J2aJ2bGV8Ml6St54ngu1wwQrggkOADKImPxcLEo1qfkFPPzkE+xft5tf/1QqQ9fPcvH6gIiwpL3K8LhkhEaEEmnWiIxfjlzsQBGVxdpEHfauSnqUhaxJDsO9MMe8z0hK4Xo2RDmoafEJiO7lM1/Mo7esgWCfBCqvcIQyNImb+djuXELtfXRM+Jnta6b2+gVefaOMjqrDvHxuiODoDFIiDfhHzvH97x6jc6iXiteepqylm0uv/pgfnmjBJtxucCDF+JF4FBws+OsIQi0foOwl4aS7u6g6V0LXrI2x5kucOXNeOOqzVLUOMDM7TOO1cxw9W0H/jKCstY/e3mZKT1+n3y6gKe3VPU1XVSlXq9uw3lIi3CX2I4410A+yhxtvHKbaulis7HXNMTFQwsHjrSzYlwu076YR6uv7cDoXd+73epi3TrLgEQAPLFmhgFtehe6qVvVe5XA4pDaQ7wVsK989Lg/vCkLp919G28eVuicAed9JG8O6L/wVf/5oqLhpwSjiHuBrX/8Sjz7xJF/6rd/iEw/tZ/uudURqlYsXOEhB+sOfY718iPrmTprbe2mvL+XVUy3MK8MIt5iXwJPGJx7w8tyf/3e+9ffnmfZKGHYJ1yUgJ0A7O9ZNrXCic3NTYpmfEKOMyY5qGgY8GLQ+bAJCk5MLBKvVKJWCXgIhHoLRmeNIjDFgMirpuVZN65SKwscPkKzxY+uupkOVx66tW9lanImu6xKXhuT4HPNM2cZoaZ3GFxxCxo4n2JEdizZwnF4k/gZLBx2sRN51lB/84jTXqioofeU7/OJiH/UXztKpCMfWVs7JkiZG5maYc3mxVbzIc5f6mLj2DP/jHw7SMmHDI/YjE8+I0z7J2PgsfU2VlFysZeamK5yksbEb65xUROyi9Xwp7Q4Ptslmrp0+zqlLl7lUMSJ+u8OzM9tDbfl1+ualmSZefbn8JiDd85NUHTtI3YwAtM+DyylVelpypiMVvPn80xy6NsR84As8q1rVqt5JC0JLk9IjFHiMVkDw3XRz/XcD5S9T9xQghU2WcvX7RotQEwqSo9Nr0Wo1mGPSKNq4nk3rUoVjXD4d4bKiN/Kl3/1NvvK5T/HJJx9g+wOf4w/+5H/z9//7t3l4jXFxNeFaIrf/Bn/1d3/Lb26yYI5PJjT6k/zZn+wQKcdASvHHeWJXGuGFO9m+uZjibQVE+O3UdarZuTeO6oMv8jf/3Mr6p3YGnKf07tDj9uAWDilI5sXucAkQ2QWArnDhTCV9w2O4EzeSarvKqRNHuVjewpwxlYyMbPYe+AS/9Ud/ylfWBuFXG4mINonzlYntJQlA+gS8pT8hkrJ3upexqL08+ehjPPaFz5DBvACdk8xHH6Q4Jx5D0CzTk8N0tHTQ0V1LWdUA88O9OBP2c+DhYuLEdQoYbe88fTWlXDh1mrMXKhgQ+w48KZK9FtdYpZJLawWmFYppLnz3h1ycgYm6ZsY1GuSK25LzVBVHT1bQ2d/CyTcvMzE7ycDQPHL54n3xLMzQel248jkHU20VlJVe5MLVJqZddmreeI5fHC2n3xuMvfsa585XCUwvasFqZXyohbb+GVxzk4wODzJtd+EU01NiX8vVFDyOBRwCxkuzt2p+iI6aayJA8ASc8K9MIo28ValrVav64BofHxdP493lW/xOZGCQKvNIgzS99POHojtV2ImIiJCWfaC/80GAtJhHvqVb5nNzc2U2my3QQYD0znH5XaNWqw3MK5XKm8ukQS6Xy4RtDkihUMi/9rWv/e7Sru59STmLRIlbJCASFCQyX+Hk5CJDv+V34TaV8sULJpynUiXcV6DEYGkdv4fZxsN8+3u/oMK+ma/95oPEh+gIC5M6FwpCExpNRk4G2QX55CZFEhYeR2HxNoqSQglLX8+eLUVsffST7Eld+qSmTIHRUihgGo8yJIqE9Fyys5NJS4glLDKDNRuLWLNhA2nqGTpGpplxhZC6ZQMhLac42TDI0NAs+uhoPBODLMQWsybQCaAPr7ebk8fHKS6CcyUuHvzYGvoEXCaVGjTqMLJz4vAMVlI7Ilxtezv2UCWT/aMERRbySNY81dNZ7NQ10xDxCT6xzoBCOn33ND1XD3PJtZuHsoMZGZslfsc2EsQl9Pu6OH1kmNxtAqZhXipeOYPygQiuvTLHZ/7ksyQ5Wmkcz+axnXG3JMbxC8/wndcuMSTc69WXL6J7II7eShWPP1ogHiQZzplxGq/fILQwg4HDT3NsRIO9q5WZYBX29lqGojazJ7KRF08OEmS/wakqJWuzNZT96K85azXA3CxDVaep6h6mr7ef0ZEu6lqmCBHXTOsZo/naJa61zRMeH4nuJrxdzAm4Vp8tobK9m5m4zeTpx+hoaMOmNmNQL6UPSV47M5OT2NzB4roqbsJsMUmtPFNoO3+RCZMJa2Ulxqho7BMT+PV6pJDi7vIwN9DHlEyFSqlYfB2wqlV9QPX19Q2eOHGiQzhAqejn9kGKA++0XOrc/E7LA+tL7SoF9G4ZLwNWIONmH6yCN4F3kFLtVslnSYOYlzoMQKfT0dTUJHb3/vUrd5ASJJcmpa95vPPzfK/I58VpEy5iZITpeZfItLy4bLPMzi0EwhTH9DRXf/h93A7H4vp3kN/rZLSznZ6B0UCTjYCCFIQVf4m/+Pt/42//569RHPH22yMV6d4tqpHrjJi0S5dT5KSB96TBCvQ6kbmKTD/EaCLcaCQ5fyO7dmzn0b1FxIeGk7v3Kb72hc/yxU9sIk6bwBP//a/5X7/9Vb72lU9QlF/Avl/7HX4td3G3UpIJCtrK//yzzxCZ+IQYP4E+fhdf+a1PkB4TSYjZgiEihvxtOwjprBSAGMGmiiU3Uc9Q9Ql+dn4wUHNXrlQHUp986RT9Mj9Oh5Ubx18RTraaYamwJnAqfvGUJJMdMkz51fNcKztOuzyWSIUBg9IrrvGs+F0mPWW3IMMv7tH08DSha/fxyGe+wZ/8zy+TZVBLRy8cpPRH/QL0krsTW7nFfVKZyNrzOXZHBzNlm0cVEUv6ulzsFXV4c7fzwCMPEnz5MBU2G711nZC9gQTFFDU17XiNQbRcLqFiCMauXeRadwtXX/gBrzdacXS+xL++2hlIF4EOJtrP8vMfHqGmp4UbbVMoFvqoKr1MTXMjF85do3/avrSuSGZT3VSXX6WkrILuKRvzU710DdhEApthfHSUGZGNeIaaqL5xjbOvH6PeOsP0uADjQj+nf/hDjjW2MSElQb+NsQHJ5Up7FenC68JhdwrnX8+pkgaGZqWSheW/emfZRgbo7hlg4fbVbONYbeI6vvPmq/ovoP7+fqmQ5X2nhCXgibzt7UWry8tW/iaBcWnyjpJ60ZFqsC7N/of0K3OQ4gSCBOWDpN+ksaSoqKiQp5566htLu7pH5cM52cP1M6/x5qVuFpShRIS4aREZ9+krzczrYwlXueg+d57kzRtFxtJFj9dCKNOMDk6iMOrxTA3S1dpE6dHzNM96SclLR7e0d0lBQSLDt9tw+UQEJOyVdKeli+z3SRlR0JKDeLtEaCWlJGQCvvaJPkY9JuFIln5cKWmd2/YRJF/pIGQopPeYUmAXWPHW9SVIa7Qq4ZDVGI1agoKVmGKFM01OIDk1HrPSyYJwV9J7SnloGImpm3h43y42FW9l92Of5amdiYTm72NfllYAcnHHMuFiDJGZwn0mEZ9XzOYt60mLNqGV/rbfQIR+jobWLtrbh1Bt+TRPrUlDO3qYf3ulhrr2ETQhEZgnTvFKVyqbM3RiKx8q3TyV5wV0RsdxBplJS5/n4ikfH/tYobhYfmxjA9SVV6FbtxbV2CC+rF2kjNxgSB+GwTbGdFg6xu5KptZ+godyNNS/eBT/g7uhvIG0rz5F2lgfrcNONj8l7nPnDNEFB1jnuEG7fkG42yuMicvnnO+jtC6Ur3wsH79jkq7LB7kke5Jf2ywXx2VH5hbHePJ16iYXqDt6CVlRMXkxoeLBFIHBeDOX6/uZGhSQbFKTqG/gZHkIm6J6RFprY35hkisXrtI93EVFWS+xD+9BV3eduAwzB//95/Sl5pNkMDFT+yanr3Uy7lASoXMx2FbNtbpJPDMdjIQUsDYauq9f5Eqzjai06MD77pvy2BnvbebSuQraJ+ZJzE3BPdTLpFtNiEbEs5U/4cedGaxL1t6swLXoclfuZFX/FVRbW9t69erVYZGV380VvtPglbaTxtK2klGUlktjwYdlBymNJAls+HySc5RcowREhzAjyw5Smpfco6T73kFKkiApTlq2fFL3tESuP9PXTvW1OmZi15AXH0qQy4FUj2Nhso5Db5TQOTyD1hho90Fn+UlK+jzMDbVz9fwl+mcHuXH+MG+cKKdlaIZgrRHV4p4X5bYxUn+G1158kYOnr9IvHIBjvJ/rx1/m2OmTlFV3EahvslJ+DwtWEeF3djE868Y300/ToX/l29eWfg9IrLPQSdmFC9xoWFEbW7gor09kagKuHo83kFKlorz58RE6G5oF1u8myYEtMDsbsCUBBSuUgSI9cSvFbj2MjHuILNzJ3l1Jgd9VITo0S0WNMuEilfKV1A1CbYwNFPlu3lREUW4yyx8GFREUcVs+yR/+zjf53T/+c/7s0zloVKFs+eZ3+fHf/Bn/+J2n+ac//RjrHv0mv7k3fGkjObrUB/nab/46DxSvJyc/FZN+E1/4wsbF34UUulCS16whQqsnJDwaQ5AgukaDQjhMvxQ7+oLI2l9I27/8N/7H7/9PqjOfZD0O7G6fCB7EFXWIux4UhELMBCk06MT5axR+PF4NppgcHnrqs/zWH/0rr/zTo4G/5/e4cIpt5WEpxEVYhNv3MTMyjTw2n02PfIFf//LjpFlCFoMh4fJG2pronZhjbGqajvoGxl125ubEMXpsTM9M0XClhSldDBuFu82PN4pj8jLZJdyq3ITJJAITEXipZ2o5dbSBoGg9/TVnOH+ihJOHj1HW60Ix18/AnDjeqXFGnHKCJ07w3WcbAwFZQI5xmi++wsvHLlNVVUP3hJXu9htUVVRwqbScrhkHzuFGqvqEAw3cSh8uxwBN1TWUn7tAnRQheG3YrH001jTSZXXinu6itrqF6UBCE3KP0dszhM3lxi29vBXn7RSZnVQh0iOul9v9IblTpw2HuPar+ug0Pz9/80seK7XSBa4cAj++DzmdTv8vsxcdSR+2g5QJB8k7OUjJLYpxkPTuUVouDQH7KJSRkRF14MCBLy/t696UyMjlyiDxHM8z3DWIW67BPydA2NVK34wL27yGxAQTKusosckW2kTk0hf3ALmORiqru5GHK+iu7US9YSdRk13MmdIpyoljsYM9P+PtV3jh335OszYMb89lyodSWKdt4rVXDzMWFoO9vx+nLoek8OVb52Z2pJmLR44LeDbTM+bEEqHHNtDBoGU32xOXVsOJtesqr/7iCI3DwcRnScfRRGdLF7NKM7LxJhrbBrD59ZgMwt1cv8Rh8Tfdm7YR4/QGztm1MBMoRvYphLsMFs5irJKTJyYoKIgL/AWf24UI8wQzlBgikihcv4achHCUzjG66mpoFg5wYmYeT7AGvU515+hM5LR3NR/BwlGvhKpQwOmKHcnEfQkKlgu4vfW7TBxHaHgk8fFxJMRZCFGFkZKyDFAZKoOZ9LXrSDCHkZBdQJY5iPCcQvKTk0gu2MiaJOFKY/PYVpwvXP529u9dR5JRT3SG1J5V7E8EdHpLBBFRkcg9KsIiItH7Z7BHrGFL9BhHDpVR19hAty+dTRlGcfxB2GeGuPjjf+ZETR2dNgvr92wguLeannEnIeYYsvNSCVfJ8dnnqH3tx9xIfYJ9cVPCOQeRs87ASHcIRWK+qmsGv+CzKjqOgvXpjAmnrCgqJKiqgrQdO2i/XEPKr32WuNGrnKs08/Xf28VU6w36KvvQpueQuesJtngucKQvkTWRM1w7dZrKtmaut4fw+JNr0IggSUpDl86U4lj/CInzPUwLYHa0NAgnb2VGBHE31OvI9zVQEbSTRwqE1/c7GG19jX/4i/O4o0QaqmtBrvNx+dVnOd2jJ93QwekS8Tx013FjUENmvJPqN09S0zfMcG8vdl0syoEySurHmZ2eYWG+l/JLTdhDLESFehkdnWCk9hrtnijigroDLtgcG4ZCQHV6uJ2OARFw6s1ob4mzXWI/dmzXXuD1iWSyo7WInCdw/1f14erEiRNVLS0tUwJ+UiSyPATeJYplgfE7DQIBK+cD60t2cdlBCglc+AJOUnoHKY2lQXKSH5WD/DABGRhbLJbA+G6AFAceJC27EyBTU1PDHnzwwS9J29+zEuHswswMMxPDTI720NIzycycE7vPJhCkxOfSEGPRoJocIyknhtaOdpqnNahHRcYwqyQmMRTHjB1LbjaqwWGCo2PJSItbcpE2elrLOV8ySExhCjq9yAgiooiRz9M/4yfnkc3Q04/DG09O2lJ/Ct5Rmi+9xk+PDBFuCWKsqYbekEwS3AMMhW9jc/ziapKDnJkboLnNQXxGFvGGLl7/WSn28FTi48Kwd5Zz5Xo9Xf0TqFPz0Y3Ucr3iMt1zbqasXoyRWiZqznHszDW65rUkJIYhcy4wv6AnJUHNYEOJyPwasHpDiIwyrKgc4sbad4F//4M/4H9/56BY5xyX2n3kbFlHtMKNQ+q6R+T0IkUEinh9HnfgHeXtieydJQWVd9tCuDvh8t7P/qS8U6poFai1G6RAZzRjCQ/DrFMQJFdiFHCUisSVBiPRcTHo5QbiE+OJClNjSssVmXAYkWkbeGD7egGv7ezItwTOTdpXaHQmRVuLyVu/kz27NpOXlkBClBmFgLnaFEVsQgQGhTh/vwe3Y5TrNT1MjDtQJhSyNUvJ9Re/z6s3+pnTZbB9Zwq9p17ijVdPUdnhIG3fJtRV5WTu2Ez3lVe5MKMjXBnKTNMVhgTwJoZmUIvj18SIY01PJNJ6nSvWeJR1pxjf8gU+s0VJQ7mbPR9bj87vZVYAsrGln8TPPUXqUDP93bW0uC1YzKmkxciY1+aQ571BRfBOHs6V2u3aGOmv4XJzBn/wrXzGGqvo6JFq9foxFgl33HeCS64kiosSaH7jHIT3cKhEw4aiEBoOvkpv5GY05d/hR23JPLAmFLttGutwE1fqpgmPGOfov71Ck8ND29mDXB2wYR+tocqaRFFSML0N1TR3DjA24yE0JhKdyNn8/gURcFZTXtFEx5XDlKgf4KEMFVMN5zl/Y5zQlHj0NxOGn/nRDupr2rGpjITpldiGu+ib9BNq1ASCOc/cBDPO4MBrj0B6E+clMv7A1reqn8tlA4SFC1e/VJPd0SWuhS+G8KX6c2+TR7hr3/tPq/eSSktL6+4AyLsOS9BcHm4H5M1BLJccZwCO0nBfAvJTn/rUTfcozX8QQObnr4ndtWvn56Xt7135WJgcort/DE94Hlt2baUwWY9Tini9JjLXrCEzzkxYqFSzNIGZKSs9zV1ML/gxpWZTkGtkvLmJyvJ2RqYcmLKEY0myLAFFgWtijEmxL01KHrmpGWRmxjHf3sKocAuJxclMNwyh1ieRmR4a2AKXcGcN9TSMh5KdHkts9hrSNF6ccyLKj9jEhtjF1SRQTU0PMzSmY01hNmqGaejQsufRPSRqpuhsbsM6O8pAdy/WiB1kO+tomHATt74I2qqZntcRK8xXR2Mr9dWdaAsS8E+0Ul1lI147yPFDFxnX65jtbmPKUEBa+LI/9DHVV0nJuSb0m7/AJ/PnKD1TiS9lC+GdB/nh62V0drczZNfib3+Tn79wmvY5FdGJsei9IzRdu8z1RnFM05MsyPSEyF1MDvUwOmvHMWfHq5Djmh5j2uYSqVkZcJg+32K3eFJR750ysMXfRMK9U+YmgclmZXJikjnhlp1uLzK5cKm3Odf3omClBp3m1ne70vvaQGWpMAHcUB1qhXC5EXGkpqaQlhKDcSlDlcmFI03fxN7Na9i0dz8PbsrAEpHOtkcOsGf/YxzYs47kGOEe160XTn07Dz6xl4L4COGEcwiJjCQkOko4JTMJSRnEKPq5VG8jLCGX4k0pOD1KwmLF35ptp24+jjR5M2+eukpjdRMDUlvcJ9YRqOvlnaan6RJHj9bS1dSBPTqRKIsJk9pM7oaNbMyKRtFXxuXg3Tycoxa3WgJkI43t4XzsQBjdDW0MzRqIijcTkZ2HuaWEnsRd7N+SxchrzzNocdKr+Cy//2gc0zfO0xO+mVR7M7Prf5vP5M7QUHqRkopabrTbSckKprlZya5HdhHWfpyaxE9yIHOMUydd7NkbS0/5ccquNdAqAjxN5lbSQz04rJW8/IurzImAY7D+BraMhyiafoVvn3USoR/h6tV5CoqSUIj0MttZRWnZFXrdOrQG8WyNNFLZ2CbVzGROHYXF3c2lC1dp6J/GuWBHHqpium8UeZgGm0grdpfUjnaG4cZGBgXYe/r8pCcLR8xg4HkZuf4qp4IfYGv4JIODE7iC1GgDdRK9uBYWsNWe5GRPMOaIcPT3wZumO+nFF1+8Mjg4aHuvgFw5SLAUCHjbcsk1ClYEHOR9DUipco40lgA5Pz8vk74FKc2/H0Bu3rwpvbi4+BPSdvesZEFojJGk5BRSkJNKnJRhhMeQmlUgwJNLlsjkIixmjDExgfeLhrAYEkRmlJiVS0F+ulg/nBC1Do1Gev9VxNq8JMwa5dJFlWEwSEWGdgZ6x3EoROYSLTKyYA+K8HAskSb8szLChQOIjlr6rrRwBI4FJy4BCH1UPElp2WToRmnrm8EVu5Gi6MXVpAh5bryX+vI2PMK52WQ2rDNR7NmRwlTLVUqvdIqHHmYXFBjiikhydjApN5ItXJCmuxOmBhhxuOjpGMMpwGNZl458alK46AXUwdN0jMfxsS/lMibg3z8eQ3GBaenvesWmNZScuELn+AIO+xzeiGL2F0fQ/cpf8pcHuzFnZ+Fvu8ChX7xG1aSL4eZ6xvxG5IMX+dlPXuZyfQPXrlQyrMkhW9vLwe/9Hc9f7GJcBBhulYyWg9/luZNV9M4GYbHohdM9zsGjUscFTXQOjTPWUkFV6zQhCYnonGO0V1+iRurdxx0s3GEoqpVlvc5Rmt74O770tT/i73/yIucq2vGn7aMoNvB2dXGdtz0C71e3FyMvOoel+kq3SHKsb7lxqXhfhUYlQVfaJhiVzoDZJByPKQStyBR0ArwyAeHQmFSyU+OIMOmJzSlmx6Z1rCvMIComkYz0JGKEQ1LHr2drvkifhVvZs7mIzfs/wVOPFGIU+xdHiFxjICw6HpPWQIwIvNZu3kJ+hILx/l4Gpn1oLNGYmGVMX0hxksiQ/HMMNJXw6s8ErNqHmJYns3OjUQRlTozp+SRruzh58Cw3rl+jT5HJ5i2JjJXXYZsboqd3CJI3kuTpZi55J9nDJZT1+yh8bC+G0TF0UUqs87HsWZ+CbLie8dzH2WoZp7p8gpSCYG5cGiE8NZSp8Xm0ybsojLYx23KeU4NJPPTQHpIXamhS5hN89l94qcuHa6iThtphUp/aS5zPzXxXBYcOHqVVWci2QjV1rz3L8boB7FO1nKhSkGE9yWsTSaT4anjltQ4sa8NpOXIJ/aZ4Oi+U0jtqpeP8YY7XWIUzDWGgzU120hznXz5Fy9gQTRXXmc7+BDsUdVy83sLglJOQcPGMWDuorqii7tJprnoyWJMtrrdCQHOsl1GZiRAx7bNNMOrQob+lssK9p0OHDlWMjIzYlmC2slh15Xh5+m3DssSzcHOZtCsBwf9cgFx2j9L8+wHkhg0bEtavX39vA/IOkpxIcLAcpbgpCvliG5zgwA0KQqkJITwigkgBUoNU8zNIhTEyjvTMNFISIjHehOOSlAYik7LJLcgjIykOiwBmiIBqpHAERnWocBGRAsB6kRiWc3UlxpBQkTk6hAO0I9OZCY+MCmRs8THhK4p0goU/FYbTNodLFSxgKIAbGk1qigXnWB99ozMEh8jxBkeRnJ2PeaqC0qobdErtBKTKDXI/I1JPbw4nXhEkRBelIZuwiqhZZJ7aObr6R/CrHQwNuDDH5FGQYQj8Vcm5jrVd4syJCnpd4aRueoTPfPXXeSxhhNKzjfg2f5N/+D+bGDv7OhXzW/jc7z+JtqNUAM3O2GAb3Q4zGwoi6a6qxRa/jY26Fp75ztPckBXy0KNbMDuHaS0/w8XySqqr+4gO02OtfI1vP3eWjp56SsquUd/YTOX1JlwJ21ijHeD8wWd449RlKmoH0MXkkBmzog6xe5LW0jOcaPBR9Jkv8dknHqEoRsbQ9aO8cbaSjuY62vqtWAdqqetxYIqyEDTdR3t7J/2Dg0zOulHptQS5ZpmemMbhcuLwiLskKOxxLmAXM1KN4WUYSt3debx+4SwXi9ZEDnB3d+vzsDAzzvjoCDPCPUsVfoJFBqB41waMEky92KyTzLv8KNVLPTwFfhFDkByNPoQQzSJ8l/cmFQnrzdGkpaeSmZFEXHgYEQK8+YWFFBbkkhoViiF53SIchfzeaXENxnGFHOAv/+pzbFi3ltQk4YzT00kwawUQ4og1m0SAKZzv7j1sTIlDM9dHU183vcN+krfvJlkxjzMin3RlF5dLLnKqpJUxh5zUPDNTI3rWinQ10VrFQNI2sv2tXK9ximfJx5VDJXiiQpif9BORKwAZ4xHT/dR1OIg0BGPvqaZDW0iyvQf9p/+C//HUPvY+uCXQzlgpBRphscQniOOZbqZleIi6qmmi8nJIy0pFNutFPdyG4nO/z8ORczSUdxK6Npm5hh6itqYxWtnArNvPzJSLqNxtIuhwUHqyj1RlA4c6kti9OYrxpkZkax5jraeaCxWNdHZ1MjrjZ6HvBtXtM8yOdzFpLGLX+gRCpOC19SA/vRzGtkQX5a8+T2fqZhH4Bi7zPavnn3/+stVqlSrqSHAMDGL6dki+4yBBVaDg5vy7AXJ2dtYvVd6RoKhWq/3CnElQvD8AKY2lTsolIOr1+jsCUqVSSfMBQD76+OObMjMy9kv7uXflwysyOpdPag949yYX/xFJFU4Ucgm4Ut+nInMT0wqRqcql3mTUqhVwXFSQSk9EfBo5OVmkxoYRYjBiFo7z9vcdcrWB6MRkEhNEZicgnRQXjk7sz2AyEyYArg2NJyN/LYUpYRiMenRSpqmNIKN4h3C/iShsk9g8SqLzt7JlXQh9jb243AlsKwpncrKXxjYbxsR81m8rJOLm3/YIQF7lel8I277xf/m/33qAvBgB+KEK4fKuM5+0i0/vzGLmRimXRUYzPNTPmDWI2Pz1RCuE+7NBjCkIq5iILHqAAlkTpW2w51v/yO88aKb/0mucLh/DIQKPkGCNyEAtzNtEJhu9hm1JIsMkkeyiFOwDHcji11Ck76GkpFpArp+Wmk7CE9axY8PNmkwCkBO0Xj3P8fIWRqcWRMaZTEbYHGU//r/8++lmhnrrOX/0IvVtzdQ2C2cTm4i2/wQ/+NHLwm1WU1XbhUe4OMVgGc//8EXO1AsnYAvGqBzk3LNP82ppKza1hYRoLRO15zh+5AQV7ZMEmyLQeYV7Lb9KbWs/c34NRuEKA6+7luRfGKfs2b/id37j6/zN02e5WjeBqaCArHAdfpcAplc4zGA7fTfOcEocqy8+i0ipoMHvYqKziqvXmpiQWYiPDnnHB98tXP7M9CxehRZl4OXprYlcqgwV6Knpdom/YxPxlC5UXPM0CxplsFhXgVqkMakiVZBCT2SCuJ4ZaSRH6PEtiEBjfAyPTMDTkk7x48KhpuWTHSZDIebXb9nF/gcf5MnH91GQUsCmolSMYSYictaTGxOKySDgnZlKXJS4dhq5CPwiiBXbF2YnESkcskyhYqGpjNNlZdSOKUjY8iDbEqY49qPnqejoY9RuID8vDpXbwUhzBRfPnuBGyyATwXEkhIoDFs9fVHyGCPaikds6aXOGop/pobPHTdy6JFw9PZjzYrE2drGgChXPqJ6U9CzCQiapvTpMXMgEtbrH+cr2MKbbrtETup6Y0cvU2dTYx4eZGx2H6AQS8x5iS0gvHfIM1uXGYRB5+7xtliqRzoJzvJSdmGfbxzfcrNV9r+rpp5++JPJ/qUL/Muxugu62YdlJSk063gbOZUBKv0n7EPMSH+8ISOlrH9JYcpGSg7yvACmBMCEhQSYOUCYoHyROJkgccGD5MiDFyQUAKTYNfvDhhwvTUlL2Svu5Z+V1MFlzgvPdShEJh2G6UzvDgGbo7rGKh0ZkMsoxmhuHxZXyI05ZgFUe6MnlPcsvoDw3hlVkPjK5cAy38vE9KwBekWDUKhVqMVZJvfqIwwhSajFFRAdqe8ZYhBsVbkcqRk7KyCU3K424MAHKEDOJmXkUrl9HflYc3vYrXKmdJjKriLz8FKLikkhKziQ3L4OEMOWKhCUTLjqMhNQcCjJjCTeqF38TxyIzp5BXVEhWbBSRZgN++xh9E0EkbXmSz356Oxn6WbpbO6i6UkqdVU/RvkcpkHdT3esjtXgPG5ImufDc85yuW8AgXHWITEWWgPvw8AhTChMmxxjDcgH9RBm9rUNEFmRj7j7Ni2dGUIYZUMw5Kdiwk00bVnyC1DlEzdnzVEwYKH70UR7cuYX04F5KL7YRtOkhtqc6GRnWk5OXiltkcj6RwRnGyjl82UpEehQzbbV0LYjEPHyJnz1bzkzMVvZmz1P23L/yz7+4Tv9oOzeaRVoQ4Go59EN+fLCKOYMIVtKT0No6uHj4CMdOnOBS2wzmjCJSzW8VsOKwUn3xBFf65Wz95Df48qf3UpCkY6r5AgdfPcLlNisO+zj1h/6df3tBBB8ReeTFqnCPNFJ6qoS6SQGJwmLSTB5mpyaZnbfhWHDgDRJpQUpU0rtZzyzVh7/HP/zbC4zG7mdDgjLQZMcv7tedioBXShakJTwigbSUpa4T3yYfbpcDp0cAUB6Ez7XAxPAw4wJI6x7YT6Fwem9JJtyx5GgXHbJUnKwQwAoKDhbpSYdOTCtEYBgWbkCtNZKUlU9+jkifWRIcF/eg0JjJ3LiV7bv2ceDJR9mabMCctJbde7ZQmL+OorWpAkYiHYp9yzVa1AYLUZkbRHpYz9pMM46ZaSbm/Wgj4siMV3LjxBmu1vbgtGSxe1skfede4QdvNDLp1pCUFIF/zo9FPENK2QC1DS7ycs20nj9JXXstTZ2TEJuLpvMMPZa1JPnGWfBqMUaHCUCLIGKmiS5VFkXZsSLQEwGxcPqu+ud4scmDseCzPJm3XCJz70o4yCvvEZDvOEiAXAnO/9SANBgMgfGyk7wTIMVvgZ4CPvbEE1vj4+O3S/u5Z+X34nHY8SrNhDp7qK+5TnnDKMHmKMJVUzRePMWFhlm0NPDaiyX0jXkIj/fT2ToFsw1cvNSNV0DTFC5ySAmWIg0EmsRKNSYXy9YW/07zIQ43Sh28hBPq6eTqpTacOjOWMN2Kd1LvLKljAWl/0r8PS0GB/QmO2MEYmybcQAx6lQKNLpSwMCMhmpVwlBSEOsRCXGIckctwlKS1kJqdTYZwAnKxT7U5jqx1W9m2YztbNuSTHinHPjFIf08/vT2jBCUW8+Aj+9iYlUhSdgGF4u+atCaRIYcHPh9mjM1iw669FK9LR2eJJSUrk9hwC5a0XDKiVeJCRrJmwzrC7QM09NsJjRD3T7jjoi3byMm6+aIWFgapvnCcM42DODwiItHEEeXq5tKlVpQFa4m3d9A3l8D6jBDG+sYJEZmyxdZNs9XIxqJYfONWiAhDOTWELfwhfu///SEHtM288uxJWvQ5bNuQgTEkhozsBEKDbQz2T+AKiSM3PZrgwUauN3TR113DpaZZ4gr2sCNrqTKWkN9upa70GBcqGhial2MQDjFN1cubP/hHni4Rbj4kVjhGB8OVpzjVKIKG1EIKk+TC4Vzi2OlqBuedGGISiJZPcPmNn/PaiXOcP3+NjgUj6Wl6Bi+/zrMvnaCkoobuWTVZW4Rzk9Vz6vgJKtvG8OvCMcjtjPQ009UzyOSUHVmIUcDqDulLCuqEq3U4nfhFUBcsm6L9yuv85BmpS8JoshJNAnAGYtJE4JSdTFTIYsoQ+eBiDV77PAsukXzli7Wb31UiDS0CXOoKMfBALT1KIihUyN+CuywYlUZPaKCC1GKxtrSiQq0nPDqeJJFOY0RAGBoeS1ZOLnk5Io3GacVxyQmLMIl7p0ARms+BncWs236AR/fv4+H9uylITyMzN4OYyFBC9DFkS9NJyUQLp4w+gsT8zazLScAomxXXbhZEGsgU6THR18O5N1+jdNCHMWs7W3PCUYuDkmtFID7cQVlZMI/+98dIWWwHdk/ru9/9bonI22+CTgxeiWvLsFtyhDeH5fVW/i6NJUAu/yYNgiU+wYjlyjqBsVj2XweQYl2Jj0Gf+/znH7VYRHh1L8szx2DFEcoGVIyVH+LcgIOp/mGcQTO0Xq0QmWcQWkMk0aY+jh7rEk4shoTMYIa6HGgXanjtaDcaiw5v8BzWGQ1hzkE6R2fxiofW21fO8UPHqJ0zBqJghzaehChNwLFeaHKTtDaXCJ2f6b4eBoen8Cl1gZpwizfEL8AtMpUFkSFJX9iQuZkse5qX20Ixhr+T0727RJgWcA8ifBd5yK23XRViErA2EaJ+v00ybtXN/Up906o1GAx69OrFCjGOORvzDhHBx61j32OPsWddIuHmcGJjogQcpaQbjCEqlTXFAqxbNggHkYIxIob4lHRSEhNISMskS2pGEZ8snG0u6fGxItNKJyMzlZTsQjbs2MW6NSnotCtqPwQpUAonYRaBiV4cgzYqg5yUOAHUBHKL8ojRKDAIJ5AVq8WtiSI/PxZ3d4WAShNtnf1MKDN46PFiNH2t9PgTKd65ieRQG83Xquix+jAIx5mSkc/GnCjUzjn66iu40j5PrEXNZOV5LgpzqVMuMDQXwhYB/K3ZbxWs+W0jlJ87SZMtgh2PfJyHtq0hJUqLc3aayUlroBZ17tZUGGplTLWJj/3GrweK7iovX6e6voHy6lrGVRkUGqc589yzlA7MMdNVR4M1BHNQF69/9wecHfAQNN/LoCyHfXu3YBy7zPEjbwQ6thh1hpCiHuf8Sz/kZwevMuQJJSo9i1j97UUafnFMfdwoPcOZskZm1RFECBCUvvkmZaMW1qzLwuzspqqqGatPBItheuSuWQHeDnpH5wnyzjFQfZYz9TMEGeOI1i1+lUaCbgCgMj9etxOXS6RN4bbecrYOJgabaGiZIEhpxKCXSzU/AgB89zQq1hHrrXTJAWcZoLN4lrobuXC+gYXoDTz6sc2Eifw3SOoYQio+Dg4K1DuQQCwX03K5ipAQjYBuyGKRcnommemJxIaJgCBjHds3FbF10zqRrkTazFzL9v0HOPDoo+zOtbzVi5FrlM7uYWb0W/jCzoT3HBT/KvXTn/60TOTtgWJRMRsYJOgtzd8E4p0Gab3lsbiWARAu/yZNLzvH5fF/SUB+5jOf2WU2m+9xQC4w3lJB00I0FvkMxl1fY2vwBHMq8ZAsdFN+tYmF8EK2FXkpvxLMw4/vJCW8hzcPjZKZAb2TSTzyYDxD7TW0DEeS7a3kZKfIlAbP84wAqio6FnNEErGDhzg2lkpYn8icrs+IzGGaqQUv7vEaSs/V0drUzIhXQ3iUBX3gaxgOeqsvcvLEBVoWTCRG6XE2naB0oYCClLcAaRuq49L5CobcOqIiDcz33KCuYxaN2YjGL7VrnGfKOodMIwAwLjK58mvMGEwis5Gc61vtDQMN8yXXG5i7XT5mJ7vpH/Gg0WpZ2Xj/pqT0fxt0b1Uwar2JmNQc1m3cSFFmLKG3VDe9s8QDFng3LNIVcvGQSMXISqUavU4rHINUlGYgMi6R5CSROcVF3ApHScFawhOyKd62k30PPsTWghSiY+PJkCpsxIpgJymLnOxUEpNFxpefT755gdqyq3T6Ytj64ON8+pNPsLsoi+jwODIKpI4SwtBLHcXHhaH2OnH4dCQWrCM/Rs5oawOd415MWZt5YOca9I5xBuZVmEKUyMyZPLB7G7nxIUsHJnKYhQkqThziStOwVFcKpUmAPEyLxybSRmc5py/0YdxYiHmyjhudkLFlO2nWEl544zIDMuGCvB7CUzewyTJNba+XjV/4HDsM04x74tHOt1IxoOUT3/pj9qk7qJ8KZeOmZFxtV6kQbrqtrR+VNpo1ZiunzpXTq8xm36MPsjYtCmGqbpXTSuOJ53mjXLjtIamLxQl0Jj+zIv2qE9eT7uug/HI5TX1tNPXOozVLHQRc5uT5K7RYZagC71EvcloAMtAJxNwIU2ojzsEe+oetqAwyhmsvc/7SDca8OsIjTQRN99NRL5ZdqaCuC+KiogmVj9PZM4YTNVrp03O3JDfJaXrwuFx4pJKcpUpSUgmR1LNUICgMrCdJBEWRqazftoX12fEYbz/fd5QE3qVJSUvp861FElAX3+m+tWycunNnuNRhZM9nHyHprSRwT+uHP/xhiYCZlEnchJs0LAHybYMEw2UwrhwED3yCETed5AcFpF6v9y99yeP+A6QERDEO9KizDMivfe1rvyNoHyPt556VZ56x5gpa3clEeQewJ28mdqyBXlcwhY9+lgeLomh++RizaUHUX1dy4LH1mOWdnL9oZ906BR39cRx4OI7B9g6m/akUanuoc4Yyfb0Wz9rd4rc9rE82oe44xiFrHtobp3A88Dn2xGvor7xAu3ueidkUNkeOUz/qQZ+QRoxBKsKaoadlHFWol8vPHcdXmCei/xoagorZmG5A5LnMin29erSUPqfIhBOTofk8pa0jjAtIttujiJso4dDVDprrGxn1hqCZquOVnzxHkzqWEJHJODovcrZ+BJ3IEcdrznO2ZhqTgIxhqe1eQO5pcW4VXKq8Rm27jmzxdHtsVmxeCVRv1d6k8zRnevWYTHqkLj3fLpGRyJXYe7uZEs+cPjTkjlG01Cm5x+lazHTeEbjvX9L+ApWkxL7lwh0oJJegUgvXoAy43RC9WmRuIhiYg4jCPTz18YcoTDChUagxxSSSJKC42KYtCENMBkXb9/DAri0UpkVjNoYTnZzLmi072bN9I7kZycJZZpKenEpmwXp27tzO+sxodKq3ru1ipwVGERSFIw/SYErKJiNSxlh3G71TciILdvPwQ7vIDvUzOjSETSPAbnLS1j6ATWlCp9GTmL+FtcJB1rRNE5mdgLNBgMqfxfa1BpG+LtPQ20V9RQU92kJ2FfiofP0wNyZEEOFcICExk8KwKS4PKNn4yW/x24/nEYqNBZdwdSucnF/c79qSszQ69ERExgvHn0BmshzrrJqo1Cjm68qp6pzFKFz42LiMGIuMgSoBO30u+5/cR7Z6jvGxKfype9gZNUd3ezuT5hTcdddot9qISDIxNzhKd1cNlS0CoioVc23lXG/qDJTG+DTJrM8KY36gkjMnS2ibCsIcF0+Y5q1r6Xf3cb2khHMnLtM6MhfonD5cOUdHxXlKKtqYVYj7o3ExNSKeh7bhQPrVh2qX0qAfv2uBBZEZzy048MukSnSC5FLpoggcJb2VFKX3uh5BA+kd7uJCKc36RJoI8tpZEO5/3i2lr5XtZXVEpBSyfn028Uax3tLSe10CkBfF6D0D8m6DBEQJnIIN0rSktwFSWiBBUQKlBEbpGb0dkMvuUdJ9B0hxkoGOylcC8utf//qnVSrVvQ1I4QJmx4exqpKIVszgTVhH9FQPC0YXw3U3qBSRcW2Hh/QHtyCvLqFpxIs+ySVgqWD7eg1VJW2EZ0YwNzHEsPhNPVtPjT2GVOU4g7JI0mIshOqE3Ws5wvGFTaRbS5lZ+wRrVVa6G2sYjYoj2riVTxZOc2NUjSUhkwSTnGBPF5ePnqe8uZ+e+jY0Ox4ibfI69codbEnXCgjNUnmlnH5XAvsO7CY/Dcp+9GPOdM6hdN7g9XItO70n+X57KpvyldSeqUWTaGFWROzpjz9JWP0b/PzwVYJzt6IoeY7TVh3K7uOcHI4mX2R6ehHq+4VzqDnyMmWtfdS19AuLE0WqflQ46StU9jgIjYzAqFtsYtB76P/xd8d6mAsKI1M9TFtPD/X1g7j9I9ReqWLYriE2KpTu48e42t/GpEeLyWxGG+xidmKMGeFGlFo17nnhVg69KQAUg3LpYbirfK2UXZkg1GhAvQI8d5JUwvOegCscZ2RSOpkpMcLhBt/MBO+kAHAlZyvcSqANo0YnjiUUo14TgK9SayRKcqnxUtG6+RY4SpI6LIhIzmPj1t08+NCewLc2LeFRJGWtDSzbvbOI7FgLUfHp5BTkk5mWTHJGFtnpwvEmZrB28zZ2bCokJTaCyJQsCnIyiLXEk5ZfxLata0k2+pkRDjYiLYfiPfvYVZgooqpJ5kRwFCoc8briLWRHyeie15KUt468VDOzFccoG/ChDYsU5790nLhF+h4QQVYY8SmZ5K9ZS3bIEJUNk6gjk9Fa+5gO0gpYZpEu/lahCCY7ROBlik8lLzuREO8kw4NDzFpyWGMYp2/CiyY1h6DOZuYNFixyK23NPYwvzNDXu4Ax3MtQv5uk7BxizT7mXSaSLSrsUm3czqtc7RIeMiaf3FjNzczLPXudl35+WQQO4Rhko4zMLjDeJ/UcNBRo5zlsl2P29lBWconLrS7CE2KJijAsdgnpdzPTdIHj50s5V97KhFtPtNrBqNhuVKbDOdTPyOQMKrMWW08d18qrGVhQYTSH4JvopKW5nTERpBrcg9SVneK8cPtGczhhKjuzsw6kzqVkMqknJUeghykpvbyHlPgr149+9KPbAbnsDle+i3zXd5DSutJYPCuB8RIhbwGkYEhgvOwglwEpNfkQ89L0/QlICYQSEMUJBIpYhSRQSnlm8De/+c3fEyd3b1fXkmswp6ylMCOKhJy1ZJmCCEtLJzUxi7TUdOIS89jywFbyElPJSo5GbYwgKiGRiNAYstJicU/00C2LIzNJx1DVBa50TUFMMY8/WcDwiVc5deEMVbMJFAY3Ua16gMdyx3jz529S39mLPH0jSQYfPm8ia8L6KB/WkZCeQXyoyJh7XuNfL8bwta89iLKxHP+W/aSMXKJGvZed6dJ7Eg+9tbWMukNZt2Mt5qAZyg5VoCkQmVfeGmIiEyn0C8eZ+bt8tTgca+11XBnZyK1z5AtXoq1vYjqmgCefSODq0Q6Sdh3gY3s8vPrKFA9syQh8Uss2WcmrL7WT8WAxKusgE0MTDLZW0iM3MHD5GnOmGNISI9GIB97XfISTrs3s35iCpurf+P8O2cjOiseslzE/LTKOxk58pjQUXWe42DnKvMhwe2xm0nRTVF25TGlFC05zAtHCzfodLnFPEpjuLufNN69iVVpExq9fUaTmoKfyOt1DV3jukJ1NG9IJkU/S3TOKW2lAJ5XjCZfqFwBb3qT78C8okZyH1LPJ8je57iThDOQKqRao5KBufTSkz56JhB7Yt0j4S0s/PIlnRwyLf1+jlXrtUQa+jhIs1UoOjyTKrEOlEk4zSkBQQDI9OZ5Iowa1IZx46ZugBiORyRlkJIWLbQ3E5Wxk+46tbN26RTiwBCymcBKk2qECcBu2COe5NoeoxBRSsvPIFWnZJKx/+7kTtIqYNjUlltDlokfxjISYtDhFIDk2KSL6MPGsRGpw+g1YotPIiRbctQsQuBCBjTiupASUk/Vc7+hn0OoXsNAxP9wsgj0PUQYPw/199PV3UH22En/uWiKGLnFpQEGoGYa7XaTkxuIVQNKKnGNq2opLbsHoGKC1ZwyXfZCuhShycwrIjpO+8rIol72DimYju/etJzVylvbmUazj4llM2cPexHn6pjz4BcxqhtXEFu1kr9Q+cbkY1Gejr/R1jvTqMIXqcFmtqLzS3xPp1BDPwo1rdDtBb6/lqEiPzUOjtNV149F46Ku+wtUb/Tild6vyUWrKznGhX0Oi1sZYxxWOnW9nXqvAM91B+ZkLgY7gQyMiMWvv7beQ/UIvv/zyDTG5DL3AWAw3Ibm8bMVvNwex7BZISoNgQQCW7weQUkcBYv7+BaRwjAHnuAzIJWAGarF+61vf+l/SPu43SZlfsHAECqUao9SriYgU1cEKQiwxJEmdAajMJCaYCVYbSS/aQGFqNBGWZNbvfIB9Dx9gz5o4DLoIivbsZ8vmPSJyF44sfRsbUkWGIhxiRnoKiZlrWVu0jqxICxERIooO1+HTRhAnHKdRJR7cEB3WylIu19TQMxtKzgM7SJhtpduwna1JUntKpYi8J6m8dIKTZ+tYCMskVTVCz4xPuDq9cARriRkvoVT1MHuiZ2i83oi+IANHYz2KjVsIrqtlRG0gvyCFnpNXkAmo5qhbeL1UyWMP5qJRy7FNNVFS5uWJL24A6xCt18dESh9nQhOHdmoWZb7YJiUSvbhe6u6TnNF8ji9vD8PVeIzq+G/ylYej8XSWc66kjEtVg6jicwmfqKFNk8tDWzQcf62TjQkyeucVaOxlPH9WwcZcPX2njhIa6uaV1y8yJZujob4LX3jOYnMTkSrbX/sOR4XDmGkp4cJQKp/cpaHu3EUqBIQHZ4MxhwYxNz6KU2EIfG1E4lzXmy9QpU8WxxsrYCpF8ONUHj1GzYSe5PjQQHOIsd5+BqTveaoMhIjz99vGGZ204fH5UamVVD/3C8yJ0bSdL2E0OgazSnXXB6738iWGFSqszU3SuxPk6nepVfWu73DfvwKwldrfKkXmIjWpEPdJqdEL5x5GRLiZEJ0ahTaUcKlyVqBc3I8iIo38nATCV37oWUwp9ZGB3qUK8rNJjjai0pqJjIzEIoASYlmsBGUwmsUg9h0WRnSMGfHXUYo0FpGUQnSYVKQuIyI1k1gRADqEs1JbkijYXEROnIbpiXncUk9IEZkC6IVEeAZo6u6nbchNREo2sbIpcW/daOUzDEkBZUEuKVFvOUjvQjOnD15n2mZlYHACeVwWYUGzWKeEaxtvoz84kRRZP0OaPDZsLCIjbEVlNI+Nqc4GptIfYVucCezTaPQLjMxrCMvIxd9Sz4IlEn/zeS502NBExCAfn0SZHIljaJBZQoiXOsfXzzBsdaMreJSHw1p442QdMxEbeHB3Ev7hUWbmJqk6dZnZiFiSU6KklkH3rGaFXnzxxRsSy+4EQGm4AyAlGC4PN9eT9iGNBehuTkvjpSLXQLOP/1KAFMulUdA3vvGN35f2ce9LuA3pRb6QuNmB8YcjmchYFYtFKlIDa4UAn4jGpa9ExEWLTEWnQh9iJtykQuQMxEeHESrBUdo02MKaHbvYsesBHnniAXLNWoyZ29iUGHzzo8QKYyxp2VkkJKcSG5tAVmZsoB/KBacPhzycjBg9Hku22NbD7IyLhKIM4fQucr5ZhlamRh9tICE1l2xZFS8cPMfpo81EP/4F9uZJ78SEcxHXZOzGca72jdLc0EuwMYWsjEiiC3bzsSf3sSMvGZPIeCV520/zpnUNe7PULDSd5kbUpzlg6OTimWuodu4n1DqGMjKNUJFZ2VI38NDuNFqO3iAjZIjzbROMWIdp69awbW8GzpoSPNEmGobT+MZvF9MjonVlcDQZKSIoCerghR9XEL3/MTaHdnCuM44D0Vf56x82YYyU0XO9nBFdHPYe4ZDNmcQZFpsVDJScoCduDWtTYoRzcFD6//4nJzwx+OtP0KTOInz6Ai89V8HgaC/98yqijW6arpZy5UYzDdVdKNISUNlsREW7eOYv/4VLTpkIoLS45+SY1U4mx8aw60KF026lrqWD0ldPMpWUjKy/h5iEOLweL44FEVyIAEatV4tr68Zpty9WKJGLzLrnBK9c6BZuI5bIwDH76T31M55+/TiXrjbijhaQMN3e5ObDlgyNCMxUAqp3egqkwFF6dxtIzzKRaQUqo4gfRLCmF3CUgCm5XClJBGnMJKSkkpYcTahwwlpjNOnpSUSYTVikTjDyC0SAmEuCWS9+ixHASCU1PZuCvHTio6RuGCMJDYsXUJbaQqYLVxqJ2A0uTQyZ+UWsTY8SQcxbLt5la+TsqX5UhlBC4nMo3rGZDKlDit56GkaCiC7cwuboBQZ8wh0nRhG51AwlIKmiXvM1WjRrSGKSoZFJojJCGWrrZXCgVwRf1/BmFpKhHqVrzkhsQjKZGRlkFaQTo/Mz0dVB+6CHxJggJiYX8Ip7lStros2XwZrtu1ln7ufKhRsC8D5mu1rx5RYLxx6D4cPMaj5kdXd39x0+fLhZTAY6Fhfjtw13AOTK325Ccgmyy7VZJQlUvOUgBSr+cwHS4XAEoPhOgAwJCVF89atf/V1pH/e6/N45+huvU9O6IKLdcJzd1VT1zKEXUbF6tpOuGTWhWgVBzkEab7QyMjnFvAPUWjkLkyNYZ+YD36aTi5xBFgCtVFT24aT+t92clQuC5GgNIlqPiiBMJ0CsMYlMKY1sAc1s4YpU0VnkRAi3qQkhOS+bCE0o6ZsfYt/6DHLXid9Sk9CL3WiS1rNlvYDH7v1szxPuVyqiFApW6rFYlFhn5YREpbF512ZSdbNUll3iWv0oyvh4YkWGKCU6mXqB0hdfpnreQqF+gFbjfnYnTAvXeY7LLVNMj84Tnb+R6PkarrQOYBtpo3UhmYSxUmpzvsDni1zUVSsEIFOx1VQTlplCc/sMaQUa6isGMMbmk50aKs5/nPNvNJH5yAPkqxo4fM3Mg7F1vNiaQHGmHr/WQNSaj/PknjySQt9qc9d74Rj9ScWsF45XG1TFj38yysO/8xRZulZOXHSL6zTIxfpIHt6ooGNAHG9vM9f6/WQXGrj4w+PIdm5h6oVnyNy2ifqz5ege2U/cfCUnrmjYmjzF5cvVwnHMU3flGt3jA1SXtBC6YzvGwU6SC7JoPPwMF/uGaKppxSUChaigYa4cfoNTNUOoEjKImrnO2SYPpsTswKfPgiYO8g8vzbFm2waR8YZhkvpQ9Uxjk2lR+F04nC4R1snwCrcza3cHeri5vTecqfIf8Td//3MOn7lIr0xAKd4YaKR/NzkmrbiF01V8yE72TpKeDykTDLTDXWoSJGV++kD3jQLEGkOgG8bYyHBCRdqW0nBEXJKAbCbp8WHoV8BRCnCdCz00Dabw6c88xKb1mUQYtIRIFafiEkjMFM43Mw5LVAxRYog2SZ93W3GOktPWmgiLTiRe/KY3mYjLyiZUcpZjMyJ4jSRr4zrW5sXjGp/CKa693BBNcoKSmYEJrBMTjM/LSd+QjL2/hepuFYmeNurnRZCQJu6np4SnD48TnRzFQvMNvEV7Aukw5KO/zB9YHR0dvSdOnOgQk3cCZAB+AnTSu8ibw8r1Vk6L3wJjwZDAIAFxJSAFO97WDvK+BqQ0L4bAu0dx0LeAUZyMtF6QWq0Ovj8A6cM11sz5n/wt369Skr+vEOfRf+MvfnQR08atpHS/wPeaE1iX6KTmlWc51TrBxMgwo1YnwSof9Yef5mL3DINjNvFAwlh7n8jEpG8wKvG6B7h+/JyASQPtXQO4DUmE+fupvnyN1qFpXGgwh75VTPSrktQ+TK0LwWgIubWRuABwSGQqebm5rMnNIC7CiDkxly07drJ7+1qSluAoSRaaw4OPP8L2QpGRC6e7Pl6BSmRyMcKhpoiMLWvtegpyEokR7kClEOlqRkGycJab8vS0XLtBa9cM8oR8irMNTFxvY+MTe+mteIFv/6QaecpGdj28gSitlCmKYxw6w6FrbXTUV1LvWMcXHomlt8vN+l2bKCraRKHFxsTYBB6N8WaN2p7zh2mz5JAnYKPyjFB2sJnsT+7ENFpJWZOeDbleembX8NldMtqG7Ix0TKERmfGeh7bjvlaJbucmvBcvkPPIAbpKrhL99S+RPlXFtfZ49uW7aBT3vat3AbtfTsEju/HeaES7eSP208fI3raesu/+PdczP8ZWZQkvXo1if6GM4XEP832NVLfbyUxw0jCgJDY9i0SjVATcxUv/fhR7ZBKF2/eyxuJlsORlLgevIdbeQX1jLwvuKRouHKGsz4nRGIVZak5y8/Z18bO/OELiN3+PJ7cWkRQbLVxxEFPtlymtGwv0VSpVwrENt9HWNR7ot7f2+edp0ocSFmJGK/cKhyvV6FzsHvFOGiw7SYNTJf52CKq7rHO7pKYpgRDyQ4ZwsDKMuPhY4mJNgaZA0uFIpTYa8VCGh0nvpUXwqtBh0Env72/72yKdq83RwlWK9Q0CzFEWNFLzoNhUMnNE2i/KIyXKJDLncKKkYmVLFOGWMMKE+/XbvSgjUli3aT3ZKQmYtdIHulVExsYJIGaI7ULRmy2obBPM2JxoItPJFekiwyTW+3AvwYeqrq6uvlOnTnWKyTs6SLHslmLUpWVvm165ngRKabgdkMJkva2Zh0ql8mu1Wv/c3NxSm9T7DJDL88uAFCcRcJJiHABkeHi4+otf/OJvS/u4l+XzOBlpqqW6sRVvXj4mWwSm+RaaOmoZDl9Dtq2RS/PpFMiv8vMjDvZ84QB5yYlEh4diH+nh6okjTOfsIScsBIvRyrk3ynGEJpOZqGfWepF/+/MTyJJi0CikDqSNTF/5Oa+LeysX0alHFU5SnPED3bR7VYG2lCJjClTYFJmrWmS2UdHRxMdGYNaJBB4eS2ZWHmvWrQv04aqNymHb9i1s37GLfZuTmG64IpxAMGv27iN/y4M88tg+tm3MJUYvMr3AX5ATnpSEUWR8xvh81q8rIC8nHd1UI+UdI0zMeQPV7Ztv3GA2qiDQ5kw8hUy0nOLg0bNcPH+eqxM5PBl7ne+/Vk1H8ywZH3+SeH8PnSOxbMuYpbrLRURiBPbRfmbmh6g800LkQzsJulJK9v49tJ4/g2vzdiImW6kScC1OX6CyoR9XkA65Wknm1nymz19GVrQOWdU1cndvpfHUDdL/22+xxTTC1QsetubMcOTgBarqO5jVx5GXFETPmJK4jGziQ8U1VMSzJisMa18DJQePMRlZgK7uNS6FP8YaRw2Xqrpw+QY5d74B8+bH2JpqDvQk85a8tL/xbV7rV5OYWMDmLAMD9Sc5fLwVu22cIXGdmG7ligjWGrunUUYqqPjRj7nmDsYYlU/YdDlHXztFzaSW9EQdCz3XKSlvo2fcRVis+FsCcO2vP81VcZzZSdFoBXRk2Oitq2PYJZ4FQV+/e47J0QkcfilzW2wSNHbtVb737X/mBz9/lWPHj3CiMYgs9wWOjaQR3/8KxyYzSYt4y/m/k6QesPwirUkuNEgAzWTUisz0PWz4HiUVKUsZsyrQPZ50bYNQ6w2Yw82Em0PEM63FLBxpQnwMkYFgMRidOSZQrGyKWuzmUa8SxyMC5vjMHLLy8shfK2AbpkctPSeLf+aeVFlZWV15efmQmLwJSAl2K4F3+7DsJAUHBAJubfe4PJaGle8e7wZIyT0KtnzogFz5hPxKJE48cN/FidzWYvtelB+PfZC23hYGVFvZZrAz2n6dIaWFrB0boK6CxrF5EZG6meluZzppF7uz4gl1DjElbpxrwUWQWodOIx4UqSNqcSORSZ2SS7bFi8Puxq8wEBkjItu4RMKCJmirvk6nLJ3tu3ayJT9GZPerWpQfr20au9ON8ZFPB5ZI31DU6wzC6ShuuU6K8DSKt2xh9869PLwxRjDTTPFTv8Uffes3+PInHmDjxmI+/vkvsGupxzkpoyv65nd48fkX+fH3vstf/rpwuF/+K/78W7/GZ7/1u3xifSIJGXt5/KFEMOcKF7qGDds3kBsGzecu0ihckk48oNHZ2cgVarLW6znzj09TOZdNxMAP+P++e5DGaT3ZW/IJsdbxwl//C+e7Z/EKZ6ISxy41tRaRJEF+L+L5J9g1y2BbHZNpX+S//fpekrQuXB5foF9fkQEtZpw+BbGFW3nsyU+xP7qbgyVDIpMQ18jrxeNZCBTpe30mMjZs58FtSUuVbFYqnKe+8yy/n+el7Gf/nT/99hnGao7xWkkDHTcucL70MD9/7Qajsji27N5IvClWOFAzqRuKSQ8d4tW//QFtUenIqr/PPz9XydWXvs+PS8YwCweuFNdTknNBHEegL2LpmN20Hfwxr5fVcPHo61zuGKen/Civvn6Ek1ebGBfnLSls7RP83v/5fdaow1j36a/zrS/uEAFUEuG6IJxd5VzpE8+PTIC2upTq1hGxVyH7BAMdLfSPzeKWsuclXf/BP3K4fx7baBnf+6sfUDntWfrlHTTXRY0IdMqvltMyOCdSnR+fc4Zpqecih1Rs/dFIagYk9Zes1apF8Hhvw3GlRHqUACldlvd1ad7vNhIUJVAuj5cWvx+9p7/3kTpI6d2jRqMJOMZ3cJCBWqzR0dGaT33qU9+Q9nHPyu8RQXQlJSdOUDGpJni8jV67UizXE5maRJK9lpLGCfyJW8jV9FA7GMejO2MZrTzBkbPldHhTsXj6CMrcJJyK1DB4nu626UC7s5QYJZMjwn2eakMZFSIiFxWW5AwiNW6Gu1oYHBH71YvoM1J/3zwsH61ERqvUEpGcS1bUB+hH7z1IRKyBWp0qhYj1lTpMYeFEmEPRigxepTViCRN/VxVKpPTeS2HD6VNjCVciM+axe5NwvcLpStCOWvsQT+zbRl5KIuv3HWDr1t3s3LqW1LgoEoW7jYhKIqd4A3npCcRawjDFxQmIqwjPzMDsWmDOGyV+k1Px5iGudU8iT1rH+mQ5Y3MhxKclE6UTIO0/yT//wwtUtrXRNegmfvtDFKobOXahG8dENyNeM3FRGhwOP6mFuehGuxhxiQxY+vSVlKD8LhFsyInOyCA2fI4bb7aQWxBCj3o/X//8LrIyIxhpmiBl/UZ2b8jEqNXSc/o0qk9/nmJ1HS8dUfGtP/0EkapBrh7qIzfPgGzzN/l4vm7xHaUwBX2lpxlK2sCG1EjUvkZ+8v/OEvXUp0ifOspPz8qJ7D9CpWUPD2RYMJil5jXiHkgVexQeGs7UYtm3jy0pEciu/4wXJzayXjjJS2wia+wFXigZYGR8GJfXw1RPLZcFZPvdemJjItEppRP0Uv3Md2mPD6P8n19C+bFvsjdOXMOGcm40NzC4IK7DTCt13QuEhoehXs4Z257j/zzTztTUEMNBSRQlKeg+90P+zz+8zJWOOeI25mPuL+Xn//5X/PPBQSKy0kgw3a2+qRfbzBADg85AM5hAsyC/g/npKWyB4mkR2EkVsJbWvp90/vz5mrq6ugkxeUvR6fsZ7uYgBSMEKgJFrMvzNyvpCNYsg1JyjAEHKfWgIw1iH7c7yPcN0o8UkFLN1ZCQkFsAKU7mZg86y4CU5gsLC2MeeuihX5f2ca/K556no7aeroU4Pv9nv8GWeBkdlW30tYyR8tAW0sJsnH+lBE/BUxzIVTJ45Sg1Y9PMjw8xNG5jNjgCo6cf06YHKY5R45wfoqlunMiEFFLigxjs76RrOJ5f+6NfY0tOCpYQDZa0NeQlGRhpqKVpaI6EDTm81X31qu4N+fG4F+hvbRb3SMOmjz1Mrvnt/ZFJbk8eKPbRBMAklSBoQ8OIjY0hKTEas1hmiosnSLjOKAHHCAFodUhioL9XfWQODzz6CA8+8hC7i9IIi8wMvKON1IlAQXKR2mgBywxiouNJXreNXRtSMJnMyOam8RrjSc8XQViUEW2IkdhIE53P/l9+MRJDfmYMumAfrvlmnv+LP+eZC1U01I9iefBL7MmQ0XTpIkOuYEIj0kjVjFIndXE44yRIb8TedIF2lYVoTQjD5dfx5yTgbKqhYyqczGgn1rjtFEcvuh+f20V36UkGEtaxLjkS+UIzbx6a4onffpRoXxslpQoe32cUTq2bYEscGeniuALGU+p3dZLKU9WEbN5MtghKHDde47B9Fzvll7gwJwDVdoypHV9k7XwLVZVXaRXubsIexdp1mcSFGQK1wf1eF02H/p0fH+mi8A/+hd/damGhr5rn/u1faQ0OZ+DCYa6J7H2soQWbwUJijAmpa0VfxyF+VhPJgb0b2VqcjWqug8M/PUPG7/8BGVPXqOkThrWnniH9TnaHNYvAOZTktHgMdyzqsdPbfJaDR6ZYuzVdOF83s20XefHpn/Psywc5UeckvTAHi/Ma3/5f4v4cPUVZo4+cTemESDC9h3X27Nma1tZWq5i8ay3WdxtWAlLsI1A0K6YDYFwC5M13ke8ESOm7kFLxqqTjx49/4OJVSR8JIGdmZoIkSEoAvB2QCoUi4BxvB2RmZqZp//799zQgZcEiqk/MpGhjIfEigjZYUlm7cV2gyCkzMZGI8FRy121ifWE6qTHhhIXKGJt241OLTDBrHXnxCqxddVxvGgl8Dd8k3GFfxQVeO3qG6v5eekdnaDh6lEs15VS3jbPgcNNf8ixvlHczPjaOXaFAJjLP4AU/xjD9r758fFVLEpCS64lOyWLtmixi9B/ksXpvWvnwBd6lBRYICIm0aTSbiY6JDjQJ0suFyzVEk1NYwJr8LDISIrFESH3CRqNyuxl3hJC3MYMEg3AyYvtgVSQFux9ix4YNrN+9ny35cSKNxZGYEIXOGI7JIiCbFkOQY5aRSS+6mCTSIuzUVQpCxO+iOOQy33u2mglHBHs/sxvlzAjOmPXkWwKHGvheZf/1Q7xZVkVrYyud0+GkOa9zsXeWyeYe3Bl72bchjnBvL+XljdiTd5EX6Kfdj9sxxvVTNzBu20qWIZj5+tOc8+xkh6yE87Yi0hdqUT38OXInmmmb8pFQXIC/S0DLH0WOBFplUODLIg1HX6FZriM0fS97Mw3MDA7Q2mZlw1cfIqh3AF/cftb7W2iThZKWmYjOL+Ds8YrAdYDOliqapsPIjJmgrMTOQ195AN9wGxPXWvGFhaBM2MejiS282aglNzsDy23fYpXk9y8w0FHJtRolu/dnE+xo5ZWfncAa+xC/8/99lcSqH/CSNQ1T2Q+4mPZ7/LG4jgVpsYSHi/0v7eNe1YULF260tbVNi8mVgAxAbhl20njlsPR74DdpuJODFOvdfPe4DEjBkJu1WN8NkL29vdLoPRWn3kkfCSAXFhYCMJQA+F4BuWnTpvjt27d/TtrHvSuRIYkbsVwMEnhPIECpN+hRy+UoVDoiYmKIDFUIF6DFEp9KVnoaGdl5FOalk56Swtrt+9m7dT1r8zKJjxew3bkv8BmnLRuK2VCwQbiEfWzeVExhbjZJMWHo9VqCNWbiswoDma9JSk8KPZbwVUCu6oMpSK4gMjmJCJG2VqYh6UPIap0eg1Yt0rOArlyNKSqWxPhYos064T7DSMnKZ51IhwlmDaGJBWzbuoGsSDWWvAf4+ON72LV7E6mR4cTlFJEbtgxw8eSIfZvTC8nJzCYuNp6omDTW55sZHnIgD89m2/ZU+i+8TsmQlvi8jWzekExYwIX5cdmn6G4YImxDESlaH7OdVdQGrWeDvI7mkJ1s0lVx+HA1Y/M29FG5rMmJJMTewamySdLy84gzq3DbZmkpvUrEb/8exhf/gSsRO8gLnqCtY5DUfYXY24dRRm8kx9dIuzKKzMwkDFIAYkpj6/atbMl18sY/HMcowDZZ3k/6gSLmG2uZGFxAFWEkOCyHXHUtpzrDRIAsALlYsneL/D4bwz3NtPeZ2LMnHd/gVU7UO8nYfICNiVqiNJ28cB52xLTzzOG2QAcD+cK1mu6DB/255567MjIyYhOTtxexLgPwJgjvNiwB8uZ6y6C8HZASEN8nID+w7hlAbtm2La1448ZPSPu4d+XH55hjdmYGu8uN1B5L3DH8IiKXKnaIhCGuxooX6uJ36QPFgQ8TB+ZFpC4yJ+nmKQVQJcDKlSq0OqnijgaN9LknoxGzyYTZqA98gcIYEU9aagqpKQnER0USJfWiIyLWYOlvrWpV95Te6lhbehaW4ShJ6qVHFSI53FiSEuJIiDSgi0hj7dp8CnLTiAnVk7RmGzu3FVOUswxHSdK3GsMo2FFMkkEtIK5Ek7SBdakmwpJyyUqOIC4+GqUvCGNaodg2FntHLdVDStI2bGFTfkLgHaTHbmOstw/Djqd4tEDOlacPMh6XT5h9kvA1qcy3jxJkTMFib2dAF0dOahx6t4OJxgucq2qko62LcVcU67ZmYr9RwmBoBJ6uTuaiCwhnihm7ipDZRhrJYvPaRIxvs3xShak5+jvFvgbM7N4tADnbyfW6ScJS1pAdK2O2r4JTbeF85je+yf4MO7UX3uDZVzrJfnwTS0b8ntWbb755/S6AfNdBrB+A4rKDXB6WASlYEZheBuV/CUCKkw2AUZKYD9q+Y0fyurVrPy7t496Vh4mrz/A3f/ev/MtPz9AyamdsbBRvez0GQyiq0A/n7aCUuSwPfvckw6NzePxqAVHhXAWIAy/3xQMn1XaULn9gdlWr+k8s6VkIpHtprBDPgmrx02VG8UyoDJFk5GQJWMYQHmYmNr2A4o3rWZcRvVRBR+oeVkfq5h1k6oLQWDLZul84yKRI0mje+sgAAP/0SURBVAvzsajNxCWlkBhtwBQbR0yM2I9OjdzrYnqgjWsNvYxMBZH+xBd5MFmBa6aFl56uQCZA/fDnDpA4WcnhN5/nUHcCBz7xAOtipdIdN9ND13nxu+fRbyskTDynPs8sfU3XuFTahTpJh8MlY6ZngGmnmzDhtpuPn2Yk5SG2Z4QSGp1CcmwM05UnmS5+nMI7ONJ7SU8//XTpzMyMU0x+oHeQYhsJBrfMS/sRYJTgJxCx2IOONP5PB0in0xmA4kpAihO6ORbLgh9/7LGtGRkZe6V93LPyO7G2VdCq3M6XfucP+I0nN6C3DuCamMSUnIrasNzP+gz9PV20VlyndWgBlTmMEJWd0YFBxoateOQqZFKvG5PTuPzSNwuDRbjkxety4RXQu/ltOhFxNl04T4vUPVli/FudQUuy9dPbN8G8cKleh1NEpzKRQO5YM+AOWobrYsazqlX9V5PIbBd74FFItckFZNVqNAK6Sr2ArgRHaaVgBSGxmYFmQFu3bCQ/SmS6wXpic3fw8U8+zLaiLCzyIAwp69m19wCP7ismM9qIImCdbVhHmqhqM7F5a+rNflSlykrTYyN0DU9iU6ezMS+UjkuHeOX4VXqMD/L1T2UyeuTv+cufnqCytk441Id46uFsjEvb36t65plnLou83yUm3/YO8rbxzWEJgsu/CRwEGkS+zUlKIBQ/Bd49Sk5Smv9PBUipNqsYAo5RHPjNotXlsbhIQQ8/fCA/JSX53gakzMNM8wUOl9TT1NDObLAG17wVnYBbeEqqeLikjtgktfHav72EVOnZIR6SYZkJg6qfcy8cp2HUiUITxGjzNS6cLaF+QkG8iEr7G29w9cQpLt7ow2eKJtakYab9MiXXWpjRp1AgomG5tY2q8iq6Z4Mx+sZoH5Q+hzPO1XOX6B5wEZUYhUbhxz4/h9MtFee+9Y2+W9VL2YVKhicVREeFisxiafGqVrWq96ybj5YIMqXayVIb1rd6ERIZtjaK1OxUInSLgassSIUpKp3i3TvZuaWYtenRRMSksOmBAzzx+KM8vE0AV6cjpnAX+/Zsp3jLXvbuyCEi8EH0e1s///nPLzkcDqkZ6u0OMgDAlSB8lyHQB+vy/DIQJUDeNvYJYEqft5KaYn1kgLxnskaz2Ri5NHnvyuvB7fJjyt7HU5//NI/tKiRC7kdq4iq113pLwkHOGMndsJsDhT5aW4XbE46yo89LbF4+urkOKm5YiU3XM9jRQF1jJaefPUitM4ro+WucuHiDptZzvPhaFTaVAUfbFS5dLOXcqVOU1nbSN+3G6XDgk2vR+6201FRSWlpF89gUE72VnHz5ab7/s4Nc77MuNpy+qXn6aq9QevwgB8/VMzguEpfMwVhHDdevNzA8I/a5tOayfG4787OzgQb5AdMpggGf1x34Niz0UX5FALtvRpr5CLRkc1e1qvtOclQaE9ER762N7i0AlMnR6kKJtBgI1SnveThKEsboZq8Lgl1SBzBve3gFJCV43nH50uR7kvhbN9eXYCmNJVgGFnzI+qUDctlZLs3elEajuS+a93lcUr+dIwz3ClCNTDA1PY/P4wvUbn1LfjxOB37PHHM2O16/1OYNtPHrKE6ORiEgo9AnsGnbBuLNejRzE9iN2ews3sHHn8jANeNmoeYS/aZNbN29j82WCTpGPMzNOwNNPxQaHdr5LmobexiXiX2bstizdwdrEjyc+9ErdCgTSFTd4OCb1XSOSIHbogZLz3DmWhNDg6PCPS6gNAvnevEgb565LBzlQV4/38jo7ApEuqboqTnLKz/7Cc+fEI5zYYGRpjJe/cn3+MUpAdjWa7z50gu88voFumbmsQ40UH7hPNebBph3vw21OOensFqncbjEMfmlnmCkfkneQWNVXCuvoGHQ+TZwv6t8btweTwDkgb/hn2Z4eIyZOakUaFWrWtVHoSXYvW9Y3Q2e70USHAcGBujp6Vla8uHpnnGQao30cZp7XMFqwrK2sjZygZ6mWirregiOTSEiKwvFLd/v8+CYHqK+8iInapTkrEsjwmwQQYAcuVJLTJgZpbud44fO0j0FIfGRBFm7qWsq5/SJBpw6I6bEWPyjHQx3NdMxZCfYHE/e5h3ka0a4UXGdtsFZnD4F2hCVYI2KqHATuqBhumwJ7NxUzM5H1qKYsKJwSBXLJE3RNDCFX5vDA49sIT0hhgjDGCVvnqOmf45g2bBwqQ1YBTiXNdZQxisvlTDhHeN6eTnXD/2cX7xWwahMON2IcEINQdjdOswWcT4iQJibHKG37QYXTx7jWpcV+4rk7hlrpvz0Gzzz02c5Vt2Pzd7DlbL6wAd1XfOd1AlnPNJ6nbMHX+LwuSqGJOs72061CAK6uqQvtNtxC6guTE2z4PIIF2tndnIM69QcrkU7K6DoxeN2L8J0qIzzFyuoH3QEIvChywLc7SPM+t/egH9Vq1rVf0xOp/NtMazkIiU3KU0uDQEtw/C9QlFaR6qgszR7V0mglIpZl2Y/FP3KACm5yOVBmg8NDc0M/HBPS0H4mif43T/8I/70z/6QLz1SzLbtG4ldu1awcyUg3fjDCti1bQc7n3iKh9bEERNdxL69eYTqgzFnFrCpKJ65GSNrt2wmNyMCr8zLdEct16zZPLwnk7iiA+yOGqWyuppe/Sa2ZaqwTwxg84rLJUDhCBLOU69FpYoiXj1BTW0tnXPhpJtHKa+6yvkjN/BGxaI3LlcP0GMI9rIwO8xQbxeDo7bAC2inWB4VE0F46g72bc0k2rxcVOxmcnaC8QmbWEc4Vp0AYVI+RSla5odb6Ryw4tWrCNans2NTAXFasf7AEPO2KYbar1PeMhP4xNeivJQ//ywHq6cxKBr4xS/O0zMqgoxTb1I5NEx76UHONowzY5dqKk5Rc+Us564O4XYIZ64PR9svYFfZwZjDQcOZczSNWnFMdVJ65CV+9otXudQhVXZyMFh3ime/+z1eEk540mvCaLZgDFHjmaynvLqF/hkfKqlW49wg/T3tNDe3MzLjCFSMulVe3E47LuGC3/rpP/LcLbrlVa3qP7GkBP62RP5eAHgnSUD8oNt+mPpIK+lIFXOW+2JdLlqVL30PMnhFJR2xWfDXv/71Twv6x0j7uJ8kbmJguFUy/MHxbNtRSHyMGY04RYUyBItFv/gNvmAdkYk5FG/ZSF6SSdyEfsobTXzmC5/i0QNbSQnTopTric3MJSu7gPyCHFIjdYu17SIyWLu2kKyUWMIiooRzjCExxMn4fBDmtELWxNupu9GP1R3L7k/sJc2iFttJxxSMReegr0f68sgwY754dm7dTLp+kkGXhrCQUBLF30qOClmqaBCMb9aKVRjKxI072L15I1niXLQR8UT5r/P0oSnWb9JSc7abmMx4tJohTr18TTjqUOHyrPiitrMl04QmYNjGuXisjDERZCrDI5AFW9grAoME2xneGA5jurKTuL2bCZ1ooL6jm4bmIXyh2Wy2DFI9HUPU6GWuuNJYl2+h7tlXmCtcQ7x3kqEZN3PD17napibG3czpszXIMovIzs4jbvwsR9v1JFpGOfbMORYio7EL1++JSUbTcohnS7rp7mxnaE5FfFxEoLeVZdl6qzh75E3O1E9hjovH6Omi7MgxLtYMEmyJCXwm6q0Hx8f8aCet7QLoCun7hLBgW8AxM8W8OyhQccM1W85rB9sxWiwiQFouKJGe/dvTzapWdf9JuEfHT3/608siH5TsopSwpfHNSjlLywPLxPTbKuusXCaZTqkWq7SNNC0tk94zSpKgKZhxs5s5qXKOVItVco6COzcr64h5qcKO2PQer8UqtX3U6/XvCkhxMYK+9a1v/bG4AHfooOl+lIGYGBNqqfbZe8oDhYuTvq4eLbZRLdc8lSFXaQgxhGDQiQxZqnJujiAmNpoIowCo1ki4SYdawDckJpW8/DQi1EGoLVkUb97E1s1rSDRIVdgDfyAguSGS+ORUEtPXsnFdNonR4UTEhyNzS6lZgF4TTryA+HJNPL3JgNw+SG11E91zapJCbLTcqKF5wEFoxiZ2bshCPlBH24ySiHQLU/VNuMTx+j3CJadvoyhZh7gEQiq8Q10sRKdTmF/I1q0bSRIgNpqGeO5ff0FfyH4+v01P47kzTAiXqpgYQ27JZXtEFxeGokkN6qbRFS+CCWg+eR3TA9vRNZ7ifPMk49ZZ7B45IRawu9P42OM7yIjSoRgu5dRwIrnuUt7oTOaxjz1EWtcveNNZRNLgMU65N7MjVU5HVQuWtdlE6NRLxSlVfPdvXqRfH4/y2otcVK9Bfvb7HLPFkxYfTXR8LCZB/eXrOt9RztkLl4SDr6R2TEd6ygKXD5fSdOM6ZdX96JOTkLUf5F++dxmXRo06wiHOs0wEApMozCbsPRWUXWnFrpE6hxBu39pBfUM3s8Ite5V6cX+9zE+MMDXnDHQzKL3Lxu/G4/aKnEg47jtXU/7Q5Au8KxapMRAILi0UEvnV4oO/tNDvkZooiXXE8Xy0R7Sqe03DQi+99NINCWpidhmQN4el5W+bXjmI5TchKRgRGEuAlIb/9IAUJxEkzu8dAfnNb37zT6Xt731JnSe7xJ0MeofMSfou3HuBo4uFBbeAn54wATvlIk0+OkkfetXqMRoFXI0CItKfU4YSm5BIakoKSZFvwTGgYC2RqQVs2rKFzflJwgHFkZyVQ+664kAPJUYB6fj0DOIT44m2RJMUHynAbSE2QzhZ6YvsIcvXIJjoODVDHV10dvUw5A4nN9mCQh+Or7sN074vsDNDi228i/YBGx6fhqT8ItZaZmiZiyEvVUlHQxe2mT7hjidJf3Q73vMv0xi/l/UmKwOTkeJ4DPS3tjKtVCPXRRM+fIGjI0msT5jjepOTrIxwPK2lNBv3sNZ1jYG83+CJGDejvZ2EbtpAjEq1+DD0X+CV8/24PAoMejt283b2JM9T3zSCX3L16emBavuLl8lF7YmXOVQ2gDnazuVKNxty5jj4vUtodz5CUsNznFZvoTBylBuN4Xzys2tZaD3O8y90kXxgN5rm85ws72BuqlbAXk5e7Cylh0rpmJykrewkHSHryAybpf70UY6VNjCpiCElZIaOGyUcOlbHhEg3EZbQQJAkhTj9NQ3MhxjQeMfpHXKjVcmYHeqkb7CPiXkZulAdMvs046PjLHjlKKVmCbck0ttd7TxtzVW0d7gIt5hEmn7rt5H6OuRqAWzp1YJvnv6qcjq9ZuGQ1aww4x9cUiXId3+AVnUPaFbonQAp8v7Adx+l35cGCYYrh5XrBtpCCnZIYLwFkNJ7TofDEehRR1r2nwaQ0thgMARJMJSgeCdAfuMb3/h9aft7Wj43trFOrp16k4vtDpEpGnBYJ3GKDF1tH2HIrkDtmGBidoT6650Ex8Xi6aqix27CYpDj8TqwTc8wZ3MSLNyhXNbIs8+UYwyPZuDk6xgSkm6r7LNSs3R3djBpVWA23+1zOh+9pO7xlCIBSp+AEvdNAFEA16BFFSxHZ44kLj6OhNhIzLrbAgRNJFkFa9mwcSNF6RECzsJpBBvI3LSLwgQ9KqUGS2IWacLh5hYUkJsWRYhJ+hJ7ODHSJ6GCXThlBhLy84ULTRNOV8VQSw8zHiMpa4rZW5yId7ydqqo+XKHxxBu8WIMTyFmXg6bzKg397TSOR7PzwCaip+tpD93BWvUwnX0TxBSvJ1pqMyodp3yB1hYHGUXrWbdhO5uL0gjVaLGYZfSef4Xa0AfZnCTAEFjZSVdNZaCiVXROLpGWNHbkL1DSGM2XPvMQa3xlwqnuZFvyENV1UXzs0XTGR7qZ9BbzqQOJtJx9k8sNE8L9+mjs0bNLX87TNYk8+dQOvGd/xFXL4+yMn2O4f5b5sS4q60ZISbZz5IXTwnUXsW97NpEhy87Xzrl//xnWwrVELlzmlVNesqOdXHj551SMTNDeNY4qKh71eD0XTp3iQv0UJuGGw/Wqm21lvbY2yipmiInSsjDdK8Bqw+9z4fYbiQm1091UTV33LCERFvrOnyE0NjbQOcZ89ymeOTxGZnE2sQYVwt7ilar6S0Hku0HOvUDLpavMR0RiUCx2yWifmhKLF5CLoEXqOepu8q7s4nFVvzK1t7d3HzlypFWCn5h9J5d419+WBwmIy2PBhlsAKXgRcI/3LSDHxsZk8/PzASDeDkhxwDeLWW8HpFhH8dWvfvV3A3u7Z+XHbe2i9OXv8cZINlvXRqH3D1JWWocjKI6ooUO81BdObN+r/N9DPSh9bZw9eYPJmSm6WztRpqbj6y3hxOFKOgcGWVDHYAkd4dSxLlKECwuV2zHEJ8BkJ80DfVReaiEoPoqZ6ot0OKOINXsY6Btg3hZCbGyIiERG6e0bB50x0LG0R+qFx+MQzkcmEkowjqlJ2m/UQnw877mXKp9dOCqpT0oDv6y6noHO36U8UGRycgFJQ2goZpMBvVou3K2ArwCAQq4hMimVzIw0srMSMYrz0wgYFW0oYuOGtRSkWcS2oSTmrGfDliIyY43oIpJJjQ8TjsZIQkIs5vBYkguKKc4yowmJxBIZTYxRidYcHvgChk78/UBCVsYR6+vhRlMrXT3DBMfnoGg/xdXOWbwKMynFO8iLCF6Cihytf44pp3BrphgycwrJSpjm9Ll5infkEtxylHPKB3kgboCSN5uIzTcyPtnP0FgcD2xLYrShFqsqgqwNmyjIKaDQ2MP5/hi2FiaiHrhER+wBNvgvc+TigHDPVqa9KpJTTAJYFnL2HGB9nHYJ1JIcXH3xONrH9pNsq+DwpRC2ZUHp6StEPLQH+VAbk/OhRKkdOMXNbXj1EEOJOeQkRQS+bynJ6xrk6HffRFmUwuTF17nmjEOzMIjdGcRC5xVKpIpSLi3RabG4ejqJysolaKaGo8camBP7lJvThRO30XDuECXXy6nr82KOi8YgLOVbmYab4RsXuVTZCWHxGGRznPjnf6VdBJPC+xJq0DBy47p4DHowirQbHOTH6XCKnEpy7TLqX32Fvsg4TAofLa8fxCSCJwmk719+fB4XLrfYtXDgtzP2di+9qrurq6ur78SJEx13gN8tDlEwLuAkBeBuWU9st3Kdm2PBhv8QICMiIvxNTU3SrfzAunt4tqpbJSLiuTErwxMa9vzmx9m5Po9os5+ZWZHhiKfMtTCHdXqe+fFhZo3rKCpKx1rTQnCWWG+2nGN1k4y0Se+lZjFoJ7l69gTNwg2G6qRKNG76rl3DtzDP+MXv8yffvSScYgn/8Id/w4naHqpPv0LFhA/n3DR2l0g/tk6uXrxE2aVSzpa3MeN00FF6nNJLx3j9yGWGRQQ/0XSGn/3Tv/PS1VYmnH7GW8o4duIaw2+1sb1FC0Ot1NY2cPzZVxBZlzhfD06b1COP9K5rpXzCIFTy7LOXAl+7v5ckCxLAUqnRKgXAFAK2WkWgyzBddDJ5BYVsyItGJZbo4vPIs8hQmSLILszDIgCxMjOM3/kU3/rd3+F3fu/r7EkLIW33Z/nMpz7NF3/zNzmQrhTOf2lFsZUldwObioRL9bqxzsww707n8cfWBxy0Ou8A+zKlIu21PLBeQUPrDLrYHArzwkVmr2T9jiKSTG5GOoXrFccQnPUwm7WdXLtyilPVI3hF5OCy9jHgTWRDYTJmtcjIxRPrEs7JLwsW8Fg6jICUhCgm6Whup6WuTYBMin6D0BjiWFOcS3SkBYO1k46WBmrbp/C7ZgIVsKTcaFkKZSqbUgc4eKGfxrp5EtaGCzCPMzbuRu5zYp13oNRq0WnldJdexOd20PnKdzjiKWJLtp/jP3hZOPUWjh8+wbBCzXBTKZeujeH2vJVOXJU/5UenepgYreKF5y4wLODncY/RVnGNk0eOU9E3J4KNMIxxCeJ4vHRfP8mzP/oBL17oYGGhg4uvvcBzL73ClW4HCoMRv8dOf1sXc2LfjmmrCECmsNunGOpspLVzmHnn7el3EX54J2m+/gI//kWNCDql/HmlOjn6ZhnDI7M3u2S8ozwLLMzPsSCeg3vrSfjlSpgiqb76LbVOV06/R93S9GN5WPrtbZqbm/PPzMx85Jf9ngBkeHj4BwkBf7kSmWKQyBmV2mABQemBci32UiNymCCvnRmbA7/XgSdIRVRyGjGWGOKjY8ktiCc+So9tfAa32kJm0Q4efyADLQsMd1tRqJX43SKStYvcSmwvNSeK3Phxdmxch9GrIGfXWmL8fVS1TTJjHWdyYp7JupO8cOQC7cN9nP3Zc1wdGODqyz/g9U4F2omjfPvFXrRqdeAdUYhZw9DFg7x26CwNded55ehlBpebRkryuphpPcWrh0soE9BtGZ4Xp+RjvucG5w69wqHSRqy35B8eHPYBqq73Bj5Ca5UqqZw8R93QYkcaPucMgy01NPeMsXB7viOg6xYw93hu/2FZC4yODTMxIe1rnDoRYExNvb1hv9czI5bbl+YkfQTPiYCtXLgWqV9NhUYvHGg44WHGwFfub5EyjKz1u3jiySd4cnsGel0Ku3blEKIWgCx4jMeyBVB1STz223/IFx7dw9bsbezfkxJwoNrUYh587Em2bdlMdryR4JBkAfFIfI4pZognKcFEVP6j7E+epdeuJ2/bdlLi0ylYk0+qWS4Cq6VjCEhF0f5cxksvUd6tIC7RhEqjJjTchNSCTHLh6iAb/ZMeTPGZZMabAzVs5dKBLEupImljDNXP/oA6xWa2hAWLe+0QQxBJRVvYkBtG5/mz1A5IPTQFEayQMTQIBQ+sJSt3D4XBXbR5dMQkreehTz1AWpwJ+cz8LcfZcrqC+azN7H/8YbylR6lfcOL2BRO7djfpIX1cPt7IZEu9CCZFmFb3Iv/64nU8ZgUl3/4OF4bcwkiqiczOwaIUgUVtHXLXNI0Xj1I5Ok179SWuVPUzPTVA/fUy3nzxec41jeC4pR2Ph6mWs7z4o59x8GqPCBKCxDPtYaTxAgdfPkxl17xYZ5RLpfVMT4tnegUhfbZJrNYJxsYmF9P2ZCOXz52irNPFihjgjnLOWmk7dQqPU+rP+w6aGWZsRjwbKyOW+0Tj4+NSfHJX3Q47yQVKbnDZES4tvqMkt+h0Ov12+1utqiX3uDQZcI1Lkx+J/qOAXE76tzyq7ySdTifTarWB9ZebgIgTvvdbb4uIPSQ2lqREHef//Df5i5+epWMihkx5Oy9954/56yNduMS99gYpUYqzcdlFFiJV/BDQc/iljMiHe97KUHsFVyv78av1KDVKkXiCRRQsInSROQX5pPdsWsKkRv9KLRZLGDFRISLTVQn3uBCoJRjkcTLdN45bb0JjTCI9OZw5m0C1Lof9n91N0aZ0fJ1DKHTRpGRkkJUaysTYOEFRW/j4U/nMdHQwOfxWZwDSMTWcPEqdLo/sSAE8px6m2zn72rOc7fUyWnmGE+caA+UkixJOVjhSqZNnCXhWkVnYHNM0nX6N6kErPVVi/YuNNHcNMDG/Iu36vcINtXHh0Is8+3opg4HoQjws9mlaL7zK66cq6BnspOzwz3n6+TP0WScZnZrFPmdldkGsLHblF5mbXbjaOWsth99sCWzv97lx2rsoO/cmZy+NBpbdWX5mhaOpGVua/RVIKsqToKtSLb3ZCNYSEZtEXk4O+eI+ilCJYKmz7JAIch79Io+kiMw7PI8nvvI1vv4bX+YzD28gPi6XzVs2kvu27x/JSNj/Nb7y8QPsf+yrfO3RVNSWeLY//iBxslByC9eTv/tB9mzJRT3bj6xgL9ukr12sBKTkrhP38miBhex9O9GL+bDIBOJi5UxZp/B4gwhy2pmyO1GGhorzUZJcnELP0WOUlBylSzjlVIW4zw4R1Ihg0mUX4BDPxMrKbAqpmYtjjvk5O1LXIHapbNOnITFbarYUR6RzjCCleIbUcgY6xrB7rAyOBxEbqWdBFY5ebSBz23rSjD5mR0YIDtWj0tqpPlpKW3c7Y34TinkRjKrMhE2c5/nTbUza3nJ47tlWXvyXl5lKLcQw2oVVq8RWfZyXXi+jb6SSF189TY8IEpUKFWq1QsrcFzcUaX2q4iV+9MoJXn3pZeHwx/HqLMSl5pDkbuFGXSvDUszWU0552xRO8SwPVp7kzcOnaRERpnNuitbTp8VjcFtw6J4X6dvJ2LF/4O8PNzI0LxHSi8fl5n5pOrsSfkvT98mRv7v+I4BcTvWBsfT+MTD3HiXBcWmMAOYHeRf6S1ewNpbNT/0Pfvbc9/mTzz9MUXoKO772v/m77/6Qv/2Hf+IPn1xLxiPf5De3mjFG5vL4rz9OjNJEbNGDbE/zC5AtMN7fzoU6NzF5heQkh2E0iShbpCmNySwA6cal0CN4KDIZX8ABiidFeFU5Mr9HOC8ZwUqRiaVnkiTcaXZOLh/76mfYJpgWJICqU/sFpBXoBLs8Xo84XuEixVUWm6IJkWrKapD7vOJZv9ltIq65WUYnZOQ9uJXC/HzSw3yM9/XTVNdA18gQbQ1d9E1bmVpaP+AgxbEpVQLuPicz/VVcPHuOK9dKKWscZaj5KpcaZjGGG9GsdFuSe5ydxakNI8R2gX//UY0IqwepfuMf+c6FBREE+LCOiwh9fJzhsWns7llm5mw4bX1cPVvJ+IIN+3AFFytGRKwiwCJ9kda3wEBjKUdeep2zdUPMzrrx29opOfQSh8o6b/bk459qFfu4QHXZcU4F3tkLyM8M0jcgMuBAxC6CF/s8Cza7iOB/hc+2TEd8pghUctfxwCceIPl9ho1yvYXUtBQyU1NJjdETJJxvfHoqoaiJTUohITGW1I37+fyXv8LXvvUl9qeab/tSvQytZS2//qf/i08XSZXFTKxZv52NG9LQmqKxxBXwyG9+hf+fvf8Ojys/8zvRDyrnQlWhAgo5ZzCBmWx2Irtb6lZoxZlRGI/sCV577d3rvWGfvbvPY//hvb729drjCZJGkySNQqtbnbvZzAkkCBI555wzClUooKpw318BoNhBUmukGbFlvnwOT8A5p074nffzfn/xydwAh57/dHIIqezTv8VJ6xwTqw6O/dbzHPT6qDx+CLfgtaCkgsK8VHGa22dXfjPn6TOkdl/n3OtnWTv0HAcsAl19iPrX3qShc5qt4kq0klYSmzHcRYXkFddw9MgJPvsv/ylPpttxGFfovtvJ+ILANxImxeQjKz+HsR99m+awi6qD6Yw3NtHRPy1pTUdIVKBWAsvtS0hI2h1kcOsov3O6hiMn9+OXlD001E1r6yjr4g2nxycJiepVrjE5MPrutcejzLVc4sKYh5I8I/WvvMH0Uj93a+sYEPjVvnOd/ok5br7wCg2LYRau/lf+0497mZ9t5jt/+iOGJVDQq4B5p/LItoUZvnuJl77zbX5cP0Joy4BRn2Cu+S2+/Y2v871LPZKGH3zWjIxsd8YsYkepw+Q2ZQqW74Xn/eu7FovF1OgcO2s/3ZSaVNPO6j+K/SJgUknlXlIXSy5/7nOfS6moqEjWXlXrGxsbP7OSjqjFe5Vz1FxuWFNaWpr+9NNP/646/qNgKRot+mTNEnlpoggsFgV5s0TEumQ/qQ6T/N0oStDvFkiYcHgzybQvMTRjpOLw5/m9L52iLNMr+4kzqS7AG0wjo+YQGoeXtLLjHM0x4vBkUbavlDSHB2+GOIoMP0Gfn0BWAE+mm43xYTq7h5gKG3AFnKRIFOqWc+lnpkW5pXOoNMzNCxLZ91opDGhoPfvXfO/sJN59Jzl+pBj7jvPVbC4zM9pCXfcy0ZFOBhcsVB3PJyWkZ88X/if+5688yZGKfOyqIkPyiAgz0/10dMQoy13m3KUQNR/fj3FujEX/M3xsr5XluXFm140EMzLx7OZJxtaY6a3jrTcvc7tnkvmIl0PVdlovNeL76r/hM5USKGiXGRpdx5e9j6rCCLeuT5KR5mTqzjXG5RnGbr7IO/EqqmydnL0UpTp9kh/+7WtMyTNa6B0htfIkVakrjM0vsdB+i25NNunaXl7+m7OMrE7T2dRNyoHnOaJv5qo4tKbBeWImN/aUOdqun+NC3QBxdybpqbs1Q5UJTFcGqTtXy5QhDTWgmZZN1uR5aw0pRGW+laIXNRUnNDvFonhZi6iS+z+UXduSoGW0+TZ32+Va87PuDYGUNIHCxkQTjWObeLOLcMwPY0x17fzxH8/UwMYGk5ltkas6OjCp0REwyzPOUAMdZ4iK02txBoMSqAhAjF4qDh7k4IH9lPgMAulUciRwtMvdpWdmE/Bb71OQKehT5VvwunH489h7/AilqQbMbhfGLb1sK+XAI+WsNtWT0NrIfvxJYkMttHZ0MzqnIbMsl3TjDC3tC1jSS/GLusw8eASDpOGejlYipc/yuUNeeq7fYMYkwYJjmYGtvTxzJA9rkktbxMIr9Fy+KGnGxGDdTSaM+zkRDDMUslL16OMcKKugqmCRs++scPxkFQ77TunPZpjFzutMHf6f+Z3sDUYH+nFXBZnrm8ew/1kye68yldLGO20enji9j8Uf/Ud+tJJBvi3OaNs47hPyjTQ1UHj69Pb5lK1c5et/1YSzsgZL/yV6007zsWAt/+v/4yxpR0qZefHrNBc+z2Hfg9229PLly81dXV0qhlbh5s+tqfrTJkHB+yrpqGWxZHasylpVWbJqvrm5ea+ijswVf95XScdqtYqf6pBT/P3tFwXk/ZZcv795h5orQIbDYY0a4kpu8kMBMr+42H3mySc/GoCUiG67XEIS7YdOtSqLR16YzY3P58Lp+OnSQFVbV+VCCrwms1Ggoce8M0adIzU1+cHq9C4KqvZz7Ngh9pdl4xf1WbC3mqAoq7RgGTX7A+hSczl05tM8eaCIvPxCqmqOsP/wMQ7vKyZg32nSIKYxSdRqMTLdNcB8zEHW3n0cPZzP5kADr373RWoHltCnZZDrte0kgDXGxyUKH7awJ2+LW2dfpysUZnkhjiNrD2XWUQbGx+jtX8DsK6M0a7vvh/WJQW6fu0z0ya/yKUkyo/1GDuy3My6QNx15lHKbgfjGBF29IdKzy8jxrtDYtEZlSR5OfSsv1YdZH4mw57dPYJ7qoL1zk6zMDfrmC/nylysITUZI9eSTJU7qxR+9Qm37EAuGPAo3m7g0U8HTR9KY6x0gpfgAtta/4c9+PIrTJs6yc5B5Ucg9fSPYivaRH3DjtG8rb2WhCYHxX3ydupiF6dtv0xYtoDhlhLsdI1iztHTXDxBLsZOy0Mz1G/W0DMxjDmSRJurlnm3FCc8NcefCm5y/NUJUgqv8qlLMqnP3hh5iAmVnZIDz3/qvfLs1ijM9D13bTbwSeMY35L6jopYkwNaqpjXJ80n6+/CJ79di6urk035X9mrS1JBPEuhlZmTgt4v70Rrx5ZZQVlpKaWE2zhU1QPEQ2pz95Ijizas8wJFDRzi4twC3UYczt5rqshKy/akEi4vQWywSlDoJCthKikrJEPC53GY21lZZMmRRvWcflTmO7ZrSclV6nQOndoBrd2dJ2IJU7D0uAaCFhbF+hifXMHoEahlaBvrgQE2xBDvb3+qWGqSgs5Y21zMcNfbT0jNDTmUaY12zaPMPcdp6m29982UGi77MV0/lsNl5hU73KR6rKqS0ulzuVcNqfQNFZ84kz6e6i4yP1XNt3CmBwmmO00C96RiHVl/l67f15LkTbOlFjQXlbzkPdgbb22+/fbe/v39FFpNA2wGkkpLJ9Z3le+vy9931d/Ws8/cFpBreSviThKOaHnhARqPRlOzs7BRV3qgg+LMAKaY9fORI4fGjRz+vjn+gLR5ldWaUkbEpVreMmHSbLM7MsLquxZIMURPJDzMc2VA950J0jWhiW21qxBHYbTbsSrqJc0sRZCbiqq2YAu17H+0vYwrgar59XjUorFanx+pw4fUIYE0/gWPSUgzYffnUHD3M0aMH2FuaiSXFSnb1CZ795NM8enQfBb5dOCoz43YXsn9fPqk+AWdpBemBAsoPHGZvro2NxUkGV2wCgBr2V+Xj2i5uFgcVYXGygzdeuURd8wzWwgM8ezqPhY5rfPfPXmYkliIJ2kO85xZ1LT2subQszxrZu6cIbcoAr333IvGS5/m9J1yM9PcxMW0X+MLoZBh/ronh7ilionIXJ5fxlB/gQK6GyVUbQf0so7ZTfGaPnunBbpZcRZiHrnJzOZ89uXo2zOkEXHaW+hvpC3nYs6+M9J3x+2CVkV5xYk1WPvHlg2xN9DK0lEGJdYqWkXk8RVa6avvleUcZuPwiF0fXSFnt5Ea/nycPisJKniNBZKKFy699nzd7deiWBliyFFGVu8KVd+4yshRiYnwJg3aem29eY6XiNI8UezEtTZGW52Og7hznmoYZGZ3DHMzBpVljuuMm5y83sOIUhSyQWRruZ2ysnfaRLdKDqe/7qBPrK8xNTRKKGzCJNIyvh4hEY2gkXdzfTnFraZzOq2/QYKii8Ncxto74RtVDkMmfQ6CgiF3xpnrnUaBV6VmjAkbVI5Fek4Rj8u86gWKaH18y8EzB5EqnsLScqopKSSO7cNy2FJ0Aufgwx4+I6t2/j9JsB0ZbGhl5BWRkZklaTsPl8JOdHcST5hCHu/N8VExicZEayCHbIaC1OQlkBuU6nPgyM0nLkKCvS0f1U49yMNeOPU3PaMsAmxJpmVJzyPfqCI9OkXP06Pb5UlR9hU0G7rYyOTtNX8NV+n1P8ETJFr3DVs588jEqRFnWlAdwPuBVGL///e/fnJqaUlX/FNBUNmoSbL/IJMe8r/mHwE+B8l6FHgXEDwKkauYRCoWScFTTRwKQDofjXrvHnwNIzaGamrxDhw59Rh3/4Fqc1ZE7nD97gRvdi8QSAsf+Bq5fukDDSBRXpo2lQVERZ6/TLGpsbGKMicFOBha2sKZqWehvo6Wxl+m1xPbAyquTEqUOsxTVY3cYxTFEWJufZ2k5QkJvRYLlZLMOta4xmEVJSoqJb7IhaiIury3Zp+s9SyTLFVXvPilbi4yOTrK6KtH2L/1liUN671uXbdpkRRMBrTibVF9AnEkmmek+PC4HnuxSDuyrprIweA+OSTM6yag8ySc+dobnPvUcTx3Jx6Cxk1V5lBMnDlOqusDLCJCRIyqwIAdfei6FWRnJjtQN6NGnaMk+9QxV/hizMyF5JnkcKNri7uXv842XOwkZszks0bpu/Aovv/MOd0c2SC0+ycGsLbovvkp9WwNds1rSjzxGPrOEdVmc+fhjHNwjTrQom+J0E+Gea1yf9VNeks42I9cZ7+0RRWzg2OlcFnoGmI1nU2RfZnozhYAokylRElrtOn0tfawYLfLuRNFofTx+JC952yrrdKqjjc6RECWf/yJFm/NE5F7ic828/tpFOobnGe0Zx1hUgFWCq7THPkVFbJKp2/VkFnt450ff4025pmDKJKMT63gMvbz6dnOyZvFk3wQaU4TbP/xT3hmXgEuUdR8Chozd9x6XgGWI5trLXL7dw4I2FZ8rhYm7lzh3vY0lc1CUuoWUjRUm2y7z2ps3GV+cZd57hOKVWq7UDxKz+Uiz3Z/jocqZokgy3E6TsU3xbir7XdLgzqgqCmQf3jYJSVA1u6zDofq4NdklAHPdg+M/iKnAUTlSnaqpLNcq78NklbQrv+txyPsT4KamWmWfn9xHioDZ4hU4SuCgspGDkubtZjfBrEx8wmmtIUilQLci04FJglKDMyOZnt3uQLLSXVrAQ1p6ELPbvXtGUvQePNoVxifGiaQWU11zmOriQtzTN7jSMcFqKIa7sBT/r69fkA9lr776av1PAeSuUvxp68lJwVHN7wek4qJwIyEg3AVlsgednwVIs9m8pSabzbal2kDKeX4zAHni1KmivXv2fEod/8DaRojOsy9RF07n+Kc+TvZKGzfuzhIscbOytEo0usTw3WaG15w413toFMcZc2iYHp1nY32GnvoGWrumWIurrr6mGevtoOF2Lc3jm7gy9Ew0XOfCW7W0dPSyKOBwaGdpv3mFelFGcYtVELFAb30dDQLZuaioLVcq1mQr8Tjr8+MM9g+ysKl6uOnntRdvMrfkprw8TQXlJETJhlaWWBOnpiIrBb1YNLytIvQ6EhsR1uOqg4HtcsZEXI2jKNpWOb7kW93OUv6VmEa1zts1cVQCWbvDkczWNIjDMjvEift9eGXulQheL/doSk2n4kANZX69XImF9IwCSku96FU28pPP8wV5H08/fpCC7ADppQc5dOxxTj36BMf25BEMBkn3uzF6sijae4R9FUUETZvJQaLrBpeT97001MTZN9+hczOTvceOUCXg20aCCWNkWp77j/irV2/TM5kiyvgIFfYBrl67xK2OaVY3PJTkZmEVSDrLj/Cx02d44lgp5t1uA+UFLI90MbwUwVZQinG4m7l1LWaTgMa7nzOf+hxnjlXi1cVZm53DdvgJsuf7WBydIKMsyMBsDO+RL3HCOC7wmmZmupdrF6/T3j/PwswySGCSmFol57lTpMcmaO91c7LGt/3bG2uMNl7j4t0BKH6UI8Uu9Ik1FmfmWJgao+lWD46aHFZb3uJvv9eOLnWVjvYlsg4+St5mL+2jYwyLujW6spLdBm5biJnxTpq64mSkxpkZ6GBM60a/3MntK80M9A+xas0i4IDITBe3b9QzvOkmM83y7pwLsdj6HEMd9dS3t9Da42ZfpYuNyCqR9bikS6Vud3ZUFppg9NZrvLNYRkXgvWf6JUzez1ZEAtFQlLiA8e/T22PyMuVD0cm3pJoFJVc1BhxuDz6fgFH1maxTZa27cNw2VZchNbOYvQdEzR6soTxgkm/QTOaeoxw+UC3fb3GyW8Pd7P4H1f7iL/7iyupqcqBV5dCTk1r+Raf3AnJ3rkAorEhW0NkFpMwTCoyyTSnGJCDFtylY3lOPyj7SgJTtcn8azXPPPnu0qKjoSXX8A2ui8AYb7rKaLQl6fxGb4wPisJyceqKIFTX48MYis0t6sisf4ZB5lCFTAZXHi1nvHmEjMc/kopvqfRXkpQ3z0kuNjK9l8vRTPsZGF8VTzNNb18myo5J9jjG6REnevnhTXq4o0OmRZLVz1iboaR9nfnKKuXAY3BkEPRa0cy1ceOcS1xs76OpfEJ8eZX4uhaA/l/x8cTjzY9y5+DqXrl2nVfXP6TEQGu+i/tItxqIaYquzDLbW0zG1gTnVjWlzliFRTcOzEhDKR23QSIS/oAaGXhPVEGVpdpplUU9Gq3zMAtFYdJVQJNkdiaIuG3GNLGrYUtBVAyNLdH6vf9dfQdnZBx2tQK5cpnyYyeYyCripDluyNx6d0Yo3M4eiokIBaDpuYwrmtBz2HD3JyUN7KMvPILeonKNPPMPTTxwT9fXuXoSM7izKDxynKk+eW0SL21XGscM58juynyWdwrK9HKzMwamd43atOHsJjOLWDEpUb0fKlDrRr9JVf5nvff1lOma3yDt+hD15enqv19I9tIAtmEe6ZkmUxAwmAbBH3s/6Sgh/biqdE2F0/jJ8K73MxuKYHE5cxaf5J//qf+Kffv4R3HNTjE2vkH+6Cs3ElLx7D0cObQ+Kk1hbYai1lRlLNqeeP0Wxw8j6VBe3btRRe7OVyaiBrNIAsf5OprK+yG/v0bCwso5J0rih901eeOsWvTNbBHPLKM7Y7Y9pls7mW1xrMVOTsUJjrcDalktK0/f5zguD6D1bzE5MEnfpaHntVW53jjMxMsqmN5ts908gGZ7qof7861xpG5BnIBBOreJQ/hp3JPC43jgKLgl2nPd1u7g0SO/dG9zWnuKR/HVmuuq43RvCkenFkrLO/Egf/YPTJMzbvTDtphNxsEmVGxclr7q+U8lPpZOdvxINT9HRqJpXGAlkunZq9cZYW5bfG5TgxGt9d5qT88U2N9gStfzuQdJ/dabSs04njl6A+6DDUdm3v/3tG+L/VcOtJNR2AHlPKcr6e0fxeO96chIU3Fv+WYAUCCplmQSlbPvNBaSsKz5qnnnmmaq8vLwHG5A6UT7rQ1w7d4eOgQW2oussTbRy8+oVmqad1BxLY6BrlfT8cjKWb9NqkEi31MJY/SBWP8xNa/CL00CzQHtPHLcnh0dOuhkciuK3RZhccVF94BEe8w5RvxihtW6BrIpiyvfvIVeUlGlrhYVYAUeL9IQEVBFxSgXizNevfZdvne8iZHMyf7eFpdQYKxEfFVnZZGQ5WBsSgF6qJ5ETJLoSxSwqo+fmHdqn9OTkbdF+q42xhXVRLD3MbiaY72unrbWR+s4+ZlfX2Zzvp/aty3QuiZOJhZnsauJOyxhbLh+bQ3e4ffMajR2DTE5PMDQwwOh8HHuqiehMPx2dgyxtCrDsalQPSR7ry3Jt4lxENeq21ghHxXmliBPY8ZrxtUUWl9eIaUW56VR5bpiNLVWxYjuZJsQxqQbZqtxMvhiVl7Pj7H55havO80FnUM7KoDoKEEUUjZpJ82aRlZdOlqjBPRUlFGd71GDfpGaVc+yRR3ns2L6fwHHHdPYg5QdP8fRzH+PJ04+yr1gUmSeDrOw8URh+fOkBfN5UUgOZpAf82OICKZcLu8fG3KYVZ1oA69okKZnZ5GWa6Xjl+3z/xYuMxe2ipyPJZxrcm85S1xiRWCYH9gWSv5uiTbA2P0R375CoVhdBwww9bc30xct5rDobiyaGqyidjak5Vs0S+DlGaOmbYT4sasewibNyD7ZQBI8o9pKc1OQ5JSXT0znAbDiTmswQPUOzbGTkYl5Zwuw9ymePGxkdm2Z6KUo0xUtldRWZ8R7ao7mU5UkAlnzXq3TXX+NGwxIZ+7JZH51CKwGda+Iyr1xuYlkTZWxE/W4xabbkj8LyEP1DEhymFuKbPMsPflTP9Lqo2UkJILbmaau7Td+KDovTlez4f7cUObIwS/+dKzR2t9M1JvvGxqi/2U8imIvHsMF8TyN1orA1WZWi4GzE15eY7KnjZksT9c06Du2VAGJTfL9KpJLm1iU4Hb99UwDdh7e46FcS9H3UTRTkVfH59wPxHug+7KSAKUy4fz05V2B8LyBVtupvBCDX19eTtVkVEO8HpFKO8gCSI3woQH7u859/Jj09/ZA6/sE1LTZ/FkG3E6c7neLKaspyvRgsGVSoGqJVhXicfnJzAzjNEsH6C8jzGOWD0+D2rtJ8o4+ZuUWWdNns35ODIdLDtbPXGIjlcuJRL12Ni2QUlpK5fI13FovJTFkgJl+5zuKluMhPLDzNzFoOx3NCDC3G0HhKKJKofr39Bo1hJ3llh3ikpoqSch0D7QkqSgoIpNtYHRUFOhOm4pknMM6t4tocom9ST7D6Sc4Eu3i9xUTlqWc5HrvIa31zNLVscfRUJW79IpMLYdamxplcTmX/mWNkaZeZGBvg1utXWPBlEmq8QPuaCYd2krtN06gYcnlyBk2qjdjyCE2Xz3N3bB1revZ204mlet6unSQmysvQfYGbU3EMXj8ufZzQRAtX3znPrZ4FjE4bW3P9NNTeoH06TmqagdWpMYY6uxmbF4BuqEon8nspZuxWHRtLk0xMLxEVsJqNP1EPJKKEFhdQmT+qxyJtPEo4EpWHuj2KxdZWPFlulhw2Sjk5pTaUw5P19/q8FJ1TQCaqXZ7pu8t/P5ypyiUmoxGLSY8+WZnAKPflT9bUDLhtWO1O0nw+eRZg9fpwZmahdaSTl5crAZIRX0ExecFM0tx51Dx2mtOnT1FTkUeu/L24soyAxS2QzaWwQAC7O+akxoBJlkPy7DoFnjFRw6q8bLzxKpdvSDDlLqHmqcdIn+3k2gvf4Ee3ull1lFES1DLRdIlrzTOipWyU7t1LYXAX+puMd/UyPDRHIjRA74Ko6pJcNKozCkOQAu8yg3MS3Ejgg8ZBQZqF2NII48YSqvPdmJOAXKT1TidL2hI++fFMlsaXROFpCI+2iOIUWMvzXY862V9ZgDd1514WeukeXSWU0JGY7Wcu7Qmezlugp2eEkTn5zZZGQoGDHCoN4lTDw20fxUzjZV566VUGJJRYqn+D19rjAslFZsbm5ZnPcePty7TNxuS9a5JDi020XOVGSxtNbaNErMXsC2zQ2zuCLt3C8sgw49OSPkSFRyWxB+T6+m+L4r3TS9wjQY81xmLvLc5fa2MxJZVAmvVd2cpbGyEWZ6dYimxhkPSoym23kkUZ22nvg9LdR8G+8Y1vXBXf/j64yaSg+VOV5HvXhQvJkTwECcl1pR7VpMogd8CogJlUlLuANBqNaq66u/voAVItKzjuAlJuSiM3qUCpuJgEpByi/a3f+q3TaWlp+9TxD7KlaM14ghLFq6w6ceKqFmdBcTG5QTcWgzXZ802qzYgxLUgwzYnd5CQrx49+a5LOATePPfUoR44domaPOsaDw1fK0WQFlVxysnLIz03D7PaTll3F4Yo0DBIdobfjy8jE67BhsQXI9aawmLDjTs8iw23E6dpiZHCetXCIDa1LVGOUzsYY1ZVFeMUbbsz0icq9REdfB61DCYorbPQNbZFbXE157hp19VOigAQq0230GbLRrWjYX50myTpCRNSfTm/Gl32YE2XrNN7tZkUfxDTZw3phBZqBcdJOHudgbpTeyQwOlxeKkuhmSmdgIyLwGZfofFiUSGYlJaJmDbYQVyTyT/GEaLrSStSXLyAPYAlNcuetV7i96qVo/2Fywh3cuN3B3FaMgbZJDK5Zbp+to2d0nqG227QNjDEy2k3fvEBGt0L3tbd589Jdxtb0AjGBi+roXFRFzy0BwdV6BiM2/I6EOL866pp6WNXZsZnWmRHFOzg4zmpcFJPFwObShDj+cVbieix2M7HFKSZnRXWYzMnsLsNWhLXVVaJbuu2ayUnIKscmaUN5tniMjVg8Wba07ei2axQn//Ye21DnWVtDKx+0atrzPtvaJKqyqOUze29TiWQTIIGtQZS1VifXJQ5BJ0AyW6w/gWPSRH1b0iisPsgjxw9QkunHn1nEwVNP8LHnP8nTj+wly2jAW7iPY08+w5kzonAfOUBFQQ558n5Ly6vZd3C/KD8fVlVrLGlWzJshpkbaaBhaQpOxnz1laWzOhbHZvXiNcwyTSVaGj2j93/CNFy4zbKzg8ccPUOQx7TgRA9GxDrr72ugdHaJnZAt/VhFB6xaOsuN8+fe+wqdOVOFPM/8EGPMdtIxukJDrja+FMGUf45ijn8apFDx7zrDPJcHb+DwpriAZfieGneOm27qYIpUTn9mLIQS2zCd4PCvMyOQk06EEWls6RdX7sE410i6BxMSimbwCDzFxuCmuQjLWh2nomcRVaaf/WiOD004KHCF5J1GW1kZ57eIdSfuLzM3JN7g4RvOdfuIun/gBOx5/6r2OGOLRWXoabnLjyk06RmfYMJpk4xoz02GMWxuszk0yu+WQ9LzMiAQn79SPofPnIY/ggbdvfetb18SnK9glwbYLuF90UjBU8/cCUoFQzRUyFCjvB6RSjx95QCowyoWrLNWkYlTb1FxuWp5piuZ3vvSlj6emplao4z9atp3Fl6yCLv/klpLrKeLAdFrlQFUTC0Nyu8Gez8GaEomITWhVp9qpPrJzswi4LOLcjLhcDlE/WjTWNNnHjMPtIyNbFEJ2Bj63izRPgIyAE7N8fP6gANit+taU37JlkBVIxS4KxO0PkJVdSFlRAdlZavw+DSvDA3QODqHNraCy6hB795Qka99lZwdIy8wkZaKPgfEBOpYC4iQfo9zQx63GBi7XDWMOZMsHu0FMmy1Oc5mLbzcyEwoz3dDI+oFHMLU0YT1xhAKdOJHhTI4WOQnPtNK/JvAZWcVjXWF0zSVBxB5KM+3J2p3u0evc6rzI9Y2TfPrUAfJcAqbZSZpuN6E/+RSn96kR/+u4OZ2g8pOfwtHQwLJjjOv1MfaeeobihUvUa6upOZDK2K0uVmfa6NwsZX/6FtPjI4RceWQH7KTcfZG/q53FKEDIzclG3/Eqb3Sssi7qc3R4SuAzwM2LbQyIGhpTEX1sjq6mWwLQIdadQewrvdytv01Di4Ba4ybNMEfjxXNcaxtPZvvGV+cJ6SQAWZhjORSR95wQJdRPd/8UmxLUODRrrCwvMjU5SyRFAGyWdCAKdnF6itCWlvmBPiKybHM72dyIsKyuwfCTiikJVeGmXdS4/IaCXrKGqHrfsRCzw90MzoTBqHpd+kU+4Z/Yuz9mAak4FdXu1qgqmhhMyfSXGQwQ9KbeB0cxAb7Vl8OeIyd5/IknOLGvkEynJxko5hd4saaXUlGYRXa6n7yqYxw/dYrjR/dRFHDcq8Ci3I7TYZL7DjO+mII9o4rjh6rItE5z89I5Xr3UyYrOTVbQx04zRJhto3FMg7X0IIGZm1x4/QUuDW7hya+mMG2dlf5meoemWLbkUFAgKnLnkqebm5nUGMkrtTE9EMHiKSIjPszYejwZ3KhgNpDmIj7VTt9KFI2thNNHfQK7EFvGDNKiAlLM5Mjx4/I+tgx+MvTzxMUhz6zGiJcc4WBeJluzgyyqDtBv1TG4FWTPgT3kOu/hkZWROi7VDbG8aUG73M/QsgqmQgz1RfBtTdPd3c6g3kGo5RLnb06iY5mxkWmMxRLo/v1e8T+a/emf/ukVmb0XdPeAqZZ3puS6bH+fklTzneM+EJDCjHtZrL9xgFRglIt+Vxmk3Ow9QP6z3//9PzCbzds1C37jLAWDyUNWlkST9w04+1NNAVZ2SxbU61W7NcO2UpBEkKxlKvBV4zEmx1NMnk6DxZlGUGCXGXBjM9hwq8GQd8ZBWpuaZlE+8H1PPc2R0lw8NjdBcTweAbNGYyFdDXYczKGs5jAH8v24LKoT7ATroRX02aI0RFGUFHrFYWaIYrViNDvIrlRjJe6jNF3OJY7RZ9CQMGRQmCmqK5EQxedma2mR9c1VUYEZVFdXkx8wJ4txXOmTfP8/1eF+5vOcrglilRSoFQjP9tdzs3GEhagZW2KegYkZItEVRlpnSNujpWvQz3NPHCN9voHJkmc4VGRgqr4PnXWdUMYn+XhplOmZOdZdSq3amD37Ks2eSh458zg1mU6GX/4bOks+xjNHS5i78Dr9pjUmFgp4sspGKLLG/NQs7T0DrFnyOHoyi55v/zmvda3KA7zLqzfWSR25TtNGkJzKKvI0Cwy0NjGVWkC8u5WR1UWWx5pF9bbQ01ZH04KLrMUbvHS5hebOdlG+CQJ+O0sd4vzfvslwWGApz8lttwoAovT1dtDcNiiqwkWqUwVM4k02hkXdz8i7NJKILjExNk3UJOAfuMRf/cl/440xF8Wl+Vg35sXpSpow6dEmtuS4EKH1RDI42xIgbyZUoCbbVVaybFPLqknQhxr9P75ORBzPekIpVQne1M4/84CfmHzX6EV5O1OdOKxGeffvPlArgWBuaTWHD9ZwqCo3GTjaAqUce/xpPn76OHsL7oOjMncxxWUlFIo6DOYVicIVIFfs5+DeIjxbK0wub2HNkcBpfxm5Irt2D10ZHSXkcJOZrmV8OI7LL2lueYBlSc85WQbaX/w2L55vYqvwcR4t9RAZuUv9nVqutIUJlhykVIK/jokpVkOzDAwLkP1Z+DcmMRhTWJZ3GHL4sa0vMzu9Qtajn+ZTzxwi1lRHz8IGvopCUpO3vcnywG2aF/xU7z1IoajsFYud2EaMRCKVPIuoxhV5Z1trDN58m9dvj7I0coeuNfmuSw9T8o/fodIvZN/85jcVIFVWShJsu5OkgXet/7zpNx6QcpEpkUgkCcIPA0hZVzPN1772tc8bjcbfUEAqUzB77+P7xzFTqoeMvDzS3W6sCrByHaqPyd1sO63RSqrbg0ciek1KjIWBO1y6M44u8yBnzhwk1+fAluw6TYfdm0Fubi75JQVkpNrwZgVJs1kwW31kpbvEGdrxBHMpzMklLzOAJ7uKo4cPUJ7jwrw7JuBmG6/VpvH53zpOkXunSze9GbvLSWIlLOrLQU5ZAamaKJP9fcy5Knj0aA6hSQNVe3NJjDQy6N5HiXWGzs4NCsrdjNx4i8s325jS5XPkZDU5DiOO+AAX6/pZmBlnOcWDde4OTSsmrNEFpkVBphS4RdHt45MHNIzPrpKSd4LjZT604iD7N8PcOT9GUIKAvYcOke9LR99bz+bpz/HM4RKyEpPy4fWzXnQE22Any/o5Wi/doG1Gh9c5y+UmPQfWr/D6UjWnTpawVFfLonWVhqu9OPYc59jRClZb7qLZEEg6E3QMjtJx6VVuRzIpysvGbRaFujlKV2+UNPMgb79yk7aOHsaX5hnt7qBtSkflk8fxL3Zy58ZlrjZMYJUAabXpInUtLfQupLA50kbfYDf9Y6J0V2YYGp5O9vNr16oxP/sYnAqjtziwpISJRFbFwS8Tl4BMZSWr95SQgH+tp44bdQ2M6FSRgRnCITZTJIC61+2gMtlTgKtKS34ucD+kvfsc22VzcvJkulWg1Zls+NLVaDkeHBY1Yk06ReWVVJfmEUz9CRxV/ra7sIiSghwJ/LKorCylIMuJt6SKkrx8sgLZFO05KMGeBId7ypM1mlXQElcdnWeVc3BPKYXilUYHh2npmWfLVUJNWRbW8AL24nxJthHOf/PPeOn2PHmPy/tYaOf6G29wpUE0Z1E1+/bkJbsmVG42sT5LV0sf06rJz9Q82qxiHIl11lc2Ma0N0hsy4knTsbhqp+qJL/M//+vf5Ylj+ynyyDt5gBXkysrK8t/8zd/UyeL7AClTcvzHXVDK/H3K8f7133hAKiDGYtv9sH4YQMpczTT/4l/8i38nD+q+fJyH9qsy1Z5MdQiv/zCAFidk8WRRWrVfHEYpmXb9uyoZyDtKZherBKnK31Q1dzVX4zCqMjl5qaJ69ckq6lanC6/Xi8epOj3YcaixTn7wXy9ieOILPF0VwHSvsosGk8NHdn4B+VnpcpyfYEYGwewi9h2oJM+Xk2zM7/NYsWcWU5DpwyeqOae4hCJRFVkuM+aMCg6fPEpVZmoy61njC2BcjxAOR0nYs9hT4WGqe5Tp2Rm0xSeoybUQXk2jOmuDofkY4agorrUJBm+do9FwjCOueSbXQRePYwuKYzX1c7VxSs4XwyTf9Iw4uv7FDWYamtgQ5R5bUN2UpVNcdYiavfuo3mqgJfO3eW5fDhvtV5kOWlka9fDcsyfJT3Ow1NaCybTO/MISQ+tWHMu3ubJYwsk9BfgcWqKhen7840myvDPUtjo4UeMlsjQjqleebWYJJ8pCXDg7gLPiIP6+t7iry2Pm9b+kxSLKKsPD6NkX6NoyMNfTSNt4iMnufuYSNjyWMINdzdRfucqIKZ/shSt8561bNItadhWpiiYmCVSGqL94iVvXr3B7JII9vwLvxgS9rc0MLYJdVKFq56kqmazPDYsCHmY2vIVRVJV8/uJU4gLNTflfFGsSmmoANYmNVpcIxbSYDMLa1RWiKcr5SxpQ5a3rG7LPzv73p9XlQQZm46SoClUalZNyP5zfY4mNex1pvO8899l2OlaT6mEqFb/XTapV0rrq+MIvQUpxGXvL8vCnGtA6VCW8Yzzx6KM8WlNMRnoqLkl3Fk8Qd7CEo099gk9+7AlqinLJzs4mkFPO/hMnObKvGL/KVt/+RQlGnOjUUHB9LXRMb+KqepJDvi2G777NWzeamLAIkM88TeFiHRfe+jGvXW5kVaCek+vH/gB7xpmZmdkf/OAHTbKYhJpMP1VJ7s4/aJK/3QOlqoyzu6zAqECo5uJ7/vsApOyTBKP6m5r/4R/+4b9R53hov24Tp6EaNKuyKJUf+qu2FDsZpTUcqvAnOzm4P0GpLGU12oFZ1TYV56VV5WDOVJwWVS6nKqAYk9t1FhtWcc5qXECHQ8Cvt+DJzKekMFdU8k5zEmUaG4GMbHEw+clKVC6/qlyVQWZhBQf2V1Doy6Igz4sjTXUAn0eu34pOFIej9CSPHzsiQJLoX65RaxLFIeevqMhhS3UIIfokNStfnN8mk0OTLK+JCqw8xsliI7Nzq4TXwqSklVCwVselreOcyt2k4/It7EcPo2k9z5X2cdbNdqbbe8jwQ39zJ20RA7ZQC/WhA3ziZDEemwByrYOrtetUlmsZXavm+RNWFtfWmZvewpKZRbVrnBvj6Rx/7AyPx9/gR0tVmNpaSf/tL3Aqy0rP5Tv4n3sCb2iISe0RjjhXmd6Qa9NvsbK8zkrTS7wpxxxee5O/6Mrh6Y+dZE++F7NmjYG6V3mr1USGM8xE2ELQLvdw4wodo0PUXuhAJ880J5AqQZeo5b/9O2qH5okkRHnG+2no1JJtnKOnq5spTRpum8penaH+wlVu37jDrMmDZq6frk5RUnNxrKlG1kY6ae8ZJyQuUhDLZlwCrvgaYQGWoflb/MltPabBc5ztXEdjkcDLuM6iGhgZCYyMKh2pvo5FNQ/cpq5jjJDFj9skWE4OtSV/f6/n+pWZyo3RJ3uVStY5kOt1pMr1paVivwfHbUvRWQjklUjgWUiaXoKH1FxK91Zy/JHTfOz5z/HsyUqyBNK+Mkl7J05w7JGTVBWKopX7k2T/wJooyJXvfe97TUrp7QDwfYBUKlJNyuXvbFMwfJeSVHN1DjUXRtxTj/9dAlLmIj62laQ8BN0f/dEf/St1jof2G24KdFYzBhXd72z6lZmc8N2OUCCrV7VT1SgrksxTtJhVRSaXMwln5czMqkG5zNVoFVabHW8wi9ycTHyinPVWNXpFXrKZRUaaDbMo3KzcXHKzs/D7vfjTJbrPyaXy4AFxZDlk5+SQLue2u3zJtowZJaoTgmCyeYsvt5CiQlV+5iCeMOD0ZpCVGSBdzmd3WkRVybWaLNhzD/NodSCZHb25PkZHl5aK4hR6xjwcLYnRM7LA9HSULQlgCo9WsnT5PF2DLVy8PIjj5GlMdZdxfP5TVKREab3UQPbzxzFMCZBtxzlqmWJSt8pQ5zgRrZsC2xhN6wd4wtJGX95X+Nyx7CRU2JxnsEFg6Po8v12dYEEU89r4kMBxDmtuMbrxSfSV1ZRkpglMF7j6d68ynlpIRVkWhrVmbrS6OBxcoL6lm0WPBCJpJnnfvXz3v7zGoquUvTnzvPJXbzKwvMrw7UsMGa30vfkW3SEDqa4tJkZ7GV30kBNu4MqQqNL5LlriBaQNv84rLSts2dPxb/bR2tZB7+gSlmAmFlG3HU2ilK+8wfmBTSz+IKbFPnoG59BYHVjN7+mV59dqEoSaUvH4/aQJRD8oDlVlt1bLdn+zDzIclbW2tna/9dZbfbKYBOTPUon3AfIDp/9uAKnaP5p3BkNW0y4g5e9yj9vKUW4qObfb7fqvfe1r/6M6x0N7aA+SqSxj9fElewJKKlwTFrPqjkwcl96ETXWR57BiVhWiUgw4PD6CQXHgqWZ0Vhdui8oS1IlKdWPR6rF5sygsKiDD58IXSMPkcJMqUM4MZpAtyvpwZSYumxqkF3QGH4XFuaKCCwSu6bi8PtKCuZSUFVNWIpD25QtwLckBiU2FJ3nqZCnpdoFxeTkBCeIj4Q285cXoF5fZsOaRqZ9hWm8kNjvDQmSd9ZkuOjXH+bj1NudSHuPZ6lRU6xg1/H9oqodbV1tZGK2jflJPZlaA+Ho42RdpaUkRlXvLRVWKok/R4/FY2Viaoqepm6hfz9J8AacKQnQOz6HP20dxmmqCMshbl8OcePpjHEl5i//4RoyqvQU4NyeZspZhm+oj6iukPFfDcG8fC5uF7OU2b4yIehVV2hKv5qi+hSbbGT7xSAWu1RYa2vtpq7/FvKcE03gtN1pW2VweYkKXhmVxnIGxMcY6btEU8lKc7cUqQccDYTqTBFEe3NYPhuNHzUZGRsbvB6Sa70z3FOLuJMB7V5mkTB9YBinf3D1AqnUFxl8XIH8DXtFDe2gfDVPtI9VA0ya9GnFAlyzDTdFbcAv8Aj4BoEBnVzFotHZ8PidG1SG230qK0YFH9svOC5KT4Ud9/mmlB3ny6U/w/LPHyHdYqHjqDOUmAwabi0OfeIZCcxqlNU/y5D43voOP8MSRM/zWV36H504eYv/z/yv/7qvVZHzif+Ffn07Hdq9zcBuZ1Wd4+qAHXaCKvfsPcujxU5zYV4w9tpocxcaqasyq64yr5gnTrKzM0te/RIo9jXDTX/Of/+aHnG+fJy7BwXaOdxg1BrHTYgABe6ZDdXZvJmP/k5zeU8CxJw5in+ngxpV6JuPyXDbXiYbXiEkMrtfEiclvOvRxTJlVlGdHaLk7iTk9k4A9wnD3MJPDI0SyT/PUkT3kuhe5db2XuO8Qn/2Ul4aLrYSWouoiHto/gM3Ozq7uLP5SJqBUTRruTTubf+32D6Ighe5KGb5PQaqyR6H9PQWp1nNycmxf+MIX/rk6x0N7aA/tw5sqt1UdBaiu+FSmtVpWH3SyPFeiaK3MdaIajaos1WDEJNtUMx2/KFalWtNdJnR2H37HThOOHdObU8nIzSOvqJyK0lzSPR7S09PxCaCDmUH8qutDVVlG1WhVWdeBEk5+7CmOFBSQE7RjEZAdOnac6jwfToO6MonqjR4KCgPY0rJwRGZZTMhv6lT5sZm5zkGmlpYJ6QLkZegYuHmN+pYGeiyHOGHp4tpaFaeyx3jltUaWt9boe/0ca9k+1vraWQo8zkHnOB0TKbhWGmmP6FlbNlFUpMqYV7l0FZ5+vCjZBlN1zP9eJ/bQfjm7c+dO561btyZl8YOyV5MKcXfa3X6/ktw55oPKIJUlt6l1pRxFHaredt6nIC0Wy73xIH/VCvIXSS/v3Te5/rnPfS45n5mZudfMQy5WIx9UEpSynuwgwGazaWRZKxevVWCUG9EKULXFFRXul7ZrQT20h/bQfgNM9R6UrDaTslvWnEB11ZlUzQKqzdU5phZCJHQmbE4z4YlxFuOm5HBQHu0ifd2qQb0We2YpBYYZBqIBilLnqa/rY9OThXOyge6oAU00jLXiWY4am3j1nTZCq1MsZ5zggHWO9uEJNqaGWKr+A/73z6Twwn9u4ei/+S1KjDuDTj+0X4n91V/91at//Md/3CiLquZlTIAWU8s7c9WB+b3pvdvU/pJG1Ha1HhPhlDxO2HBvWSwu6/GdeUKYEReGJIQ1CaPRmBzRQ9iSGB8f35Lt94a7unLlyq4K/WnzD2W/SFp5777J9Z8FyHA4rFRisuxRiK76ZdUoQCowKkAqUO7duzfwne9857Y6x4NsW/ENNtbX5S1rJEIxJj925QAe2kN7aP+wpjyaqqmq2lvG5fvTJKKsrYuvFcVgNFkxEWF+di7Z567J6cVjijIxOMhkyEBWeSlByyId9TMEa8pwPSxU+pXav/23//Y7L7/8cr8svguQMr0PiLvT7naZJ9dF+SWP2YWimqtJWJGcKwX5YQDpdDoTCo5yLnYA+UFQvH/559qvPbmkBQLbWviBNomAJ9u48P0/5v/4d/+ZP/nLF3nzVgddt2pZHRvb2eehPbSH9g9h22GoykLWY9Br0RktOJ0OnDY1zqL8SWfGk65qIGcRSDWhNznJKdvLkYPlZFhVVrCHikMP4fiA2z9U2eMvdc5fe5Ix6T4K/QPECU/30jO2iqXoMZ576ggZ+ijzrS2EF5d29tlkfXOFqaE+Bjp7mJVodmN1koGuAebX1DuKs7Yww8z0HOGo6mIqoTLdk/1BKpvt7qD3/HnWl5aZHBkhnNz6UywWZm1ugpnVzV/u7T+0h/bQHtovYfPz85GdxffZDvA+yEW9a7sqX9xUQ4r9iszn8/203/2F7dcOyMzMTO/O4gNtidg6a+EwCxNDDM8sE9mIYTAZ0Rp2OyRepP3yj/irP3+B+sk1pnvauXP1ArXNzTQ2ttLb3kZD7UUu3e5gcFTgNj7CxFKY5YVF5hfmGB0cYKnnLj1Xf8xffuOvOdc3xdz0BF13bnBHNX5WmRAC2Y3ICtMtN6i9dI5rg5Fk36fR1WXC6z8HlmuTTHTdpWlE1Q7ctlhY7ml1NVlC/tAe2kN7aL+orW0PlPwrMwXVfyAl+feyXwkgd8sfd1Z/qolqStZq3VlV6iklRfdRkJAJ4hsbbJk8+L0eHHYrmvimvMztWoTbtsTg2BIJZwkH9nqYvv0qP3rhLLear/H6yy/z6g9epb69nxWzD0dkhNa6GzSMLtHf1ELdzXqGQ+tYXE5W5+ZYXAsTicZZXV5haWaEnsY6mntHmJwc4O7V85w/d44rrWMsh5aZ6bnDpTde5dytdmbfVZs9Rniqg/rrV7gzuipydpbxzlrOXbnJ7c4ZROAyKdf21iuv0TAXSg5EvBleYnFhmahaUfcc2yQW28bnfH8fQ7U3iEV/8iPzA920NXeysrP+0B7aQ/vvy5T621n8Wab2ed9+HxaGqrbqzuI/uv3aFWSaGufpQbetBLGNCBp3IQePn+RgeSF+rYAjIe9Nv9s18gZrCSf5xaUUumF2OoI1t4Zjjz7Ovr17qK4uxGXWsTwzS3gtRCiySVyrIbK0wFo8zvraGnqnH6MulcKaGqrLMjCHBmi9fYlzFy5RV3+HO7eb6Z1R/To60Fud6EZvce7SLTqXQ3TeuMQ7l7p21GCCpdFGgd9Zzr55iSvnr9AiinR0cpaRrltcEcBev9NEV3sjt27dpnVkjqnRIdpuXeL85Tq6hiZZme6X374m55T16RBxCWsMopY1eiOJ5Qm6G6/xxmtXaO4fYE1+cWVigP7+KcL3x5Py3FTlpvXIGhHV1+ZuMt/JVv5FbH15icji4s7aQ3toD+1BsOnp6ch9Wan3T7+QvReWqlMANe2s/trsV9IOcrcNpFpXtVZ320GquVKMu+0gZf6udpAy1zz33HOHioqKnlTHPrAmd7Y+3sKbb53jjVfepGU6zKooPJ9hi/S8PAx2Ndr6KFevjOLy51FenM3GeCuDi2EsngyK8vPJzkjDER2nt3+EpUic0IYWm9/JWncPkVQfKfPT5AR9rE4tsJ5fQFGOhtbznRgCmXjdAiUBTDgSw1b0GKfS5Xi9icWeQcLOHE588XnSOuqZMhkICLydW8uMN1/l7mo+x6pzsMXmmJ5dYnpNj7fyJIXRMabWN1mYWkYfSKf8cBFzb7/A+fp2JiIrohZHGG1tpnFomI7+aVSFwcjcDFaNhjTjOG+er6W+c4i+1gHiwUJ5DuPcOXeJhv5ZYqZU0rxOkh2XRKYZ623h9t1musbWMHkCEiSsMdx6i5sNk+hS/biMKwLnYfpH5tnUGLBZjdtRWzzMnEB7NpIiit3M8LWLAv0J0goL1V+3TXVgrairmhN8iBrFG6E1NiQYUR2q//y9H9pDe2g/z7773e/Wiv9XGVLJNotqkm9xt23ju9o/3r/t/u1qWR0nQLzX/lFtV7VXxZLtHZVSvX8uvNnS6XRbJpNJzVldXVVdRqqmHsk2kL9s+8dd+/UD8pOfrMrLzX2wASmPyZpTwzOf+ixf/p3nOXO0mr1VJQTLypNwlBcs+7jJzSukIN+H2WTE43XJK95iJRxHY7QRn+2jtXeCVVshhx87gHWphxuvv8WlW8O4jhzGOTtKvhxv3erhhTeuMhByEe6qp2uwjZ7JCPa8A+Ra15kdHWCk+RJtamxCV0LUpw6bPYWZ5j40BWWUFmRiI8L0QAt9kQIOZusl8SwSDoWYjzkoOHqG6tU2BjUWVsaWCR4+QE2VhbvfP8vAuhG9S651ZgmrTu7o5GcoN2lFOUaYGhsjqAb3Heigbs1N2SMHMI2PkfBpmR2YS3YibbWuMDQSJy2Qi9cumJup46UXL9IS0rLS28eiJJlQ11Uu13czOjHI6EyIteFG3n6nlqFYgNKSIE7VyfPmDP0tTTS1d9MzuozB52dB1KxWq8dfXr79SraiLI+1cevGbbpmU/D409CtDNFwu5WZDTNep454ZJGRgVEWovL+LFt0n3+Tu8PTaNNzJIiIEV0PsaHGS5TvNrYZ2x4v8f4W8/dsg5HWViZWIlg9rp8Mp3S/qbEX4wn52rU7vcc8tIf2m2/f+MY3rorvV9UadiH4QR0G/NxJQVEBUi2r4xUlhRH3AKn+roAofHkXIFUzj48MIFUbSDVXAPxZgFTtH5XJTaf87lf/yWd8Pu++5Bk/QqagqPrq3IajMgGVGhsxWe9cHqwtjbziMqorSinJTSerqJw9h0/y6OEKMj1pycFeTzz+FJ/70qc5XpxF5cGD2IMZOAr2c/jYI+wrzqektID0nBKKKg+wb/8+KrIcxEIzTK5tYcg6wBOPlgmwWrj55ut0pR7hmcePUaRGMU8xo99ao+31b/KtH19jzHGQj+8x0dd4i1u3r3CrdQFfzSOUxjpoHZkgbs+AiVnspXt5/Onn+HhVqgB1kbX0PaSvTREx6wjNzpGfk03KZBddtgpqThQTvt3MepqGqXEjhx89RJ53jZ72zWSH3/40E0zd4daonvzHv8yJWDcjCVHZtyMUH3yUpx6z0nZtmJTpAZaCh9l3+Cj7sswCqxQSAzf40YuvUT8yRee1ZkIuH9qlabIzM3GJYlc5OCtjN3npBxfpWzKQLs/KutxN/Z0mRib66FvQYJ7t5OplUbr9/QwMLaEzxum9+Do3p6PYBJCxnts09fYzt75FbK6fhjttTIZNeL2p7xp/LzrdQ2NDE9cvNrDhcZOV7WOlr5fJlQQWu/Un/WlOt3CnbZCpuBufXSf3kUAVzyTTyX3qNjQ2Qm9PH+sWG04JpD7IEmuzLK7Fkg3pH+SxAB/aQ/vmN795Vfz6/SrxfYCU9fcqyfdtVwDcBeTOehKQalmhYheUH2lAKvWoYPjzALk7V4D8nS9/6VGP2/3RAKQqU5OZvNTt9Z9rG0SjW+jEi27FxeFJOpI3L+dIQY34Ls8g2cWXOps6Z3ISlWSxWLCaDNhdaWRk5ZCfnYHPYcLi9JJXWsXBYyc5WpGJW9ZLDxzi2OPP8enHKggqOO6YyZVN5aETHDv1GKeOVpKTW0ihKN7cYDoZAudDewTcWVZCKzE0jgr2ZsfoaW3jTsdoMvtXZZHqs8twzA2zajWzNj5JjoCloNrKxdcvcO2tt7l8a4rcM0+QpYZqEli298xiyNzL/upcnBY5wXwrV1sXMXh86AfaWAykstS/RsHBKorSFqirXcRnDBMveYTqkgy85u3nutx8hevDYezFhyhOc5FeXcJmdzu5hQU4BZKqb8+ppne4uVTKk89+ipNlTsYb3+bFFy7RN9bOueY1ckKd9G0Gya6pIaW9mbVUJ9GpKUxleygJmGl75QU69arC1AK9bT3MzvTSOLiExplFjt+S/DASg2/zd6830jPYL1Cbl+spxBwapKO5jd7pVVAD66ZakpBcb32Vv33lBq0hLyW2VRZmRc22TBDRxlkZbaWurpsNbxDd9AjNtRfoXImidwZIsxmJrUwy0COBAhYcsr411kD9qPgNuxePLkxkI35v7M2H9tAeJBMFeUV8vALdLvTeB8gPOcUFdEkw7m7bXb8fkDJPdg6gQGk0GtU28a8fMUAKGN83mofcxL2s1V1Ays1ovvqVr3ze4XAUJ8/4ANtWbI3FiVGmljbQmq0YibC8sCAI3G68rCweiRLfbOXV14fw+JxyTB919cu4DXPcvniN4ekZlmJx4vpUbMlx7FQ6+BnA3YqzGVlLjkGo1Qo8dza/21KSgxW/32S7yYrT6cShhvvRGbA5PWRm51Kcl47LosOQmkFpZRUlQTuuzBIOHT3KsUM17KkqpaCiWuBkIVhaIgo4nz2HDuHJCpKSWkhVeTEFZTUce+IENVVlFAVdRDd1wotiDp6sIc9nQqcudq6Ny7XtNDVe49a8jxNPf47TqY1893uv8+KL7fiPP0mpZZIhYxUVeWm4RXQqMxlW6OqbYhMTwdwiDh4uY/HyBdLlWh2BgOwRZ3m8jdZpN2Wivv2pWww0dbBqK+Ljv/eHfOkzz1GjaaU+XsHhE0cwtl4nlJ9PYmyGrMcfocyWwmjHBMWfOIlZlOlsJINPfaGI0a4ZrLo0CnK86OSV9r7yQ1qcVRw+XER8bAKtP07b25do7ungbtcwkYR/O0vbpEEzUsvFUQNppcc4EHqd//yDJuaNmVSW24nMLzM7PET/+Aqx6DjtnV3MzE0xOLWJ1WklZXmW0aE+WrslwPB4cURHGIm4cBs3mGy8Qm37GFsODx6HUtjvtvXlVULzvXQOzJIw23GYVAZwhJmRUebXUrDaTWgk7S7MLrAeT0FnUB2N76Sk3cpSvyR4VccosVjiXpD30P77sT/7sz+78l4g7qwrZbg77W6/V/6opvu3Cwfv9cGqtt2/fj8ghR1J5agUpAKlbPvoAVLNbTZbEo4KlgqISkG+F5DK/uAP/uD3JBIIJs/4oNrWOlMt7/DSazdon45id9sID9Rx4fwV7o5pycqO0HjxNi319QzPNvCXf9koai8Vu9zVSOcq2tlL/NlfXmfTbmBDoyXFkYVXM8+0ON2VLVGG+gShhRkW1xKYLKadMqwt1kfaBaxv0KIvo8BrQB4yW3L8+4vJEtuVVeSVbPun7WVlv5C/SpHE9lMK0ORVJbOU1T4meypeXxrBgAe7OFxLapCSinKqKwoJOtTwRjsHTTbQpt3PmU//M/7VVx5JAtdddJzHjh/l1Mc/wan9ReRUHKAi34fXKop69ziHl1STlogk+vmQBnduBqbVFTLKyjA6VKVnPWazlsF3/ppvv32LkUQ6h8oMDAqIL52/TPNCKiUbzdzaqBA1m83c5XdY37MX28ANulYEEptGFscmCdbswzI9xsRynJzMDZrbw2RmFZCX45GABCauvsZw/mOi1h1M17USTdMzPQxljz4mQUIZxaJm8zJdyc7AU6ZruRXdx8lH9lE0c5ZzGyf51CeeYI9nmZZ33uLtd27QsxiXoMVIQuvi0DN7Weoex+2wYloeoaO3i+tv3GI9r5SsaAt1o1aifVdESS4xOznO8PgmgYwM3LZ3l4D2vvrnfK+2h6mRDnqXHQT9Tpab3ubc9bv0jIdEeeoIjXdy924roxEDqV63vLPtz355Qu59oJ769mlRq2oIJj3xxT6amntYIDX5W5rYMpPjsyyH1tEaEqzMLRLVGNHFw4QjCQGujuiaBIJ1/ayvC6zXYpJWTBiNP921zPX1sCXp1WCx7GzZtmSNZ3nnm+I2NRKhPFTMD759/etfvyqAS4JuZ7p/YOQPPe0CcfdcCoxq/TcakLItmY2qwKgAKdsVE+8pSWVf+9rXPi9/e6ABubU0yuVvf5PWwi/z1Y/txdH3Dt/+4VnGjA56XrtMrHCVt/68Fn3FYSrzQ1y5FOfUU9U4HXN0Nazh1o/QMJfPZz5ejEnnIFW/Tt+tC1yqbWI4lk6xbYZbV65y804Lc6Zccp0hWs69yoVrt+kYniGl+BHyIq3cvHqT4YgJj1uN3bf7OjZYHu1naGKBTZNDFFBcFMU0y+sIRFSWa4L4eoRwDElIAuf3vMXYRpTYlsBJqLuViG2XmykYbqywsrZOTGNA/z71+kFq9gO2yXkS1gxyfQY5v0bgu/37elHgdos6r/yu3pgcT/HdXDbgSs+lvKKK/fuKSbeayKis3IHjtumsAfY99hRPnDzCgbJs0gL5VO/dR3n1QfZX5JNRup/i4jyyXUYcbjfpBQVkpWqZXxJAWoMCAy2eklIq3Zv0NF7kL//iCpHcYzz+xD78ju1RHzzWcV74m1e5ce4it3u32PfcI7jmuxhdiGJNTae0tBi/2yL3JjsvNXGhPYE7kEfG3EVqtY9wospDvO2HvDl/kE+cKMXGKpGY7GxM5djH9jPbNEbWRicNEzrMmflstNUTrjxO6XoLN6f9bA204f7Elzju0zPT34uprIB0p+1dH23nj19iJP8wj+yLc6d+k3xfiDsXW9jKziRlc5r+pl4GOxsZTaQSzJNn4EuVgEzlXkDL3/5b/rJhFUI9NAxr8dkXabpSz8D4NNNLUWy6ZdpunOd8wyKm6CgdA/10trcLeBdYneynrX2UlFQfDvM6C1NLLA1e5gc/biBk9FJYYGOh5w53+pYx2AXKorJ3baKpEaPVjtFmJbwyx+p6ijg3A8sDt3njB6/RGtLhyfBh16v08r5U9dAeEJudnZ35zne+c/c9gEzCTub3sl13lndV4/sUpVpWxwg7VJ+r95Tj7jwajSbLIX/jAKnmbrc7RW4kuV2mpHK8H5D/8l/+y/+QPNsDbBvLc7TVNeJ6/nMc8Uhk33uX2p4JzCXH2ONzkVWlpbHdz5e+cIbynHHOXQ3wL/7oGLG527x1Ic7xox4ml/w8tS/CzZYZxhqbaFzQsf+Z56jJ9+NLjNM0FBYQX+W77ySoCTbyN2+lsKdCR2/vPG6/h5nG6wyvx+lp6kcfyCIzzZrMKtvsP8t3X7lD98gEa+Yg3tU6fvTDt7nVPYPOm0p45C7X375OfUs/Gw7/tkNPOp0ES703qb3TwWTYIorQwtp4D31DM2yYRf1OXefFN27Qn8ihKGBFJ0pibj5EismcHDoIoqytRtEaDfey/bY2o5L6JfLflbhWP5k+B+GWC9Qv2gi4rBgUbN/l9LZIxLez6LbprTpliLKxuYloEYHqtjP/QEvRYTKbMepkHzlWZ7LhEhh6HKZkO1G33Zi8Vmd6Om5Rbs5gMXsqSynO9ZJfVoRPXbs9g+qDJzn9yef5+PFy0m0/GRJJk1ZGzd5ySvee4LHTx9lTUki+qGa2tGwZnXj9AfktNXCw7Gw3MVZ/ndvjOoqNY3SZDnGkWNRlpJc3v/sKdfV1DCX8pAeNjNx+h7rLV2hdzeJ4jYXa2iE0Fh3L7W2kHH2avRuttGxWkhPvY0lAbFuaYGoxhew9JfhVxaDty0ta7zuXiR97lKMlG9y+EqWqMEp9Q4LTX3qM1I1xBnpSyM00M7uwit6TTWGWD6sa4Fms7aXX2Dgl9/14kIG3m0lfr+Ov3+5iuL+F1sE5jHJjo0MThINHOWlt5sd1K7hyrHS+epZhfTqO8cvcieURcCzQ3TCJNj5F57CJqoOZrAxKGu+aTnahOJ4wSxpOE+Bt/+7YnXpcmX6GGiUobGuja2QZo1PHwPWXefHCMN59NRTZVmi5Xs9E3IzH62RzdoHFqVaaxyJoNzaJLA4wspiQa1xnfmaRDZ0FiyGF6MoMs3NrEmMZMaiyf1Gq8c0NSVU/rYbyQ/v72oLY97///Ub59naBtwvE962/92/vnRQgd+e7YNydK/W4vr6eHPJKtr0LkJOTk6ysrCTrc3wkASkXvQvHe4A0Go1quKukuvyDP/iDf5082wNsWs0ma9PtvHNukEhiE6NJRyQcISaRclZuIZVFq5w7G+WZZw7gskzw5rfv4ClOFz86SuNdHTV7NHQMWjl1QEPbQITVmQiOsjz2H6om32VhtvZFzo/rcTvX6bobZk/hFI3Wf8a/eNTMwvgwE8smNjfCVH3xi1guvslwWiZlBUFMAoWub/3v/MD+ef7FZw6Qllij/YU/oT7/ixzVdFN3t5mRyV56pwOUaDuoW0olvzAbp14gtXyVb/zpdcKpqeLwrWRmOZi6+w4XrjfSP7eJbl1U89nLtMcKOJS9Tm/dNS5fr6N32Ul+toGBCz/mbF03k9OTrDtzcax1c+vyDfqWwO21EJ6fZLx3mIh2igtvj5JVU0RqYoWZ2RWRtjaB2q7iXKaz8yrf/8+XCVtjLI3f5Y0fvsD1hjZaJ7YoyEjDbNptt6j6rlWAlaWE+p4UU9+dLFMiCyxE1DiIu4P1fghTAxmLWnnf/gJgi0O163TjS3Ni1umxeoIUFRdTVpSD37kDR2V6P9UCqtOH8nBXPMap0lRUbqjJW8GJx49x9Mynefb0UfZXV3Po4D7y86s5cHA/JeUVpNt1ROMazP4Cyg4dIDB8njuW05ypinHz717g6sASmU9+hSMLZ/nOO21spCklqcZ7hI5XXmX10EkqHUOcfWeLJ08VsdR5gbruEUaGF9D4qzl2uBjX9DXO98RJyy0mw7V9bM+bL7F04EkO5qzT8EYfucEwncan+f2vfYbHn3yUCv0Ug0t6so49yZGtOq6vlHP66QOEbneR/clP81hqJ1en8ilJm6a9JURmnpl1/T4+dkzH3bd+zI+vDzPb9hbXFrOoqiwnM3X7Pbb++Mekl+Vy66UX6JAAxRgaYWhGnv/avKSlKh7NW+TajS5mlwa5fGUUT2EB06/8n/zt3Xm27AGWr3yHawMzDLU30TE0RnfXIPNRE+l+HfND3dxVtZkjVoL+DYblbwMNtxmJe0gV9b2d87vJ8ogEIW3DhPVWjJo40ehmstOPuPqut7ZzWyJzY6Kk45isqtjj/sShgjoRPrLtvekPQoyPhzAZ5Zh7uTzvt81QiHU5h+qJ66OalTw3Nzf7wgsvtP40+Il/f++4j7vTu5SkmhQHd+e7YBSmqNE7kupR2JHMan0vIIU9qMo6Aka1fm8syF8VIH+S7/FrsIRBQr6PgKVY0qg480WerXJJVGrCVXGM06cOkqlZIbQuaielgs9+5hBOm1ZCpUo+9piXofFF4rZ8ykvS5QNLIz1gJ6GRj9FgpehoBdq+Zt749g94/fYQ4+0N9KxLBKxUmahEfSCPrcbv8caFqzQPLqFNdWKMrTAqL30xpsNgNm5/mFtxlkJGCvdn4bKl4k01srRqYt/HD7Int5TUSD8jzkKqq47x5ME0NiIJItFtMMW7znElUsPHn/s4pw/moouusLi0IRBYpav2HHfHTeTtOcKpR49iafpb/suPGlhNWebl/89/4fzdv+aPX10hI89Gx8vf5lzrBC3vvMjloSU66q5zs6mWi6//mJdeEZU0MsaKs4ASx4YohPO8+eqL/PC1BpaTZabKEmxEIyxMy7NcW2G8b4ChNS32nGK87lT0mxO0d00RTWwwN9jPXDQhzmWW0b4eRqaW1Jg5bK4tMTs9T7LX5JZv8d9ebmFsOVnWT0QcUXT3p8S2JMCJq09R9p6dHmd6elW+yuSfVNeHydJbZdHVVXGaISLiN9+XSFV7yZ3FbYuzqdpR3vc7PzENVoeXdJ+TVLsFu3y8gZxS9h88zJHyDOwWD9WPnOYTzz/PP/kfvspT/lk65dn7gqlkH3qe/+O//lf++D/+e/7wlJ+VDQ9ZeTnkp/+knPex/+1/4/niDGzWx/hn//QU3oxiTn3iDGlml6i9wxw75Ge47TY3p2xkFBSQkXYf1Jnl8jf/A//vP/y/GN37lIDwaTInXuE7f/c9Lt0dZCMRS5YH6iSgYmONaIoZs0Enz1CHI9WShE0sYcCgjckzVO1lVVBixKKPEjLk8Mhzv8f/6799m//wP3yMCp+k2eRvJlhfWSZFq2MzlsreM4+wr8oHKxFsTh8Fpflop6cJmdI59qU/5GhinOG1afp7F0g9dIqTezNYGZnFUFpO0LZI34yVVDYY7Wpndi3E/EKIjaVGXnjhKgOjt/nB/+8veKd3hbh+t8lMnNneK/zohcvcvvYK3/3h69Rfv8q1ulZG16J0X7tOh6Sl6YE6am/Xc+PaFZoGFiT9JS9eTBTp8gStl97g7WvNTEbEz2/N0Vn7Fq9famdy6CLf/stv89rZemY3JEHE5hjs6WZ86d19JY/X3uDqzRv0Ly5LGt7Z+MEJ6IE1UW8LO4v3TPySuolf+EbUcTvHJk0tKyDurP7a7JdVkClerze5/RdRkGpSZhbkf+1rX/sf1fEPtmkw2LwUSLRfmpuO02zCmV5AeWWVKIlMXFYv+Tl+LKJ0NBobmYX5BINB0r1ZFOaki6JKT7afs7v9eP0Z5JcUkmlLYVO+LZs/h8p9xRjEaSSseew9fpiaA5XY5vuYjFtwZVVy8MQ+3JFROlv6WEkr58SRGvJEvYinwqQd4+yr7QLKGRbjTryJNl55e4CZqT7CnmxsksasxiL225p5czzI3qo8vCZx6AvtnG9JobrQJqlAR3y1g7Mv3kGf4yS0vEmqzY0t1YG3ogxL3cvcSPjJyy2jKM1Oqr6Lm3yF/+en8wg3v02Dbj+OgRtYfvufs2esmZaxJtrG4nhzT/HckzF+8K1u9hz1MdszRUSCiqt/8zbWz3ySkmSrFDWmn1vURw5F1QVsdtbROhXCnZFNVkYe+f4IV184x6xmkbqLA9iL/Uxf/B4v3xLVsGHA5YTB2jc5e7WJKV0GWat3OT8nqrc6nXj/Fa7camFkRYDjNTPZdJPeiVHGZsHlWuHKKz/ieuMGhXuyMRFmbnKC5bgRh1nDuX/772heuMLrsyc5nqui/GRCuM9U94Oq0pT62xCXLg7jFaVpNN6XAaqAq1SGLL7v8HdZCpp4hPWESM7wOJ3LBTz5aA5O+dEUOb9+h4ae/GJK8rOxq7Lc5BYwCHDNWpV9aJXftyUr5dgDBezbX83eigIyfSrd7uXQo09yqjoHj2n32C3a37hF4b/5X/jyJ36L5w5mkyrppXRPFTm5+eTl5ZGemUUgI0vO4cIpx23Y5B1lWonMhPBWl5MWGqAzXsae4AK9g06OlWk4/+1v02YrpcC+QPPVi9xu6CCSVkZptkfAqX45TtuPX6Hg1FHart7F87FTWGb6mZg2CdTDLGsC5Jsm6A67KduXx8zZK8RFVcdvN5H67HPUePR0X7xD+vNnyIhIgKOTYDVrg6nIOgZjTAKsMRai09ysXeXASS119XY+/08+Q02hvBsV1cQXGLz5Bne1T/HJciQtRNBtLotS1hAQOE++8SbLBVY6v/M3XJA0nDJ7jTc7PByVZ2c3i7sMj3DjjZe4Phphqm+EuHmTvqu1DC4n0OhSSbN288JLfTh9WWQVpdB96RZdwxNMyO9YA14ckj7UUxi7foHbg10Mz4ZJkQDaL6p+ruMGF680sGjLxHd/7sQDaiMjI+NvvfVWn8Asqf7eM91TiBJ4JpXk7rS7v8yT+6i5bN/ddzdrNTmp7FUFyp+mINfX19W2ZBbrP4SC/KUBmZubm9z+9wGkzLUfDUB+sKWIA5NbEQepQbV1TOaUyLLBYsNhM0uEbcBiNUoEbsJmM8kHZMZuF4cmL9Ilzr+0rFQAYMfkyqS8qpzSkhLKCwJYTaIeVJ+uJeVUlhUnK1b40zMIpGdTdmAfpUHH9scjP2gOCvBSosRNTtLzikWxZrA1v4ApZw/HH3mEsjQX/oAfj8tE3J5NYaYLq/jhLbPE3d23aJ8Ls7ZhxO2J03WrE0Ouj/WFGN6CErRTd6kbslOdu8nQvIGAfOD+rEKK5ZW3nm8iujnLUH8/0fxHyV2pZ9yShXlslDXTGnPGMs7sPUhe5iwXL61yKHeGN28t4/A4iAx2YzrzWYG2eoqq7ECcezANu8nE3J3r9GlUJwuigG1OCTTSMXf/Lf/+m7VsHvwCT2f18e0/vkX5H/2PPFOsnOUr/OCVBnRpK5y/OE5Oyhyj9oMc8jTxJ//hZXE2JkbOvkSPdy+zP/yP3NV7WenvYhkzc82XudVtoPyQl5mWWq5cvklD+zT2glxW795mMz2FWeOjPFb43s9kk6WRTpobWpnclHfjauM//3+bOXikEqdjp/F/fIO1uUmmlqPJ/mslBJH3JedRfkDe3dbGOmtr68myMvUu4/V/xXdHS9hXkiXpIgOjgHJ4VAIVl1lF09uwlQOTaexnWCKyQkRUnKoAdW9XSZOEFlkVNay62duF/dr8Iq4DhylxWXbKhrVYHG4Cfj8Bjw2TxY7HI3A0ygHObIGjymY2U7CvgnSLAWNmDcfL3LjcJRw5XIAjUMbjn36WQyUFFJbulWCsjOLKA5QVZuKxbWfrKlPfh+oyMLGVgre8BFtYVN+WC699i7WtNI49mU3X22/wyl/8KVfNp/jSJw6x8PZbxJ98hgr9Bo2vX8T5zElMA830R6skHY3TvZrAHJ2Q4CxO6T4/k61Rah4109js5Lmn90gQu1P7N77KWGc9vYYn+GTOAp2TYayadWYSXioOFzJz7hopVRZu/6AFqwSHXnn+KxEvTx7Nxyxw2xxp57Xv/TU35raYuNnIkgQQlvkWrtT1oy08zqk9Ya5c0fHcZx7Bv/Am/+lPa1kKT9PTcJdQ/gnK/PKs5XXMN7/DpXFI1w1wrllLeaGFxeEF4tolal+/g7W6GJ9lp9vFB9Tq6urar1+/PvZTAPlTp/sAqeZJSO4CUk2ChSQo1bb3AjIcDic2NzeTWaqqzDEUCiXhqKbfOEBmZmY6Pv/5z/+ROv4jYeKkNqPrxBNbyYbb730gv5ypzgNkUqpB5jpxnBZRqiajHp2s68120nw+0uy7zUCUyb5aG8GCIorFqQck6jTYg5Tv3UdFcS4+hw13mlfgaEbjEBXrT8UuYXTydwxuskX1Olxe0oOZZInizRLwJnR+ymqOULOnmKDbhkUgVXJgryjTZRaWI2gk2s3ZU036xhzz4Xl6msZJ/+SXOeaY5G5tL6tWlygyUcDr4vzSs/B5Frh5Y5WqrGleuZlClUBtsLkP76c/x/6dWv7qftV9b21EGb7+BnWqQorcU8Am4NQtMNBaz9XWdYpEQVSZh0SVmPnCbx8VJbXJQMtNOkbEwTx6WO4/nWrTEK2iaKvCb/GNWiOH9mRiVn3RGiswtl/H89tfJmexkdZhMzmZdglUTvLxih7+079/jXl5dtr6v+Ntw2l++5n95BbtoTjowWO5703Ld7w5eouXfvQGdwanabsrqjZHQ1+HjlMnK+XjVNFHjKW+8/zghxdoGVlCCEl0vJUxSz7awSaGlhZYmh2kobaeviUjgaAbbv43/q+p03x2n1lcxAp9ch1/9p0JKg/miWPeYnV2glmBgNEqwIxtEt9cZSWUkOBit3x2U4A8w8D5b3NRe5RqNYhcIk5MdaUXm6Lhym3Gtmz4fE62CzZSCFZXkbGjaO439T5+cdsuH9YImFWNaI0oX5vTLarWQ6pFtb3c2U1+zS3qVGswk1FaQpoEkS5vHsVFmRLgSYBY7JNA0s/+R45z+NFP88WP15AhwWbxqVMCcoeoUBPZVZVkeSXocwQkcAyQ7rOit3vJk+AyOjlMT/c0i6JEjz/qZ6TLxLGTJVh3m51o5flGZ7n+13/Mq7W1dISzZL8ypm9fpPFuA7eudON/WtSpvJ/N7HL2l1Ry8vh+Mr3W5HPZXBijV6Ba/Jn/hf/773+KU/uq2HvwEY7v99H9/ddYLtHSVOfha18+gqbzR3y7t4JPnS7H4/XiztpHsVe+Z6He6M16lgoO8dnPplP39hKHD/iYunWWt+raaaltx3b641R5zO+qkPWgWUNDQ9etW7cmd0D3vkm236ul+p7t75qrScFwd/6zAClMuacilYJ8UAG5u/xLATLV6zV//rOf/UgAUrXRWp6Z4O65c9wZXiJYkisa5D0WmmSk7g0urVVS+oGjXG4Rj60yPzUjUSVJAKqmhf8QpnycJECZVPabzDWSgOTLlMWdv2swOdJI9wt0U82iOIy4VE85eTlkqfaNFjOpgRyKRFGazQ6BcBnlZWUUFvgxxUJMtDfSMx1B59/LE5+ooSyQKcojQH7lHoFgMQXpokICqQJ4J5lZmWQUlZNtDbOakkrpkUfZX5aN5z2pb0sc+kZkgekF1Z4uSnjDQLZxnLdFBTz7ZVERV5qxVe1B3/smbw+pEanjotyNcswyxvQiinKyCYSbuBwq42B+gr6uVfIq8pOdDWS5Haz09FP2O8+Jyu1hZlaPR7i0uZlOXlo/Z+9GycjOp3xfAcHs/RyuCmCzpuISON7Pi634JlN1b/HS1Ta2cqsxjfQRyzUxMWDj8eNlmC2iFcML1H/r3/O2/2v8y08UY5zpp6PpDuMCY3vL2zSthpNtJ+eGerj2xh2M+/cTmK7lhvY0H680kpA00nf7VX54fp3Kmgw2Vnq5/upZbraPgSdIqOEcVxtvSQTfxqKzgDzXhijplzknjnWgq5HRwGn2J25zo22WdQk6NheaeevaKI68SsrTbfc+3kRklXVE3WpUX7RxCbbkhcQ25FuOiqfSidORoCUWZX19gxTdT5SnMlU49JPVDVZXZuSZbuFUWf+7lkx/O8sf2ra22/RqxNFZTMmaqOoUOqMEfzvp2epKxSwANts9yaxJg9NDMN0rvx1IBodHTjzGJ586IAFTKY8/WvoTOCZNg81XyIHHHqPKvsnSpgZPzTOcKnFjtvrJq6qmcs8BDuZo6ekYY2JqklltDtW5zmRgqRO1vTnVwRt/90PO3RrGkK2l7/zrvHPxKtebwlR+8gQbZ3/IzZEEafszmGnowZaZLmmrmKqyTFwmuQe5iuEbtcxn5HOgLIXrFzc4brvG13tr+Jd/9Azapitsnvo0B3YqUz2oVltb2yaQnBZX/i7Y/bzpgwAp066S3M1iVfaRBOS75h8WkPJ3jSwna7DKdsVHTU5WlueTn/zk19TxD7LFw7OiYm5w9s0rNA6s4skPijpb5fqP36B11UF+tns70lscpOvOdW5zmEPmDlE6/YS0TtKcpu2HtRVivO1NvvmnL3Fn1sGeinSMqlxatTt8lxfeZKSxntuNHTiKCrDubP5Ai0WILM+zgqi9nVykfwhT17etDkQ5x5Uy2cLozWfPsRNUp4mqNdpI8/vxuVQNVT1WUX8mcUwajYU0rwODSUBZJJAtLaaoKBu3pLz77jhpqv2lKpMtKComL1uVQfpxe9IIlNZwsLyInDQzzkw5PsNGJATOQC4VFXmkataYnhdX7/CqAbhxZxYmQZ+2OclMNAWD2U1AzqWLrIgzLEczNkF4SxS1eZr6phHs5YVol1bQiVp2+3MprhD1at15J4k15lSNx2GDBA4WUhKi1CZ76ZhYw5azl5qyXLJyY7TeTvD4qQpMZh3R1XlaL9Xi/if/jEdEBVijU3QPTrFVfgz/aAOjK3MsrquajHEW2prZOHCSsqV6alOe4JlyvSAiwsLKJNOr+/m9T5s4+9d/zVudRlHtzVwZ07JYf5FeeznHsoZ44YKO495b/NfvrQjc7fTd6cJWXoP+1l/wd/3p7M1OMDWzyOrCBJNhK9k5mTiMGgHfBgs3xclHyyk2z1B3/jbRNAtdr3+f2u5+Bqe38OV6CIvivXOnhbGwKdncwiiU3FIVpobH2Up1opeAIbI8Tr88o/r6FKqr0wgtLxDZ3EKnN2xDNR6WgGdDIGf4yTuX57gZF8e2GyCKgFA5MykpK4wMz4vDM767PPeDTJS6ytGJpWyrsqSpgHBnMWly3mQlLAXX7S2yKHA1W0jVric76nDnVVCRl0l+QR7l5fn4TTpM3kJqDlVTtfcIBwu34bh9sIUMeY+PP/4Ij5w6QkV2QbI9bE7hfp745JNUZxXIMyjDl5lDtqjPfFOEydUYMfkOPJKmPcbt61gaHmLNl0VJVoz6GxGOHE2l9oXXudN+m7vtK+R+9gsccn5QpyAPjr311lt3u7q6FndA9lMhKdvfpSRl/7jsfn+HAvf/7X2AFBiq9pEfLUB+7nOfS6moqFAjSifXfxog5UY0qjcd9fzkJpLqUSlJZWVlZd4zZ878rjr+gbVElJmmi5y9epcxfRautR4GFpYZH51hdW6N0ERPMuusOGBFuzxE38A4s7YqynS91HX0MzK1AI4c0p3ysa9O0nLxdS4Nm6g4uJ+05Tu8/k4d4ynplASNzPXe5M2Xz9O9YmBraYzW+uvMuPxYEjZcdnF03S10Dc2QsHhwmHZe3fIoPfVXqV2XjzmgBjgWb6Ccwe4HrWprTjRw+UqPvKMZOtuXCKSnifL6eV+eqN14VI5JCOTeDXCNqDaHN0hmRgbpadaf9JzzC9gHHiK/obLe7M5UUXcu3E4relGvHoeQX5ya3efDYdCKAsijQgEz4BIVbhd1W0FVZRkFmWnYvZnJNqJms5WAOKRAMJ10mfzeNHKLc0mzOHCJ0sjKySI93UeqbPfklFMRNCQHqI5qLXgzcvAJIJXFF4ZpeudHnI8e4dFSs9y8qAiLkc1whHB4K9n1XdCnZXrEwMFDRckeZDSJCKHZNt44O8qWBEWRaEJe012u3JG00dPOUmKeoTk9DgkkIuP9pOw/ScncDa5pn+LZCr0oKAH+ZB99fQ4O1WzRWtfBnLmSU8fyJAgpQD+xSMFnH+NAiYb6t+fZ7+rkrO4r/N+e8bLUfZc57x5cs83MlP02v1W+Tl/PMHPLg1y6NpPMLs/xmGBdQHT2m7ys/zinnP28/cOLxAtdNHz3BcKV1WwMdBEyZuOLDtDQ3MbNa91Y5HvPlWAvLse2v/wdOjIPE1xp4uwbbVgr80lNiHOKtvPqi29xt7WdcdJId8Xpr71ErSipRb2fjNQUBm5dpntilKGxMA55B6aNRcYHuhmajooCn+PKpR5xch5R7xGmppe3mwW9T0ptstrbKCq6nkl3BTm2uKTVLXGU9+FR4Bia6KJ3eIoNgxunqmRzn2mcEiTl5hCw6ZKATZHrmFncZCMcRmNW3SXq2OlF8j2Wgt5owmJSCk8CR70Fp6hajwoOtXrsaXKf6S6sOhP+gnL2lJdQViJpbweOynyVVVRk+dCTzalTZVi8lTz+sWNUHXqaL3zlefZJMJisVPQA25UrV1oUIGVxF4RJ2O3Mf+4kfuV92xQVhRHvAqSsJ8Eo+390AKnaP6r5zwOkXHBy2wcBsri4OO2JJ574ijr+gbXNKMONrcxaAtR84mkypzsZH2+nZWyFqd5eZiJRtIHDHC52olvsoXN4mYgjH9/KHa7fbZOPUwBpymd/iUvU3iKz03OsGdOwrQ9xu34Mo2GT2b5m7owu0HnuHWYLT7LXm8LEYDc9XW3MbeoJqUbeVgexmV7uNHQyPB/Dl5OBXdUKjC4T2tAlHcjm4BXerO1iYGQZuwDAvDZCW+1Z2dbG2KKN/EwPBqNTHLqFtak2cWJjbMhHrF2fZmxsnph86FaJniVZsrUxJb9/XZz8MKlpqmP0++SpAplW1a78JSJcVaX9Puj+sqYifFX2pVRoci7rOtUXrcOJU1WMErAaLVZUtwZGgafVasRgc5ORlY7bYhKnJtF8eQXlRXn34KhsKyHnsXoJFhcQTFYq0gggnXi9PglabDjdaQKtbEoLRR24rMnsbI3BKDAPYAwtELOJqi0sEjAY5VVFcYnDrKqpJmBIISbgtKXnUby3nKAmzFLqPg5mi0LfirM8MUzHnXbiAmubVUd8JUZaQXGyRulyZwtbolIyUya5fmWDYzVGamuHxaFO0NHWy2bWQXIQxVr5FBVzl3jr7iDrNjtrE5tUHK8hX5SiyD6mOm7RGXyWE/ZRmm6P4KwqIWV6jb1fPA2Dg0SX4mi3FhmdkyCxpYn1vSeoyXCg2wyz0PMmL3YFqdx8hxe6vBSnDXHz9U424lMMJkrJW6/j6riN1KlLfPf8APGtOa692YHvUA6Nf/YfqLfkwEgTw/FM0hZr+fHr9YxGNFjdFgGTNRl0jDZc2+4yb85EfnEAUzK5JFhfGuHuuTe4dquBrqkQupwDpC/epaFTdZnnxmHZLpdNxKIMXvwW/+m//CmXNc/yyT3358Uk2FiPsC5QVb34aASmyy2Xef3yFe6M6ygrk+9HJe6EqD9JA+/rZOA96ff+APK9poo3fvpft01gIMGhFYekS6Mo7eR4qg+4fe9737sxPj6uxktPwu1+MMqyUoW703u3JdfFkrVa7weloqIwInkuBUe1bReMu3P5+0cfkCorVSnH3SzWDwLk0RMnyo4cPvwZdfwDa/LOw9M99M0ssTgfZlki62m9h+w9Z/jcZ7/Cb33uaQ4UuJO9k6TMtNKsqn9PR9hamyTkCcLSOmnBAvaV+ZUcYWJmmY2o7Ls4SEPfbDLra0kbYWDKRl7uAX77dx4l22YQNTnAVjBTIv581gWeepWJGxqi4WYTvWOLOPfsoVDVmByv53p9J53jYcYb3ubSghvvlhodYoyFqW6a2/sYnwuzqTPgTtURXgwRW2jnnXfuML4pH6Okzc3lAa7faGR0TYMr4CYx1c6tS2c5e3uAtYSXIusc9VfPc2twQyLiTGz3Us06cwOt3G0YIubwCWhgZX6auSkJAmJaTKK07gX+4vS3m0XIwYlNhm5cYfR2A/6KnfEdP7TJ9W5uytclqNpS2XTyDQkUk75MZdGp5Ln7m78C06gayB4/AftPsu5UbU+TLRVfegB/mup4XnUKb7nPiQqM7X6Kq6ooyxMAOAUU6QVUVJdTVlpIdjCb3JwcsvPyk80qCkUJO3z55KdbsQk4UzRqRBcPAVHEjkAhpbmiNNYXWZL35fSmk1eQQ25uUBSonNedSWFpLpq5PgGMiC1vISVlxaQZEuh8hWSs99I0ukRcZyERNVN9dD9ZqSZSYqvMDt/ltQu9hCZbaR/XkL83k3DfCMHHqlm+254cJHtscZmliABncYyUA09wNEsCQYmV4poI1/7idaKiytI+/jnyFzsY6VnBKfdrLzrDafcQbatWIp13GbYEyUsPYpWXZi3KYu5aHWlf/hJl4WauXponVSf7inr+gy9WY97o5LU3ekn3utgKLzE1P0HdK9exPP0MxSJ8E+szdN16mZduJOQ5RhmaCMnGGIO3LtAy1E/3jEmClRysatQ3CeLS8vZSY+/naugoz21XmxbbShab9N25woUbLczixO9ao6Ohm9GxMabjPvbvz8ccnaGnoZGhhQ0sbg+7AnQrEWVtcZaZhTBakxnDfao1GVzGwoQlsDXoVHb0drqPbUmg9a794hL0TDG7LsGtyNeloUEsqtOOX2HQ+A9tL7/8cv3k5GRYFpPwux+Qv8gkKHjXuspSVaBUywqSCoxqQUFR1WD9jQCkGs1DLf8sQB46eDC7pqbmAQekDrNti7GOduqutBBKr+DIsUosE3d4++VXaZ5JwZOdT9AhTmS+m455s8Bsg7WFIaajOnQbWrKKRJkUeESNzjLQP85ywoLB5CBQcJDPfvmrfOGTx3EKhKfEwWXuLRN1GWKotYeUoI9Ano9oVz+rswIexOHMLbKuN5K+5yClLvEYCsrjahgtgZuojaJjn2Vfop3uhWGmNAUck/PlZTnkBSUkdEshPtLD9Pw8U/ZjfOLp/WQaQ0xNjDI4MsDA8ByrSxuERtronlplPRYjEtaSU5grSmyF7rY2eqZdHCj3yplijNVf4OLVm/StrLMmCXVjY4HuG5e5dr2dseUwRm8Qn8BedUu3ONjE5ddf48ZQDHd2FptdjURW1wkK6JXFI1N03rpOQ8885kAAa2yGXlFDCzELLqdRnEyE8PKyXF8vDc3djI9EscX7qe8YY3xqiGs//hGvXh7GMC8OXlShUnE/zxIb66wsLBJLquH31+ZMmjgspUr/3gH9zklV5RL5qJOqW33MBqOAVxSozaq6ytOiM1qScNzZO1lr2Z+RgT9V1K4tjdzSSipK8sn0OklL95Mqjtmk2o9mieO2e8gqLBRwlgqEqwS0EiQFs8hwy7EeUbhOF3ZHBtVHDlCe68Wk8hPl+egdaVglrel8xew/sp+S7ABejwevgN8c1wuMvaJkJD1EElhcXrIPHKTco0YU0bMVCTNc+zK1jqf458/nMN7WydyahxzPIrUXrtA1OsqSvZgy/xbzUSvZWdkUlZfhN24y0TZE8RefwjLWzWDHugQKZlbsBzlRqiUUXmSwcxG/YYnWkRWiMQ2bC5OYTzzHXknGsaVhupsEuulf5Xf3h+nt76Cpf01U5QqpOVZGBrfYL+rabd9xbevzcm03adQ+wseqdztHF0BGlpgYHqCrt407nXM4HIvcOt+Lo6CC9NVeJl0FGFt/yN/VzrA8P8R4yEtVvgBMfHhsdYLWGxdE3TYwtplKdkYaqsRjM7xC69svcKOzi67+RSxyz9bIMK11d+mb28DkdGNPLDA1Oc742Bwzt77Ld9sNpNpNTL39Mhk1B5Mw3YiuEo7pMe10zfeg2ve///2bc3Nz67KYBNvPAOR71eS7yiTFVJlkUimK/dRarLL9ZwLS5XJt+Xw+BdbfDECeefrpveVlZR9Txz/IprP4KTtwnKefO8NjR/dSnCNqQPUyc/pJDu8vJSgOXKfUg9WPNzOfkqIMfGkuzEYn6QLHPZW5uGzisCXSDUe2MGVWU+mDidYL/PjNC3SG0qnINzHRfIFX32plVZRBIiogyXInu7WLzoREdIWYD2+QWFlFI4omp2oPBfK7KVON3JkyYdqKEFOdlbszMM+2MRnbEmjaCVjXmZpbYl2UVlycnn19lsW4OOO8wzxaLfAdusvtlh4GV+TaVjcxOzTEdAFqDlZSkG0nvpRAuzJE3e3rXLwjjiRYxKGaXAyMc/XFF3jrSjtziTBzqqxoY42F+Viy7EabEAjrRDlkuzAOXuQHPzpLy0YahrleusciOCybOGQ/b3m5xA2D1L7xCle6ZtGl5+FQlVoa62nqEgc6E8GUpmeh8yYXz95heKyBN84309sXIliekzxP7+W3uT6YIFhWw8GSgDy3NEKinm9cuMnYhh5jYpH+1jamoqLA3Db0WzGi4iD7797l+pXbLNhTkz3dpKianCo7bDel37MEoZ46bneOEErNwnuPvevMzo6Jw1tPtm9VtT7/MUyci3yE8k+gK5+TzAW4qgN4mwDRbMKo1yUBrJy2Rm/FE8gkLyeTTL/q5H7X6WoxO4OU7ammXMCbl+XHZXck4ejQW/D40gXQQdIzM0TJZlG8dz/lmR6sO8cbBejp5aKQKwWaaQJbW4DcwiIyM11oIjOMDM2hKznKoyersS5NsrKRgt2noC3BTiyBt7IQ3fQ8UX0Whf4QjTfqmU+oYabXmFUVoGJTNI6m4DJvMjs5j+fJ59gvgNyKrTDS30N7xzS6aD8d42vEzHJvTj3pFQeolEChvNCPcSePMr44xGCfBIymU5yp2HlxsSjLQx00tnUxHRMoz65gT9OIIvRy8lAprsVbnJ3JwNr2FjOP/hFPWYY4/3Y7xU8dwrkVZ2N1jvHxMVGbHdy4u0ReWQWZLgNrkwO89Rf/jfbME+StN3Gr18bhgnVqzwugu0dYjplI1/Xy45ev0DQUIjwsCnZIg9nqo8Srx+Gzc+3vvsGV0QVW4n6Kgj+zet6v3b71rW9dE/+/IYtJ0O0A8h74Pmi6H4zvnYQNH1gG+WEBKcpxS6lHZR9pQMpNauVBaT727LMHCvPzn1THf+RMHKmqpWcQVaDKvJKmMyWrplusNjzp2RQXF1KSF9yGo0StWzp7sm1gVppNPoYsqo48xtPPPMXRiixxRIXsVQMhHz+Y7C2lqCQvWQkmzeYWR5UrUXYmVqOGuF6UZ/leKgsycCknsL7CfEpAlJpckitIwONEs7qMMy8X9+YQV955hwudCYoqs7Fs6XBnFOARLdrddpdugc/qYCP9m+IQM/1YN7X4/D5M8VUioUn6p1dFJbYxr/VR85lTuCIbAlBRIvtyZZ9Fmm/2osnez2PPPkNNSTpW/RqrKUU8WukSpRRlSZdHSW4qaw1XOFtbz0AIVodm0eZkY0tEyXTYcRUVSSTfzN3OFXL2PMLpJwqYqz/Ha2/cYiE+R1ffIgZDnPmWBpqn3NQ8VUhkRkOeUkiWCVrk70vrOly5Zfjk2/OJ8oxPd/L6xdv0bzhI8xiTZU3TPaLuB+eQG5D7HOXOdXFOV1oEmjqCogxWuup4+1IbYVuQHFVGt2NKsbRcPcfV63cZ0/lwB4JoR1QTly3S1PiQDTepr1+huDQHk1F0tWomocYFlU9eEvsHwPbBMwXcZNmpmss1JwfzlnStOhXY7izAjTvVjvkeXOUYvZlUX4akZTWIp0EUmItUW4KJ3haaWoeIeCo58chBUV1ZZGfnkCVqKhhwqyifoKTNNAG6UwCdW5iNX3VkbtWjtfnIyMijqKBQ0nseHtMGEY2DooMnks2CJE5KZnmrDsjCU/1MSwDoydlPTWUW1vgSYY2LjJx8sgLOZKWbrfACPVd/yF+8VEv3io3K8nwCqixdFNpo0w1RekOsGl2kLC5i9luIbOTwZJWL2GIv9Ss55MQH2Sw9TMbSFHPLITJOHca3ucZM513quwZYSDGxsayhdH9Vsob1yvg4vR2jlPzzr1IWm6T9XBelVVbuNs8QXp5hPrRBauoGzd0xio8dp8Y5y7jvaR7PNzB77lXceT7e+PZ3WHzkj/hspSfZMcGDbN/97ndviP/flMUk4HYAuTslVeIHAXF32+7fFQjVuoDwNx+Q6+vryWYccqE/FZDq78o++dxz+7Kzsx9Xx//mm4r5P9h2t2tUzztGIyaDyoJT8DWIGjAmm0xYnR75+JVyraQsN0CqgqPKpk/NJj8nQGZ+IYXZAdLdZlGtxeRk5JBXUMnB409w+rFj7CkpERWRTUZurjghPzaLkYTeSU5JNmY2mZ8MYwxW8MixSryJYa7duEvDpI2a/YU4meT2lVsS9UL5sYNUS4Su19gwrQ3QPTjEXEhLplyTLr7G3JKNglRVtT1KLDWfoiwHxvk+hjS5HP34b/FPv/oJjldmErp9C6sviDs/j+WJfvoGF/GWiiIJOBhubmB4VU/O3r1kBEs4UBRjZNZK5f7HOF0DbV0JSsSxei0rTC7Lx2Gy4M+rIG0jTMDYS+vAKvOWcp78xONUZ5lY6G6lo7VDPhpx3LoUwvMjDKm+WrVmdJEBOgfHmQ5bMEyrSlaz6IsqybLI8w2389oPz9LQM8NyeIaZkAFtZIHJvju0jK2hM8OCqJuYgLi0PE9U1TzdTbe5fvYGTX2TxBwBAluqAsxt6rrmVFN+prrv0NA+hT6QLe9QApC2JrqH54ibrOgl+N4Upz47HyK6qWoQqzEXY2gNqgtDed2q4FWlow9D3a0NVid7aGsUmI8to7HI/W1FWJ6fJ7weFe+0PUzQB53q71t/SpUAq4G57YE8Kg7UUCFK3iSqWm8yYxOFrWp9qqxso6hcvVK9st1ikW0WF5l5BeRLkOYWFetKlSAmNY2sojIqqysoLsjEo8pm1Y+k6LG5AuRIYJVfXEF1RSlFmV45xonJ7MSdpgaW3ulMI75BOKbBGChjX6mqtZyO1y6AVFna8o3FojE2t1LJKy2msEDSkwJ2wMhaNEFKoJA8ywx1lxuZkedlL32SJ0u9aCQgHW29zd2RBYG3BF9L8k0cPkCOx0xovJeGm1eYSDESGRohHBWnnTLBtS4tAXuUqM4oAWgqGkcBe6sD6Oe6GTDXUCXQjI0P4ZDve3wuzqHffZaSBxyOyv7kT/7ksvj2XfC9q7LNz5vuB6cCoZqr4xUVhRG/WYCUi0yJRCLJET0UCBUQ3wtIUZRJMMqDUU0+FB81v/M7v/Npr9e7T53nof097Gd4MfUX1S+nckI2ixmjwYC8A5nrt2tv5hZQIirU58+isKSKQ4dqOFgpqtMpqiunmhOPP8OnnjxC1Z4qqg4e5sRjZ3j2Y6eoVh0FqGw9NDgFcF6/KE+bC7vLi98jk0+g4BUFZnbh9gbw242YMz2sdjZy7Z23uHRnEm3Aj2VtEZ8oC5ssO40JZgfquXCxlsGYk3SHlnWBQ4rBSl7xXvYIIO/UL5GRXUB2eog7tcPY5Zj4loAwahRHJ8rWL4CaHRMHuM7kVIRwaiZle0vxLNzi3M0pokYvxsgcG440NKKE02sOimP1Yx65RX/CSd7xr/DV4gX6F+VLdZZR5tcR6zvHhaFUSg6doSZ1gs4pUd4NXczPSmAwsSpOWI21CQ6bn4LiTAz6Pl7+sxdoXnQTNI/TPSBQHWri7LVeEnZRNbOilLtH6e2fJRKdYaKrlbbuMQZbb9A6oxNVPUNz7WWud4UxaFcY6rnLlRt9xJ2p8syX6BbVe/1mF4uRVSY77tA6HsMlcNgcaeD6pVqG1i2k+VK3mwdsztJX+yY/fPsWV++MsaENJZ/xi9/8Li+8/ia3RhOiuosx9b3C1//j/8kf/+A87bMa0jILkrkRy+NNXPzxj3jjrQu0TYbQy/P0q+Y2O7YZDrOxMxpFylaU1flRRqfX0TlzKcwLkOZUXS3+9PT5YU2dQQUE959Jo9VjttqTtZMtRj16gwlnmp/MoI+0XTiKpehMpAqsy8vLKS/K2oZj8g9ajA4f2QWllJcWUVos6SqQSXbQg80hcPZJ0JklaTmggGonvfQAh2tKcKridL0EsU47hhQdGoOPqiM1VJdkYBPgLvZ30dLayoojHY81k9LjNdhiS0wtxHG4BfzpGQRFaUYSDjKz00jMdlB7d4KFmRV8KSvYvR66BiZIf/QkWdtX+kCbymK9D5BJ0KlJ3te9bWpSMLx/uv9valLHqLkCpDpWQVAmleWqCKlgmGwH+ZEF5P3Zq6IIVQ3We6CUm0iCUW5IrSfBuAvIL37xi4+63e6HgHzQTRyKatZh0OveNT6jxqA6B8ggLztIwO3E6XCR5rFicHiSYyWqru9UG8ktbORVH+bxJ58SNbufQr8ApKwCm9+3rYZMDtIF2Nn5BRLlZ1FQoEYn0bEWirAUs5LuTRXF6iI7LyPZlGK1r5mWgSkiLh8+UQUqk88RyMW6Oondk0Nh1hb1d+u5fq2dkCZMR/eCKJZ4smJJamU1GcYVpsanGGrqYzWxSUQvztZsZWukma54OkXlpeSkakkstXO1W0NWugfD/B3uzmhFXbm3K7vsOURNmYmp0UXMliAFhUH0+mGu18eoOXmGTxxY5257BH1oGefhZ9gvQUJ0fBjriacpV50JdL3G5WkT6Xuf4UCilaYlJ55oH7UdIaxlJ3gkX8PK4hyjw/2Mzcwx0XaXpp4lQpMdXL/dzmrKIt29C2wpCOjjLC3M0dnUQ1hUlGqDp4tMM9A9yGbxGY76bWwt1XO1f5203Ef42j//PZ5/6gjpYy/yF2+N4jj2T/gfvvoYWR63AMEiAdUm/e2iehvmMKfnkp6XTyDVRHxxhOGpVVHOOoavXaBhZAqj/M0wP8Tty3VMbdnILglgkRSSfK/vtfEGCRAmWLUGSebM/hotWWlKYGcyGZNBo14ngaNBYK8qbBlNmPWicK0qyzZX4OnGnuxYXx0o2+1eUbBl7KkS9ZrtwypwVHe7ODDMstbO/s9+hpPFokBzgrg9Au7MAMHCcqorS8jwp5MhQaHX4xRV7cZtk28omEHp3jIBZIBUCRoz5e+79W0fZPvzP//zK+8FogLg/esfZto5R1yBUJZVJRtBREIBMPk3QcW95h0feUA6HI53KcnddpAfBMjf/d3f/ZLdbi9Q53lov7l2z1XeW5BFpQp2nag4K4PZIWrWL6C1JjsvT0vPoVQgWlUYwK76f81Nx6VCeI2oyr2HOPrIcfaUlVOYnU2J6snEKyAtzMchzsYSKCBPDe2UnUtmQSUlQTcmUdH2jBKqD+6j2G9ksquf0al13Eee5HiuienGN/hRk5Y9jz/OqUofagB8jSi3+bqzXL15iYbRDbzlJylLDRFaXcWQmicOz0Z/1zwOZ5C8fD863QhXXmpgQ2DLUh8D636C+kWWPKJg3HHmRgfZEJBrJ6ZZD/fTuxmgvPIYJeEGOjUF5DLKkv8RTp3ch2vsKpfq22jonhPVIs5criWj+AmezkoQ9RSy90wN8aEF7G5LUoncutlA450eKCyjWNSsLb7MUMtt6jvHWZxfx5mbysbiItO9ffT09DBr8LLccJ0JezE1j5+gzOvE63IIHA3yXjaY6G2iqWlM7tNH2Z4s1gfaaWlqoWtqE5sLOt/8Ee+0joIvwEZfK6290xhzq8l3GFnpr6O2ro6+xRScPi/WrWm6Gttpu/wGNxZs2H2ZOBY76RsTZSoKzajfYn11hYgoezU6SrLi0XbKeOAtmY53lvUWK34J8nJVrojZkKy4ZzDb8fgkkEtLTXbfaDJJAGI1SsCmwSjpOis7kxw1iLUnTVStGoRblu8754NsX//616/K7H3Ak2ei5kop7k7v20dNst/u35JzgVwSkAqKCpAKmGouqPjNA6RMSeW4m8X6QYD8/d///a+K2gyq8zy0h/bLmHJUyQomMqE1YHN6SA94cYsD9qVnUFBURFlJHn6bGasznYr9hzj1xDH2FWaRlVPKgeNP8elPPMqenLQkHJOmsZOjKkQJkPcfOsbB6lJKcjxodQY2VddhLg+pVjcZGQFcAnaNZohLr95ldGyEztlUDj91gkLbCnP6Ikr3BElZ6OHy93/IjbEUyp95nirNPIOdd7jz/2fvP+AjO887TfRB5VyFKlQBhZwz0I3OkWxmMShbki3PyJ6xx+uxPR7v3rv3zv7m7t7d2Z17Z/fO7uzOeDxykCyJCpRIMTebnXMEuoFGzjlnFAoFVELd9ysATZAiKUqipKbcb/9On4BzTp3wnfd5/1+8eJ5B70Pst40woK+gOsvK9PXjDPnrqMxxYxNgRdBhTxVVEu+nK5JKQYWT4TvTpK3f4dKol4q6PThnu0Ux7qKyJAtHdIaeOze4LIrUWLyfz3ymglDnBPq0Eg48coCaymJoO0eXuZTqyiIkZpDrVzVi1Y2vMdLVQnd/UNSSHVeOh4n667SOBHAXCezLc5hvvCtOYCd1Owswr0SJBeVe+seYn27n0rUGpudG6ByNChTW6Dp/jfbxGYZabzBgrGFPoYPgUAu37nYylzBiiKs+js/T2D0HAuRUp1kAknwDnyhTgJSAH+MvALjtwL3f7W/+5m/uAXIb7LYA+ZEmdZwColr+KIAUhqwrMKq0+qsA5JYr+KWb3GhSVcrN33v/coOfhJyEB/YPwd7XK2kwO1LJzsuhuDAnObqJN6eCo488yRce301hRh4766pFPXpVvY/k/qaip/mLf/3/5t//u3/J03UllD3yj/jq0TzSDQ5qHvld/vRf/1v+9X/7T3lsj8BFIL1rR644xVRRGU7Sah/hUHUO6R4Lebtq0Qx00tI2i95fSEGenMMj6trlwul24zAYMYsaSS0qxzTfQ+utiwwGUjCr8kp1KdEwMXMWR7/yF/yrP3qcQpeD8Moq4nVEkYuS0RgoqfKyMDTJ3OA4gcVZJmcWiSRH740RDMWxpZdy+PFH2F1awUOPPcyucg/DjY0MLsYksjaSWVlOjilA/53LnDt3nfbBIYZmNNgydvD07z1NQaYH3d2z3J3SklX3DMeqcnE5HBhVj1KzM8yMtXLp3BVuXr3I5foRIq5sskXtm39lXunjtWSQpoKMzfXfZBsRk/tVieWnmtpvc9/k/tvWf25TcNxcVJ0DJMxm8y90vg+yX5qC3FqXKCCpJOWGkgpSSK8UZIokJM2f/dmf/S/qHA/sgf1mmBGbWXVf58awrZG3UmXqY1GVS2yiMDxOK0aJeINjnfT0jxD27OThh+soFZVbkGZJNqewZpSz79ARnnjsMLsqKqgoLqUwy4ElTxRcURYuo4fy6mL8OWVUVpWRoyqc7NlHbVk+XpMa2V+HxmjHmZaBz7Exmn5ovJ+2lrtcvXaFtlAWux5/jPTeN3jpxGlOX7jOQCSTikI/VmOc6a56blwVGI4OMSfaIBYCpz1Cx+lbhKt24JhsYTLFSGL0DjcXdvKZh8pF6QZZFUWoM1io2u2ipzlItm6StsVUynfuIG30NE3GHbjH6uld0xGOrRIU2DpznNjS9vHZh2rJcOmT3a6JA914eA/svrSA2A9/+MMmWXyvKvyJ2qzyLrev/0SWq1KMav5hClItqGzVrSxWBUilGpWCVICU9Xu96Cj7uBTkz5IKt/ZNzlVn5Wo+PT39rlqsWVlZal0j6xqVzSoXnOxyTtViDYfDWrkRrWzXys1qm5qaBtQ5HtgD+4doawsTAqBpos58KrI32u79suzDmm5E14IE46J+UgzYTHokhCU4N05f7ygzS8to0tIxL80zPT/N3KqL/U8fwTv4Fj+4OIKjvJTlW7cYm1lAV7ibihwfRlG3R59xc+qFYepqsxi+dIqWtRRW266y9OS/5TPLL3FxvZAc3QyjExoKah0EF6r4yud2olmdJ2Kw4XY73tWF2wO7v6y1tbX993//918SmMVkNTltLqt2kWpZzZOTgCy5fdu2rf3UtuS+ai5MUD3qxERIKYsJ8OLCjmTlHWFGXNixLoJsXbavC0/WbTbb+tjYWHLwZKUgZf1eTzovvvjilqJ8r7L8mZTmxw7ItLQ0TSgUUqoxWQ75QYCUdX19fX2fOscDe2AP7JNtSgJs4UzV/NdoE6yGouj0OmKLUwxNLbESXEabVU3hejdXG/uZWY5hy8gmP0tHYD6DwwccXHvxBDOeMo6JmvQKrB/Y/WlXrly59Rd/8RdvK7DJ6nYwJtcV9Da3fSgg1aSgqI4TNiThqNbF4kajMTlXYBS+qLLHXzkgf20hmtzUzwLnX5sloiEWRtpp7+iSaHeGUES5go/RkrWaH9gD+2TbdkeyUQtVi0UNeCyAtHizqKiuZM+B/dTlWHHm1fHM577I7/3jr/DFJw6zu3I/jxzJw6BL5djvfJUvPbn7ARw/ASYgS04/zYR5yYb+sq+aq02/cBnkr8p+bYAU2fwJyD9ZJzrXzcVv/Pf8/n/9v/I//dv/ix9dHUqGIInYmkTIqxIqbeyZtPXYR0owW6aG45kbm2DlASQf2AN7YJ8gGxgYmJFZEnTbYbe5/IEO7ZcNRlGOyenjsl8bpLxer3lz8f41AVc8vIY2cydf+r/9f/nzoz4mWq/Ttx6i69xLfOeb3+Vk4wTRRJzg0HVeff7b/PjkHaajCdZmerh56i2utgwRlKApvDjD+GAXA+OqF5UI4cA0w31NfP/f/Seuh2SH6BqhFQHuu/ia2Bg+Z3Pt47CEGnbq3T/ywB7YA3tgH6ttgXP7tPmnX4V9bL/1awOkXv8JyEJJ2VB5gZlhGk9+nxNdK7iz8li99G3+/mQrk8uznP/Otzl95zqvfetlus0FZHu0LIz00nDyRd64PURr/WWu1PfTd/sUL734Y861DDLRdYOzr/+YH7x4gXGs6KIBOi/+kL//++/x1vVeVgkx1n2NEy++ztWGDmbCm9cjijayOEL77Vu09A4xNbeavL6VpQBR+Vtc9d8ZFaAmYhuDwYZj70kpIWanL/P88zc21wXAm0sfm0lQoca6S2yp4mSQESLyLqn9wB7YA/sk28zMjBoo+TfefqWAXN/WFtLpdNo3N9/HJs49EmJlLUEkJJSyOnGZdMz0jCe7KFvXuikqMDM5O8xwtJrf+twjHNxVgXFqgN6xEAXPPEuVYYXmK+doGptmQZNOZYGXmVvnqI9lU11oIriqg0icOHpMLNB26ru8fHeS7mtv8dalYVLS/ffaha3NjdJw6k3O3rzBmeMv8uML/QSnhrh59grj68uMdNXTcHeC1fEmTnz/7/jWyxfomb1HV7EwCwvjdHdPEl2ZoP3GRa7VtzEZfI+iTKyLoA2wOD9H8F42soBPABwOJ8sQNi0h71SmeIy5wT76h0ZYjkeZbm9jdWExuUd0eZLOG1dpVm0FPqLJGZMVPd7PFHi32PvAHtgD+/VYMBhUw1z9rJb8clV5ZDSq6udsrG8pzHBYddAfSW5TTTvU/NdtvzRAykNIwnBz9SfMZrPd/xJSPPF6PIGt5FF+95/91/zjvXZG268xoC2gpmoHO/ce4NHPfobdaiggRrnb1Mrw5AKRhCgonZ6UFTUOow6TQUBhzGL3/mqKbVGCYRtle2W5ZDc7CwyEZntpvdvD+OwMS5Eos5OLrNuzKd9xmP15bjb6WI4wMdZNQ0eU0r07yDXP0tY/zeLYMB2tncyuBxjuvkv9xYucP/kmpxsmWeo6y49PXmNY1RlLWpy1VQ1Op4G10BwDba1cu3iO0+ebeCcclGBgeYLWi2/xwje/wfd/9AqX+xZZnu7l4o+/zfMvnaB5KkIsMELjqR/zylsXaenu4e6FN/jhi69ya3iO2YFRosFlOdcC/c3nOdEQxOeRQCAJ3hBrMoU/sLLTKvMjV3njRKso4M1Nm5ZYX2FeBSMjgc0tD+yBPbBfh4l/f+8HrID2UaB2D4rJtW3HbG37MDiqNpCqPeTm6i/dfiFAbjXx2Fz9UFPA3FxMmgByq/vf+9dStJj9ldTt2UNNfgqWqn08fOwR9tVVU2RfZbDpFu3Da2QUVLCr1knX5Ws09kyjzy4i22ej/9RJOhMO8ivqyDVpSNGbMLlM2H0mhi6d4sTxs/QJBSYGehmY1lNclYNdOBJdW2E1rsflcvLOoDcJopEYGqMVjxnMadnkuy2icCMYrAYSq8tJoGhCU4wJYJMdcKd5SHWkor0X66kBm+VYQ4zl2UnmgjHC08O0NFznnfY2i4z0XOV8SwCrx0ekv4Frl69y7kff5KWWZZaGb/Ojv/kmZ5qvceKtJtbsTmH3GsuBJeaXQ8wH1pALwqQPM952m2u3J9DZQnR3zbE4LpB94W/47ovf56W365m4B25lUVYmu7h1+mVePXmJ682TxKOrLI210djUzvhSVNYnaBBl/crLXZvHyFORT0Up2JhcQzT6HpX6MZffPrAH9sA2bGxsLLi5+BO2Cbpf+NNTMNxc/AnTb+tJ55dpv1BPOlu96Kh11e5RQdBisaSIfE4uKwUpN6KR5XujechNJ/tifeihh8r279//RXXs/Wsp6CwuvF4PbrMWkyWNzMwM0v1ZFFbsZveuWkpy07DbUsnILxVFKGDM9pMuYErzZuBN85EvSrO2NIcMtwOPLwO304NZgBaZXSSs91Bx6Ai7CtJICU4wvKjBU7SLuopsXAYTqWmZZN8bVVyHMbLM/FQfbT3t3G6bw5q9hwP+AK0dzXQMzzI6vIIts5g8rwWDp5QDR/ZRVZKH32XcHAJojra2ARYGZtCuT1A/YiY1ZZGQKZXiI3vJVvuE55ns62FYW8ahilz8llWG5tdZ7G1mxpmNV67DkSH3lu0mNDjAamo+2aKg48EVXKUVlPudhJsaMK0vckcUdU9aHaWJUW7dGpZnOce1ty8SLqvFON7O4Eo5Owo3hnUIjvZw9fQ5OmYWmBLAx6yZlNpGOX38Ind7BpkWQLrzU1kcHGUtkUPdzvTkcdHlBXpunuX8hTPc6lnCmJ6GYW2Am2duMjg6RcSWRnzkFtcbBgibPHgdRlYXxuRZjbK4FkerN8izWCUkkcNaOK5iIglQVlWuNzrdxigNv4ip8tiwnDsSW5ff0v3C53tgD+x+sNdff71+cnJSZTyp7FGlJrcmFaVuX//A6b097iQSyeGyVA85goiNnnTUNqUY1bqCosqCVetTU1OJQCBwrx9WVafFYDAwNDQkp/r47GMFpBos2W63vwuQqr2jmm8HpNyM9uCRIzm76+ruc0B+sKVoUtCqgVdVmy81dI7BjMNhx57sxV+Up8NDVk42/lRbcmRw1Uemw2ISya7B4vJTWrOD3XtqKctNx+P2U1K7jz11ddSUF5KT5sab7icj3SZO+h2Rb7DZcbk9WIwBhIdkZFRz5ECmKKsoS0HVN+Zeju6rIV2/zGBvOyNBHW6BeXqqeVOJrjE7E8FusaDXRpkKJHCZU5J9faqxE33qTep0rCzPMtzRQ3/zLVqmY9gzcpJjARrSK9m3u5qqmhIyXSJjVxbpbe1mLqxBrwsRFYVs1howLsxiMsKQfD7ew49RvBJkOTjDst1Hhiudfb+9l/WBOVLWfVSVpyava6i/labuGLWHqki1a1iTAGJtrIHjrSnkpq4wOjJDJL8c26wAklxqqr3JO1oZauX0G2/Rp5HnrAkxMTxFTI57/c0hfAd3ohMQ37p4ie7lNZbmFlg3api5e0WAeoO24QlW4jriY7c5fq6JwVlR47ZFmt54k/Nt02hTs8nUTtBx+xLnb/cyPjHDwuw4AwNTaFxebAQZ7elgcDIgstyJzbjtc1LSNhElMDXIlTff5u54gOyyAswCzHhC9Vrz/qhUZazicDbXfn5T1a/E3SSX751Pzq0GNX7Qi9sD+0Xt+eefv7KwsKAKQd4LyO2TguW9SfZLwnNrLmldkBBXXcxtrSfPtdm13L2u5uTv9zor3wLk6upqwmg0JjsJkGM/GYBUYPwogJSHoPnMc8/tLi0t/ZQ69v61BPHQAvNzcwRXwiQEfAqKH+TckpYQlbcYFicoL+xnGJLgHeDKb2gEuAKqn2gqqjFgS/WSXZCBUWMhLTWd3IJsskuqBa61VBdliUK14souYefefeysLBJACwzl3BtXYsTp8pFdmE+6qECPwNuZU0J1bTV5Lisbed56TAI6fWKJ0a5WBkIuqp98kp3pGmZFuY4uClTT7bA4Rn/3JBGzl/yyQnzGJcZnwwQjFrxy3XklqUwuLtJ+p5Ge4RmMxbvIicyytK4hvdTFeMMoBoeAucwlv6llZWJQwDOJ1hRkeGyZxFoCozbCLBlUlWWRWbqDwrR1poem0JnyqKjwJK92eWSC8YU1yp9+VGBmRD/WSkhrIWbfy299Jou+m7cZX83l0WfzGbt9h76OMdZ0Vky2dMyhIcaml5kZ6KIxkMWTz+4mbV3e3/QCI53t9I4uyfNa4urbl2ich9CQKHW55+XlGRYNHjymKIO3L3P+ehuTaybySjPZarsUWxmn7cYZXnvtMu3jYfwVRWR6ojQef4tb/UFsfj+ubUCNrUhQ0t1C92gAjcWOzRBjaWaSuaU1ee1mDLoE0fAq4XBE0oEOzb13+n62TigwSm/vpCzZSBb3ry0yPzHCzLoDp/n9lbGCczwWlbSb+AfT6fYD+/nsW9/61lXx/6rw5mcevWP7XKZ7fbeq8yhIflRAqrlsk0Pvc0BudTOnQPhRAfn000/XFRYWPp48431rUWZvvsB//ObLvHz8Gp0Tazhzs/DalRJUtkCHONz1dQFXskg1xuD1S3QtG3D60vjgakgRVlWtWDmL6nXkZzejKMl0MjOckjDe73g1qsAWbLc7Ui0SdSUnky0Vf3Y2uTmZ+ASq2wuEY2sBgcQ4k0t6Mip3s39XOaWFpVTW1FFdWUyW3JvTKWowt4iyGlGUJWoECncSvj5vugA8G0dBPhazkcjMHJrcHRw+so8CUwrWnBz8Hhf6uIPM3Ey8HpXFmiLPSpz60jhdfQMMzJkp3rmXcr9VLiaOxZdDSVkZOZ4gXW0LONx5FBcr5Qmrkz00NjUyujDB0NgKTo+R4KoIYVspB+s8DDY2i8LVkZaRwuTIMqb1dfQZBWSpAZ4FcDGBgdbqI/fAMzxWGmew4To3WydYmJwk7kyT+zISTfGQVroLXySAM8NNepqWGXnHFl2c1cAsI63t9E2HSD+wn5zkg4wwfu04JxtHCbtzcYYFqNEY093NtHd3MzA5xviik8qSTIxJab9C943TvH3iBpPaVFxOG8y1cfGt45y/O0bckUaaLkDb+ROcPCNqeDFKIi7Pa2aEWZ0H7cII49NL6AyrjLa30DEkSndlgdnFGFatWd5DmNGGs5w/L6DX11CXqSMcWGA1Ko7FoJeAT12DPMvZIa6fPEevBHjp8m6MG5s/gqkg/n1wuh5LAleN/aHS4QdaUtmKSeD5IXs9sPvIvvvd7ypAqqqoyWxQNW2H3rblnzptz2pVgFRgVOdTQPwkAFKl2e3pNrm8HZBKPW4B8aMC8vOf//zh7Ozso8kz3q+2HmLy9ttcDe/hS1/5Ap9+ZAc5lhBdV47zxtVxdOvdvPGjt7jTukBqqZ/4ZAOnT9wmnLeTyjwnxsgic3OzzCyE0BjN4gw1RFVNmnAD332piUhMICFqTIJ1sZ/FNQjoJDG8Pxx/cUsRxxYSyhiyytm1ewcFbhUQpCT71TQa9ei1OgxyPw6XE5ddqRtZT5bVClDSHFgc4uBTjNjdmZTt2EVdeR5eqw5begYZso9N5yAjK500Oa+kheRvasx20vzZ+HNKqaisoqaylLx0AalAaCW8LmozDY9bjcDuJjsnHYdjA+nB4X7aRemOCDQcWTvZc7gak9aazKLOzfZjWhund6iHth6BW1EdtXUFxCf66Gy4TNOMBo/TQkIj95ReRq2tk1NnO1iyFJOdmGRJwJntjLAUc+Hw+DAszZEh71Wn17IWWGVJVO/QbIS1yVFWXX6Kd+8lX0nIWIR+Ua6L/kL2PHwAz8Ios6uTDA3MExMFvW6WZ+XMpLYsezOXIcpIcwOtg8uk1+wkz7bADVGaDd1TrJo0BAZ6GZXAYXRN1F9sQoKICUIrQeYmBOSeUrTtV0SlLmDUDPP2K1foxydBjIZENIF+eYyOlkauX7tJ76qN3J17yI10cv7V1zjfPo8hLYdMW4Cum2c5/sZlmgflOeXnUZSflQTk6twcs7PzJOx2EoEllpZX0FgtG1n2iTjhlUWWFpcRtyXvKiXZsUY4GkcjaUUz3cCtCxe5ESymOmt7CLbNYiEWxwcYX4qjtdjk3W1u/wUtidzEg+zkX5b91V/91UXx5/cgqIAok1r+yGDcmt4LSGGEIGMDjFvz+x2Q2y25/vMAUrZr5WEk7atf/epzXq+3LnnG+9USUeZazvDG7WmWZhfQOmCg6SbNfSt4sksoylrg4uUxnGlFVNa5CIwuk9AnGO+bx5vjYqXlJK9daRcHPsyaSZy7aZHOWze43XiJE7fi1O0oxDB7hzeOn2MwRZSXwGV1uJvevrv0zGlwOdRo6xsQDM/109kzTUJlv4nsCM2NMT0fIsVgEkBtZodtRuJb0PnZbF1U7RIrK3EMVidpmbnkZafjsvxyKpaoa3zXdaZoMZhtpLo9AllXsjxPaxaQ5hRQWlIoz8aORW/B4/Xcg6OypaExAmY3+z77BZ48uIMsl4eMjMwNdS3Pxebx4vZm4PMXU7unlqIMeYkr04wN9DOx7qF0124qykspEGXoFhWsXV1iYWqckN5Lyd79lHlNaO1Z+FIlEJBP2O2zE18XFW42EwkGWEsYMIdXILOQyh1VZCqqyCuLzLTR2D1BX4soxuE5DD4/qXYr7sxianbtYWdFIT6PZVO9SfAhvmVtZVYU8iBho6jN0VnC2PGVVVFmlUA9Ljqs5HEey5X9dFZ0sWVWUpy4yyrR99xhRgKSVOMCPbMuSh86Qq5+nJ5rDQz1jrLgKqfAEWY+CGnllaTHAwSCywzcaWRkOYomMkD9nSGWNGZii4vYinZQW+BLQjA+dJsbzb2sOCzMtd6lYzSMv3gjKzkW6OfW2RMcP9fCnD4VjyXCwPW3eONcMwvmXIp0Y7R0y7djzcKrXSKwosWaWJSAcYW4wUKKvIfR5lvcuHiehkUznrx8fFuyNS6BRyhEZH2j6OFeSlHlqj81fQeZUsHDAjidG5XAFDLF1yaXftr3IT46Of/5vqN/GPaNb3zj8nZAqkme173lzfWkktw+bW3fmiulKKZOlSx73A5IYUty228UIE0mU3KYK7fbrWqw3tuuACn7JRWkst/+7d8+Jvvc34CMrzDVIkqDvTx1qJIScdSpK31cOn2eXk0RRw9ZaL0d5/AjR9hZamfg/AmutXTSdL0bZ10liZbTXI1WkcOiOKc5Zrru0Dyjxb0+yOVeE0eO5qoiS6zOODdfukiswMPd5/8dx8dd5BaUUaQq6WhTCPXf5nJDK709bQysOnEsd3L7ThO3W0eIebI3KuHIW4lKND8yMAZ2LcsLi0kHsxIOMt1ST+NAEIsr9d0VScTCs4OMTK1gdBqYHGqluXWZtLRUzKYE0dh6Mqv2g/3EOotz3XR0BbDabKIut84dYmpqQRyNQM8ggP0l+hm9/G5aVrYoUwGnUi0paqRxpWY2AosUgWqqADJHwV51gB1eZnZinJmwqKnKOvYeqKM8SyAqChdM+PIrBKR72LVnJ2U5Ptxpmfh9afhcdrwZPjxpPlypPtKzcsnNkOekFZWWlkt53S7KBL4bnTposblthKZnmZuLklqyi4cf3olfv8J4/zAzETNZ2bkCXVHmyWezzIS8t3mB0+ToEubcYnLTzJhtqeSX7mDv7iLWg7MM9gww1HyF5rCfskwNE+OzLAVmGGhoIZFTSI5hhrH1IirqytDN9THdO0FElSkXCZCts8wnVE1qK0tdd2ntnxflNkY8IxfNQgBbWRk799VgnJzBKgqyINsnR4LOMMXt9hkWuiVoGw+Ar5Y9hS6JARKsDF3itdM9hNNqOXawAIuqDbyyzGCjgHRyDY9rlallC3ZPguG2TmZDbrIid7nas0hIkspkw3kuX2+kdyaEKW8nNaWZpCaLJVaY6LzFmTff4sZACLs/j7TVXppuX+PczVZG5+M4velYk/sqi4vSHaG3e4CFiARRzkneeuMMHZ06du3K3tgjpLKoz9E8uYg9N4uNuuGbFZkSqvepd4A42dxI1/AE+qzMzf3ea6o98Qqh1XiyroAqD/6HZl//+tcvKLjJM/tAQL7ftB2Om9uSc3Wu9wJya9tvFCBVMw+1LqBMbns/QMrh2j8Sk31z1LnuW4uHmLx7jvroLp49JNGty4onv47HntjBzCuv0GsJ0NJh5OFj+8mc/zF/fcvPsYdrCHfeRVe3D+98D6s7vsYjdon21zpoUiOrFz7El5+y0dJu4OBOH1P1J3njyl3aG3vQ7TlMigA26ytf4Vh5jjh8eVQpUVre+i4/Ot1GJNrD23dErPSf5MyCnYKCfHLy8/HaDElABkY6OPXqVaw73PTWNzO9NE/XiVe52L/CXPN1BgyZ5GSlYVU7i0XHxQldaKK1d5hgigmzIS6OT5xYuoGJtsscP3mHJVsGmRpRXJP9XD3bQTzbj3b0BhevtBE0p2JMWWR8XEN2jpP40jC9wwGMtiVuXe+VXxB4ea3EwiGicVECkph/fliKM4uECCf0aOXbikcj8mUJgC3igAWSJnXuzT0/zNTvr6+Lsswuprq6giyH/ieOU5WwtipLabQKtlpxhPJbRnnOeiMmk8BLli0OeVZ5BZSUFZHr3YLjhmlMHgord3Lg8D52VObhdabizSygqLKa4sIc0gWgKndg47cTydH+w1oneTv3c3hPDcUejShZee4zKxi8xZT4HOgTc/Tevs2IpYwDj+3HE5pkYmSKNX0aFft3km1cY0knyi3XRWJpgtC6G58thYWZYbruXKd9vZDa7DCtd6cw+gtIXRpiNbuCQucyY2MLTPT2MzA4j6+mhtIsz0Y2qskn6aSLm6+dIVBygIfkdzOTNZHkGRmNROdHGR6fImq0YwyNCZQG6W/vZdnup8gbYWpFrsEXY6B7UdR3CQXRJq5PyoNaHaFvVIMvJx/7+ixrzuJkZSyn8kidx/nmD84xIDp1RgLBSQF7tuYuLx1vZUK2RSZGiZkkeMhKVWKd1eEWrlw4z7WGeu6ORvH4dUz2CwiduVRUbDYHWujl1Pe+zemueRxZBdjmu7h25TbdYwLrwBDNt+8yHNBIsOVh5MybXLjbRCDVj0uUucVqILY8y8zsHKG4Aat5hdaWBlpaFvGmp2MxpxCNqmBS1WhP/lzSoqFB6k++zom3bzAc1OB0qOc1QFdXLxPTAWIphmSTr/WwwHZFfSPCC5XmPgEVpASQl94HiElFuAm/5KSWt62/d/97kzpO/MO7yh4/aYBU83vv7acBUi4+OQ6k3ORPAFIemEb4+DtyQ5mbp7tPTaLksQ6ByBUun79OfzjM3NAd3vz+y9yYMFHz5JPkDJ/n9bMDOGtN3HqjUSA2w5B8nFnHjuKdbGbMf5TSYBdD4QSqHs/aGjhjnbzRZOOY4zrf6N7FX/z5F7G2XWG59gjmjnb8n36KCqtJQKCuYZk7F24wo82g8sAePI5MjuzJZEm1F5wJ4CmtJt+90c4xNDPE3bvD5B8pYqZjRN5WVMC2RnrNp/iUq4Vzy4VUFmTgTnrydTp/8D/xl/VRrNFpUcLNLFpjBOcEapMXeOnGCFbTMBfa9RRNvM6/+W4rhuwy8lff5K9fmxbFacEiTt8YG2dsIo5NVPHVC1dpHAzjzDAQmIecnGwssX6unDrJubsLpOaIQjC/A6TIYg+X3zpL57wGT7YXc2CAO/XtAl4PqdYUVkJrrEwMMxc1YzdGmal/nbPTqaTrFxhqvMbd5fRk1ud7RPGHWorWIOrOK4pTqelfjSNSwJU0L7DVYzbLvVhM2+CoTC8qK52cvFzyMt1YRXUbHRkUV9Wyq7aMbLcEGSvzzEzLsw5YKNm3nz015ZSXVVBZVc2OuioK5fk53appkE8CJr04cbs4+wIKcn0SxISJWTMorN7NjlrVnGeZudlpIvZcqg8fYXdJKoGBIcYnRa3liZLcXYHfbk6qROUi/ItX+WHjKnkHH+exat+9Cl2x5QXWEjGmx/vp751keWGGZWM2qWuLrLqzKXXO0rOQSnahk+nmXuKitEJDt+hKKSTXFmQu7KUow4p2dZo1XyUlotgdQuWZ+otc6h5l1ZaJV95Xxs4aMtd6GNDvpG7XPpzjbaxleMnK8Yvmj9N1+Thvnu8ER4S+kTBprhSWpqP40vMpKkpLXuv6Wpjh9n6MdUd5pMJG11svcrxbR3F5Pk5dmJnhRi7eHpNgpADT6DUaR0WdLy0wKWnTm55GbOQWbx8/xe2BVVKzRL3qJB3ZvWQ6Vui6cYJXT9xmXu/B73feez7BuSZOvHmX8bFZ5lYWCIcWRV2f4/svn+fKzT4WjW78nhBNL3+T//RX3+LHxy8wEPGQXZyL6546vv8sHA6vfeMb37gmaXo75JIA3ATive3v2ecDp22ATIJwC5Bra2sq/zUJQ4Fgsju6nxOQG/nmP6P9rIC8Zz8NkHKxyW1yk8ntEgkkOwzYAuQf//Ef/3NZ3qiKeL+axkBq6RE+/7nn+Nznn+bojioqK3aw+/CjfPozj1KdlUOlqL79B2rJya6irjpX4FBE5d59VJeJsnO6ZD1PIu4ocWs2uytdDN25xpn6Aea0ZXzmmTKGzx/nwo0r3B1KkPvII9i6W0h9/BEK5IVvCBJRKiGJtqeXMDu9VNTsIMNuwi+OL3z1G7wWfZwnKuWjlDe5Nj9Ouzgiz85Mxu70o3VaCSzEyCrdx269fOBLFewvz8CpevVJrHH3R39Pa/phSl0OUlM1rNisOKIpxGZaOXelQ8A0x/VOPY/ZOmjN+sf8/hf2Mv/j7zBy4Gv81tEdFKTrmJ1op/XqAPHgAG2rJRzcrzpPmOK1V/ooLnHT8o3/zBX7TnLHfsT3ego5VCkRtyGF8Fgzr37j29xNpJOemUPWuqjjEzfoHWrjRluYvMIAF144Lw5vgOb2SexZDvpe/j/4mya591Q76R67qDgzupV+6q/eoH02BZ/fw9rYGCtK5WmWmZ6JSYRuRBPoo7lznLgtDfv7DUOaiKsvNFlGpaL3+9HUuKSLiwKwsv0c2llGhkBQp9sArlWCKYMoXK1Blk06dCkajCYrNrXd5iIjt5gKAWlZjkeCNDO+/DJ27NrNnn07ReXZsdp8FFbUCBjrqK0pkedrSzYNSn7y0QUGbl2g07GfYwd3U7jNcys11Ng2ypolj32PPkadgDA4McR8WEt67T525dpYN+dQUFSAUxRc38QYY/MrGMuOsqvExWLnXQZ6W+iYjuEq3U11nhuLPH5jdJyeJQv+gjJqd+9ml1yTo/8UV9eqqc51E+poIF4qwZo/XfRknJH2ZgamV3EVlJAl3+GRHQlampYl4CgkT86pLL62ymB7N65dtVR7IowOzkL5IxwrMTDX28Xo3BD1t+fwFpdgGmliNms3hw6k0XdRjnG4sZvXmB3rTSrkVZeZkd4RYmsR5m6e4cqUFrdphIb2JaxpxeSlKURKcC333NKjY/+uQlINAaZnQyxF9KRXHeO3f/fLfO5oPn0/+FsurBXxhf/H/8if/84hijL9OCT9Gu9jQE6IvfDCC00fBL8PAeQ9iG7NFQTVsppvAVLAl9ymIKnguKUiFRDfD5BbgyXLMb9SBbn5hdyzd3mWjwpIpRoVGOVm1Po9QP7pn/7p/7h5qvvXxHGqETJiEuG/0xojJRmt6PUb7SF1BiM2m6qhaiQ1TZV1ZcpH6ReVZsTuE8dvS8GSJuogU6JjVy51Bx7i8Sc+zW89UYk9tZDDTz/BgYee47d+51n2ZLmpPLiPXItVov7Nn5Pfc3g9GFJizC+sENB6cM63crl1hHmNQPfxY9T6Nqrqm7RhJlpe5+9+eJ32KQM76/JYm1sjLbeSwrWbnArWcqTKm4SEOn0i0EtvpICH91ex/1AZKXOjBAIeMq2Sfov289U//hf8i999mJyFy5yMHebp3eksXn6R/srf5rkSmzjlOJOjnQw0TWNySVIq+jSfO5SBST/D+TNTon7ivH1qmWO/9xWe3Bvk5R8u8dzj5RiNcYb7rnGlxcFnf+/T1BVnsnL9BBemTex65mHm3jxPomyJ1/+um/wnHiH1zve4YjtEyaKoD9/n+XxRkMHuTsanA1x54zW61lPou9aGodBL/49fYyK3jDztLZ5/ZYnyrFnefuFtmkfGGBxfw1uYKQ7oPdmxsx20dLVz8dRlxvVZZKdZBTIJphuOc7J+ElteHpaUJSZ6+hifmiaoMxGd6GciqJNnucbM1JI8fIsEKSmsR1dZE8ep2ip+aNOGDzKV5taWWRVtJJd57zp1Fif+vCIKstOwmSTtbW7/RU2dX75HtAJbo0kCC/HMuu3XHRikvi9Bwe597CjySOCxuV1M5/BTmlS55eT5XKT6cimv3cUuScO1hX5caTlk+714bDYJgjLxZeeSX7FTgkcBlyhA1WVi3OImq2xXstKSgr7KCdF4/RgCk4wNDjAyHZd3lo1HHyHkKKMkXU98dQVnSZmoN7v6MrGlrLIcjqA1OsguqqGmJM7NG4uUlJaQmenYuNhoUNLISVrxk62PMjE4TrRwHyXzt7jUNi2/aWS4Y5mS/TtI6bjFckEpJUVO5pqnJeDT0itw7R8fZTwo8C/IQROMkeEO09W9jLvsEJ//QhrXLkyRm54tqt0pPyhB4FIHF149T/tkgHhGLXvLXQTGe2gVuA4MLmLKWODW1Sm8Vbs4uCNL0pgEOOI3VNOf7Vm195sFxH5OQKrpXZDcWldg3ALk1vz9ACk8SXYQIOxJglIBcks9KvtVA3K7vWv9owJSbVOTAqRs08rNJLuaEwX5F5unum8tEZaor+cuPeu5ZNp/Si04+QBDovb0mjiR+Qnm4hKZ68XZSTT/4c5MK9GiKp/TJB2q3mhE1fyXpCFwFkWjyGxwkCkfbE1tDbUFafiKa9izexeHHjpMVdo77dhSTKmUHXqOzzz1NJ977hhl4lArayrIzbCizyinOC+DDIfq6UftrMHh97HQ0UL3xAJLq6sE4wHCwQo+/aST22ffEhX4FudH7FTrBmjSH+Dh8lRxCrO89Jffo2mgn4AxHUdsmMHpdHbkR2hqaGFBIuTUtHmuXwlQt7uExeY7rBQU4Zq4ydkhiZSfKEbEDguj3bR2rrL704fwyvUEmy/QGM/myGOHWX37BMEdRto78vnn/+QpChZOcyryCEd1d+jN/xpfKJmms3OYQFgv9+yg+tP/lKLeqwRK/Mxevk3KvoNU6Jr4/htwwHWVb7WU8tzDHkaunGaq8Cjl7g1HfM/u/i3//K96KarzcO2bJzEf2out8a/4T1f0eK0ztLUOEV5u4KXvNKIrNNFz4w4dbT20t7czNj1BT3M9veF0CrOdBDrP8cbxS3QsOyjONBMWhX3rTgvN/QtYfRk4JDiZbb/ExcZZHJnp2PRh5hcl8BnqYTohkNEvimp5hXMzXrJUkxkJQiISNSdSBIryotVlv0/q++WZRgJAfyEl2aI+P0KzIvVtqPJb1cOUKr81COXVs9aZ7Xg8kna9aaRaVPCgx5meS7GAriQ/izTr9ndiJL2wkp27VO9SJfjsAg1PPnnpTlLtZtKys/GlugTWG9nURlm2qfLQaIyw1pZsSuRO9VNYmCHqYkOKaVQZckqQmSUtqe507E4nbn8++akRxifnWF6JEI572PPQbiyTd2kTqM33D7LsqqEiX0/bnUHsWU5iUR0eud7ogoAxLRfnkgSZK2sEBxu5M+EV1VmDP00V0sZZmm7m8qU5sncc4MinnmKvZ5zGdgkmCx+WQHEfdSVpDJ+/ynJWIaVFOdjk8SrXcj/DUVlPT8/AG2+80SXvWjnE94OdUob3JgHcdkB+4KRAqOzDAKnKIFVW628kIOVGk5Yiqfa/+oM/+PPNU92nliARmme0s4meRDklxhH6hqZZWE1gdYrCSESYH+5jcFJelHzwS+f+mucHcylxRVnpu8qtGRfGsau0hSWKdm2VNykHt60phqo9l1xOEFkdobM7jM9nld+dYaC7g6moOBRnsqrET9oHfUWyXavTifpQwFW1SEXtqko5Rjupygnd83EpaMw+qvfsZf+eHVRmxOmu70Xj30HNjkr2PPwEj3/qGZ7el4+r6jEernBhEXIbvBXiuCrJzimkICdLnEEG6blFlBR4Ra2O0b+oTVZ00CGAKBG14O3i+RcucuXaAgf/+R+xJ8Mgl6gV5ZVgrPGH/O0PbjGz7qSkxkvPlUvUXz5F00oejz5i5+41HU89VUG89QRXzI9xQHOdy4vVHPFNMzg0wxryrCRA9VbvwtB0gaXyUiK3GtEfPkZF6BYvXnfyWE43p6Kf4U8E+rMd1+hJfZaHc9/j6Dve4qzxWX7/S8+R1fI81zMeIv7S/4cX+lYJ9PUx0N/HSnYqazMFfOYLWdw5cYtIxm4Kpk/w0qifh+qW+cGPZjn8cBmrQ12syMc6ffkVWjX5LJ3+Ot/vSyE23secxoV5+BwnOwNoAne5MeqmJneIH/yHNxlenqWzbVRgZKLtR/+J7w/4qcxz41zt4/zxEzTNCTSy0gSYG2kpNt7OQET+bpb1pSFGQnZRlgKl2CqhYJCI3owhIctr68k2ibHlOZZC6+hNBgmo1pPBnkp3waWr/Pi1ecoKdHRd+AGvn7lOz3wcjS1D0otAWSeAtCo1+55npkZmWZmXoFB+R8iWTI0bVUGTf/44TGK4ZFCQLMMVRa6X3xH3sRFEbq/IIhB3ejMpLC6hLFeekVHUtt9zD45JEyC78qqprSgiI92LT9V8dopidnjxy3JmZhHVO6ooyUvHp9Sux43dmkX1oUPJ7iAduiCTgQRm+T6O7nYy1DWKyVbB0X1uJieGae+KUHLsSfZViRJMtm1NEFqZYXYtn89/8TFK08WBr47ReKeDodlVooEF4mkl5Gt7udk+yfzcLBO9LUyu+5Jtc1WRyf1q/f39wydOnOgVH3YPbu+F5PZJ3tm71t9vUjyU/RQXPy5AbqiZX9B+ZYCUm7zXxEOfkqL7wz/8w/sbkKpManWB6dFh5lc1TF7/Pj9unGZscBKdJxvL8HnevNHJxGwQbaqNyeN/yd8PZFDht+OKjkgEGmP8wrc5uVzF/vx1lhaWiK6bMIWnmFrTYRZ1uTLeRXv/LHGLHUKtnLsYYefODKbaLnPu5hjeA3X4Zb9EXKAbWCEuzmqjbOiDTOCb9FEfts/72ToLkzMsR51UH6tG5Zaq162y2pI/p6ArC8mziqNxpHrEyaThtBgwmp2keSRgsHkp2bGbAxLxZzgzqarIE8eqw5S7n6c/9TBPff7T7PG90+RDY0mjZPcR9u6upaggjwx/NnlZXjmfl+KDD7G/MAurKY3SEh+sBQn6FGyXuHZSIm5dKuluAzGNTYIBDe7CCrTtN1gq3k2t5g7ff/kmna3N9MZ289WnM7j92hsMzE0yOOdg19EKdDN9onRtokY2HWjfaX7Q6+VIrarBeJLA/ifI6r5C9HP/K//dVx/nkYeLCM1OE2MnTx01Un9nhtJdj7Jf20pP9jP81hNeml7vY8dTJQLG13nzegd9k+OETZVUWGZIHP1veCxlkBkkXTQ0cO16N8GVdl4WhfqVR5f5+6+PsPfLj2G69X2uO49SEmhkpOC3+byvg9dfPk6/No2Z2/XJGsVKyenkIWqmfsy/ewmO7nRy55v/mdb8w1S4dGjC4zTXX6dvvZjMhTvUjywTjy7SU3+JC7f6kWiGTNs09Te6Gbp1nl5tLmkGK87ALb75N68y7MgnV7VHTM8m3brMUPMduqbiON1mIrMjjE4skmJPxbwufzv+H/nuTC3V6ap7Qg29508zJ6rLlZMj6vH+9PBJ4ApclWNNZiWnSBq1SvDoduNLc2IWpWl2iXrPzhPgFuB3SFAp311aXpkEjnXsqsrDMH6HmxLM5lZUkVNcRnlVNTv37KG2UECqyveTv6Ryg1LJyMzA7bZuBBh6KxaTSdT1OpGwwNaXy47D1RinRxgZm2RmPowtv5p8r1m+8+RJ7ktTCvL06dMD2wH5YZOw7p6aFBaossafgKjioWzfmstMeTLWhSXvC8i1tbUkHNX0G6Eg5UbuAdJsNpt+//d//882T3WfmkTIswO037pC01I6pmAfq6XPUrrYyniKnpSRC7zYECSncj+7ip3Ee6/TlPoFvlQZZ6HnFo0r2bhk31HfIxzOGeP6tV7CpJE6fY43R6y4Aw28+Go9o0sBYpYscuwBRse15LrHePv1SwzF7HhS08lOGeb65Rs0dvQxHtDhy/Bgelf+4IYl4hGW50YZFICroa6s8hGGA1OMjEwSMTmxGeSLk31i62EW50KkmHUSxS4SjCSSzRcsTh/5hbk4icqdy0cu6XN5ckLOJYlPHPJUWxtWn+/ngK+yjTIzSftJ2CbPIHOd0YLL5cJlNSSz3BxpfopKSijJckiid1NS7Es6FlNODbUZeiwZtTz51BFqKkvIKxb4VGw01ci2QubufZSmucko2cMOURLFOx/i4X3l5BYU4DWsMRW3k1v7CE/mjAh0zjOoq6Iu36IeHPG+8zx/qom2O6doNDzNn35lFzmuBd78L9+ndWSUpZh8hOYIoUAO+3cnuHl9FF9OOb7FW9w27mR/wQpXTkyx81E9r/xND5/9f/8R1UsttEfLqbZNsFjwKGXzzYxqVpga11F08HGe/tznBchllPrHePNaOn/6B0ewjZzncuww+wztTJV/iccSt3n5tRN0rJlZau4iVrWbuvJMLOodOK3c/vvXMRyI8taPAjz8W0fwq7LllDU6bzfQORElMdlO58oqE1fe4sKYjlxdPc9fdvBkbSf/5p98l8TDR8mxjnL9Ypg9hVFutEyTt6MAbVhOLyAeP/1jLrePMLVsJKvQzGRjE3dUt3oLFgqyTMxdfYEf9ogiFXBaSwsJ3blBJBTFX1vDyK23ePvGDGlFmdg226QqWw9OMz03w9j4Ika3K1nWHgstsLAURivKUHWYIF5SFO4GzH4+i2x0ePFLkWEJVte0ZBRKGiv0YZHf0GolQDAZRfVtU7WypNWZcYoavKe+tRbSsgqprKqhrq6KAq9VvgyrgHYHe/fsY+++OooEjvcU+X1qV69ebblx48bERwXke6atLNdkbVcFRLV9E4xqnoThpn0gIEOh0G8eIOWBJAmZkZFh+8pXvvLHm6e6T00AOT/KQP8Qc/pc8n16nOVHKJhvZ8GXyc4jj5CXCLIw2sOMxk/mWhcDJV/l84Uz9Ny+RRcSVfrW0O95lgOp3Zy/NoPHLdF68BYnx20kGk/RXfhZvvbsHonoo8xP3uTEa6PkOAc4O1LMoxVhOluGiEXnuHZLFIfVxUxzN7aKMrJs7+klMxEjMNLKxVdf5Hz3MJ0dQ6TYPFiXe7hZ30zn8Cpp4vA03ad44ZJc71wEe5aO8YZGusYXWDen4tEHmRrspmtwiqU1sOjWuPR3f821sE7Ug5eZ82fxV1cSnB1ncj4gGFURuIb1tSXmVBctKktPl7LR8DoeJhxNiIPYqgyzTmx1hcXuerpSclFdrH6cpn5DKRZ1PVqDBbc3TdSAD7/HTIrWLNCspK62kvL8VLQrMfTeXAqr8xERKpcWJdJ/i87Sf8F/98++xj96rgqnnMuSXsuho/uSTSnKSoopyBWHmOfFabdhtaeRlZmGQ7XbScunwK1lYVZLWV05KT2nePFyK13TkF9cR75lnqXM/eTOtzCiE8CWQ9OleoZHp4i7i6n0T3LinI7nni5k4e45muwPsyN+g2uzJex0zTKTSOPAl/8l/80ff46HKlU51YYTTuDCPfQC3zjTzVrNH/L7B9wbZd0aIymzEwzeeYkL4QJ2lqYze/sOQ4trxIRGA2MWPv9wnLfvFPOv/9VTmIN3uXTLxpMH0xiaWCK/Jo+ViQC69Xnu3J3Cu+MRDlVn406LM3irncXYApe/dw7np46ia3iD4zN57HRKANgwg9GeQobdSKj3Ci/2xEiLN3Kqw8nOkvRkOTvrEUlHX+c/nplgeXqIqYiLDEeQ9qsnOXmxg5BdAsX1IVp7Orl8ppOEKps0qdrcCWKTnXQM9NPUOIylIAd7fImh1gZaRkLY1Ag3+hihtQirs7OEIq38+OUBcnK9GC0C8PWYeGAVk73LhW2zLk6eGU12kGE0/rSeo1IwOdykpTowbWZ3fywmJ1LXl8xO3tx0v1pzc3PPewD5LkUo2+/1mvN+0yYgk5OC4Na+CoTKhB/r4XA4qSR/FkD6fL5Ee3v7x5K1umW/NEAqIMpcI+tJ5aj+puCoLC0tzfylL33pvgdkLDDN+NQCAZ2XVOMqUXs+lolWpgVWuqVROu7cpqW1j1DuHgoiTbxxLUiWeZXw/AjDhlLSV5toD+dQ5l5hqGOClFiCxMoAvVE/zpVJrMee4mjORhXyseFuuu8uk5WrZdr/Rb5UMkZzx6g4JCv61CxKq3dg6rrFauUOylKt73oZ8egCHY1Xud6cwrHPlDN6p4WIo5QC3TDXrt+h4WYPxrJCzO2v8DctmTx2uJhUyzKdZy9zu2eIkckoOf41rvz4JU72CcjGJ4hpIvRfPiMqyII3swSXqNG04hyGmi5yrVFA2tTInL0Ez3Iz12V9VkCq1ODKoAC5t4v+kQVSBCROY5TliR5aGlvpuPAjzjue45HsMMszI8keUSwSYW8vZU2oJhfy6ajyJ0lQ8haUExKVJ8uxWDwJwnv3LsGnygZfFMWjk4/kfYT1psk3E1MdxIeIutLJSvdtwDFpolY0omBTsynJ3OiRSJ0mRSOQtNlxu53YrRasJitO1cVdigmfyl62GzCmF1AsKsCg81C7uxi7wU7ZQ8/y3LHHeea5pzm4I4fsyn1Ue1JILS6nrCCPrGwBbVEunox8/P4MMtzpeCXgystzyZXIB59VSZFtiaabHZirdpK33sMrz7/A6Vtj6PMLKfBYkyBUZdlW1xjP/4dRPv0//z7VIoaTltBg1s5x561XuR7fx+c+cwj76ACG3cf43HNf4Hc/vQcznZy4aOELny5jaaaFhrtOHt1toq17FHehn5XJFYzmGMPzJvYdfYSqfDumycv8+PQIEXnI0+2dknY/Re74LWYO/Gv+tCRArwRXI6tudnlGJaBr5dS1VuYC/bx9S8fvfmYXFtVYNbLC6Nm/5fnQs/xOTYT681eYigVprh8nPWeNy/VzpE1f5N+/2IWnvI666hycCkIScI2++m/4b98Mk22f5k7TCjllqcz1ddPX3sbImp3s7BBXXz4t32M3E3ON/N3f3UHvdOIr9xFpP8OLbzaw5Cgm3729/USEkcabAt5rvHh8hf17JDgyz9BxVwJSs4/UbVV2EyotqhrtkgYlESZB9rOZfAeqF/2EGqXnZz32/rJTp07dbm1tnRNXruC2Bbt3tX/8sEkdt209CUcFStmeBKSY4OJeX6zJ8SAVFAWCKmtVAfF9AWm1WpMV5z5O+1gBqToGsNlsyXW5aNW8I1k5R8FRTQqOykpLqzKeffZT/2TzVPenyQegtbrJKKqksiSH/EJREV476QVF5GdnJJsKaOUjKt57jMN1RaR5vNiNBjx+1a4vE3t6DqksMr2oJz8nHe2MqLk7DbTPQ2rZXmp9S5z/0dt0jM8QVH1rBofoGbRRWxDi7CvH6ZoNkbD4xSFGWdD7yfV5ifbdZb22mixRd9OzCXHSG0pyPRZgqG+AxZV0Hns0g4nBGeIrq6zG40R1aVhWRc7k5JG2PMxI1pf4vSN2lvsaud0VJhFdZHJ8FldRGrMDM+grHqc40M5I3IxF1Er2409S64CRt96k+IlPYTKksNgnCqdbR9XhWizjDZy52kDbSBCTADF4+1VOdowRDIzRPe8g3zjIGy+co2dmnMHRAJ79z1KxeI4fffc4d4bniehc5PmdG+qHMMGlXhrbV0hzGlgZbWcwbMc400xj/zQzk7OkOH0Cos2kGAkwdeMlvntpnHVHLnkeWF0Nszo3TTChJx6YYT4Ux2w1E59sp6n+Jj0pFRS55LtUBBZlEZXPUysqsMhrEJU7Sqv8dkaGfeP872sKtqsszS+wmjDI83ifHny2kzqpCjYUrl6nE1VtwuVJJzsrg0y3Ba1e7j83FY1GhzWzlNI0vaj7Gh49tociv4+sioM88+yzPPXYPkrSbJvPSa4iusSYBEy3ww/zZ58reWc0FvVbFlHOOjm2oIL9taJwHYtcOXeNqzfqaV1Ooy43QkuXjceO5Yry7aOnP5VDNQbaeydw5PpYkbRnqzyIu+8UV5q7mF5axxJr4kfX7Tz3eAGBtjZsDz9BWufbXApXs8swSPtUGIM4qFJLUMDqIPupL/KPvvb7fO5oFZk+RzK7NBEJMt16nu6SP+MPK9fobz7FjaioeXc1X/taMbcvDpKx2MVM9df43ef2kWvbVMvREDOiVm/l/Uv+dDd03rjJakE50ZZz3Km/TsOMi+rqBCf+8gSxyiPsrQpz85qBz35xP7aV8/wf/76JnB1eBs+eJlB7hCKznFNe4+Db3+K11imWBu9wYcjH5x9z0vTmWTrnlhiWZ+EsLr7XYD84MUzrzbPcbOlgbFWl2Rh9PXMYLHZ0830MhW24LFoCrac5d3ee1KIsLPEVxtoa6JlLYDPNc00C0uFJDRnZ8kHJBai2meIhSZGgUKUTAczGj93ndu7cuabOzs6F9wPilhrcWt6aZH1rei8gk5OCorAiuSyWrKCjACkMSc7VpED5iQakmhuNxmQPOltZrO8HyJKKUveTjz/++5unuk9NEqxWHrzRhNkkakHmqiKC6trMarJgc3rJzssjT2DptpmwuDIozM8SdeETdZBDbrpTouISKooy8ab5yM4voKBCnMnBhzhYWyC8KqAwy0uaP4+iglxxIgWUVZclewdR7dxMmdXs3ruD0iwXentGsqq76mPU49Mzc+cCp/vc7K/cGBNROdfE4ph8wK/y3fOi5oIGst1aJgZ66O4ZZSEYJbW0QFTgMBO+p3g0b4bWyyc502GiKE0i27V1fIU5GEUdeYp2kLXcz4w4cs1amIw9u8haWWahp5eChw+IuuykqTvBzi/8I/bqBmlpF4emNROaW0FvcKBdFvVZUklNkTjci8N4Yu1cCBzkdx71MNnRSyKvHH33We6EdnFMrqOpexprZQ0ZSUe0zPjATU5cjlCTr2esXhz0cgbmu9/hr+8k0EsQMTRroabMt5EYV+fpvf4mr9yex5Ql6srSxevfPikOaYGI2cpieyPtI7OENVZc4T4unjzB5VkvOaLYdQ47KUvDdHX2MBk0SoCjE+h1cPXqKjt2ZhELLzExNEnY6MJ6jz7i19aWGbr6Mj8608Syq4ISeR9hgbK8nHfgJeBNJN7H4a1HiS5NMBFIQbc6m+yTVb3rn+oWt5yn8urJc4oCH7vFG28HOPB7X6Ey9R2ls5FurWSqd1DsS47IoU0r5eDDxzj26DGOVmVgtJYKgAvlL6L6PZUc2J+DPjWdoqoqsiXt5hcUkJXhk6DMTkxc1rpZtVUsxjo/SPfYPOtpZezYW4V15DYnrtTTMb1K5p7Pcsg+i96YSXlJnFdfkgCoqZ1pXQF75H2pmCGxFmDk+iu8cFcAvDrIeNRPebGL0PCgvKNl+oYh37LEqHuPpG0JhDbhlIgsM3X3NPWOz/Pl/HlaG6/Qo/VI0BkjMzeFAQFydbmZvkE7X/zSE5RmT3Luop1/+k93Ezj3n/n/nQxgWOmhd1aCuOLn2Jepxr0c4vSJu+gKD/B4bYxbHTaOpTfxv339Jpo0I5PnXqKt5Ks8nKneZ5yJ22/z7RdOEM1Ipb91FIt5ngtnBvDKd6xv+Bu+M19L1cx3+cvzcdKsUzQ2TGBa7+D01Rmiqq20ZpqLr79JfY+G0r1Guho66btxjQG9h1DjCV49d5eIv4ocx/Z3eX/a22+/fbuvry8gafJdkPsok4KlIOAntitACuySZZAfMyB/oSzXjx2QZrM5ufxhgNxdV5dz9OjRr26e6hNpymHJrSQjY/VgVJacGg5KtQFTHXyrfjxVJwJqTES1TW+24/ak4XbaMOvU36x4M3PIyfTiVA20TRKBplox2jzkFJVQXJAj0EzF5kojI81FqsOKT9RrekKi6Zkg6zk1VKRvlkWmaDGrYaDysnAkllmKp1J+8FmOVqdhTs2ict/B5JBTHndGckip3NQEy4sB5udCaEVtODJVkw2nQEGLwZaGfmGENfk9zVwrl+9Os7BixC3gc3vD/N2/+194dcxDRaGDyGgvbW23GYjaMYRjOFw+rClR0uoKcZtSRC1M4UldZ9J5mCezVpienmDZmY9jbZZo4bM84R+kbSyGIXcnxcn23BK5D3bQNujj4TI9I12qiY0fz3wrgzlf4lO+GTo7R8g+tBPVFBtRv8GpEcZs+3j04TLiExd4+ccz7PjsY+RbV+i7fpX6jn5GxtbIKnEwfLeNgTWr3N84AeyYYmM03rgh9zDAWnohadpl5uZMFGescv3153nt1hDzS2s48vNwbeYDr831cuGH3+fMuJGCHdU4Z1q52zlEQOMm3SUqNDDNaE8nA3OiXJ2iRIOTDA2OsqyR96sVtX7zNV5ul0AnOkR3OINce5Tg8grhuGo/qCgSIyxOIJZQNS23yrhUX61BRju7WbHaRUGbMTlyKJPfL5I08FFz7N7P9ap0nPwd1STIaMSgN2CRNGGWk5o9WZSWl8u79uO0plOpmgTt38/hw3Xk2S2k1z3FVz77FJ969CF2Fcv9F5fjzMvHklnBvv27qajeTXWxH5d1o3vB9ZVZxlqucCuljqpsG7m7n+W5Sh0Dbdd58+IiRUePsSs/hfFEPrXFHiybzzyxusjQ5Rf5u1MtTE6qd3WE3emLtN9qYd2aYD6aTk2FjaHOCLV7SyXQG+fayRFK6nKIrklAYvsi//u//a/41JNPsjtLdYSgBp+ep/laN/biGnZlzXL2FuxP6+PN8XKeOFBAqqh3V+Zudvg1iJdmuneQea2bp/74MZbvDOPQrTA4baSsohDjwGnOrtdiOvO/8q2uKCmzgzReaSWRG+PG+QC1R+soyIjT0zWHL28fB+um+Ot/9QJLJfvYXeNiaTSMy7XCme+cx/v0QTZ6j71/7YUXXrg+MTER2swK3Z7N+pGmLRP/eU9t/jyAVD3oqEmO/+QoyI8CyH0HDhTv37fvi5unemDKNlVCSorAUycR0WZPParNYLLTbJm04kA1Jie+3BLK/VuDNitbZ2W8mbNvn+TmuJ3djz3J0b35+NIyyS8sID9PVKzTmawlmiWeXiuKT/V6UlouKraqjr27JHJN95OTm5tUDemidgsFCvnFopDyipKwLtwhyk9V7/cWUL6jitw0NTyUrBtSiOAgM7+Y4nw/dlFEtkw3GlFVobCL/Ew9PRdf51zjbToWnZQcfYSMySuceuU1bo9HsKjBlPfn40qmLnFEQ720NwgIlvroHFtGl5aDVxskUf4cOyK9TIYjZO3aSbIDMVFhU6MjTFir2LfTxsK4qJJACV9+ModA/x2aJkQ5aldYkGDAUZhJfDmF9B2PURttoWl6hRR5xot9d2nr7GXGUUxGop+GhgBZ9nFOXZqh/PFKVjqbGI5UsqNgY9ik8NwUPe1DGCp3inKb58aZu0wHZhnum8Cc7WHmxsu8cHGMuNmE1eFAM9PO9SuNdE2sYbMZScz30bKQRq4zQUgvAVOkn9uNrQwMDTEVMuE2L9Pd1MbocgKL24VlPcTy7DBtTY2ce/0CkcpqCkRazQ6NEDZ5cUkgojzE9o8zthYiuBJBI05DMVe+PRGvUQnfJR1JmtqyhJx7fnaUsXHwqG5tfl7b9uPJNKzRYbY6cLscOC3v9L2bCC+zHIrieuh3+erRCooyLBKgZVB94DGefeYYe0oySM3bwb7Sd+CoTNV8nRzsZmn/f8efP1NNzc4dVGR5kw4xYculrEqCxTwvRr1D0nsm5hQ9wc4LnB7UU/roHqJv/O/8p5PNDIwF8IhKTpc0q1mXgGC+kbfOnObCTVWkUJLs5WlBZKyrQALGgkr21vhRg7yoZzfT18dYMEL+jhzGGkckmNUyMZ2goCidUMd5mkx7yJ+qJ/L0v+KfPbZTQL2TovJKfOFx+mdWsHlMLM6uU1Sxm+KsOS42Ovm933uOUvsEl370Asfr+5keX8T/6eeo2JZjcT/a66+/Xj85Obkii0k4/qyAVJMck1SSaq7WFRg/DJCBQEB1M5cshzSZTIlgMKigqMom5fD7HJBCc5Wtmux39YMAqbJeZT0JyAP79+fu3r37EwDIOGuBeQLBZC2QZCP79Xh0I6dLgPXeB/QrMXFACpbvVgMagZePgqp9HDqwh6r8dGzKM4pDVDVJkwph87iNGueiGvRGrHZxYKIEjAZVcUBlU8gk++tNJtlmTA635BUIpjotmGRfnXmju7NiUaoZXjcerxd/ThFlJSWSHkopzEmXv+eSIao3zZVJcVmR/F21J8sjt2IfDz32iCgEH+mqoXa6j4yyPRzcU0O+3bD5LEUNxdeJikMcC6yS8JZRKo7PomrHeorxrfQyjYX8yrINBamLMNnfyNtn2gmLKteuzDA+l86xvToaL5/nYssaTs2CqEUb/iwrs339LOARFT7BSCjI9FQMr0vuVz4uXDn4DSECAcSpy3mD+Xz+y4WMiDpcXk5nz46NTq/jiwvMzgewZEkQMDNA1/oBvrzfylx3PVfHzSSGWkh57I/5RweVo15jYayHxmv1NHZNok21YhPOzi+BeW2UEV05tdkpTPU1cu16K0vuCsoc09w6fZWm/hnW9WZsiUHOnrzIjdu9AlAzhTXZrDS+xevn7zI0sYAptxTfvSEP1bBPo3Q1N9A2MJ8cO9SsC4oS72FEgDobNuBOtd0rIo1Hhqm/eprLN4wcOJAlQckMcwuqLFFVVhKVFVxgfjHIulbSw7amGspUZap4NL7Rw0/yfO9gOhENszDax7AEIXqBvDA8aarTAZM7G7/bwbYhPX+6xcKisPU4SnezuyA1CV29pMWcolIqy8sokzRit7opLPInKwPpjG6qHn6cR/eXk2HLYM8zv8Vzxw6Kqt2ZHK9TXU6K1ogru4TS4hJyy/dx5EAtRUWFpOuX6Z8KEIqAJVvW5dmqLPOVxUXCoq7T89NYHArizSrCPHiCb71+krujMTz7n+PxwgXOv3aFZfERWo0Vd8oEg6MTDA9OEjb7JRiaZHYxgTtrlaa7KRzak0O4/Uc8P/ks/9Mf7WHpbgPGJz5DzXsqqd9v9nd/93cXl5eX5Qndg90W+LYU4VZ5471pC4TbJ/FH95bVOWRd8fEeIAV+yWYeCpDCl3sqUinITxQghewpubm5KXKB9wZLfi8g5ebuAfIzn/nc0dLSksc3T3WfmkT4E61cO3uSk5c7WRFopMRmaD13hrNXO1lYnqa74Rot0xq8fj1zw720Xr1O11QEm9uNLTbFwMAwEwtRdIY4K3OTzAdj8mFL1BxfZWUliLzyjcbKyR51NhTkz2sqajfKNVrMho2suo/blDJQkNXKNW9OKitZbxSlJA7VJJCVd6x6txDnoOZ6gazsI07emZZBpj+dNKcVk8DOaE8ju6CIAgGq2741JqKyFCx2N9mFAmFRaLt2VlOSm0FGnqhTrxG3P1si9kJSjaKM1O4aAYgnh6LC/I1efdToDQXZ+Hwu+aPK7tZh9YiKrq6hJMPMwsgAnaMLJNy5FMt5tbMD9Mu2oSUT/pIinOsBIjE/tZlBbl09wcnrfSxFUqk48jCl6RuSJjIxQHffCIlMP6bICjMBAzn6GaZX1lkMO0izrOI98iiVjnVWJ1upb5siovXhtcQxOE3JLMw1SQcp4SUWvXvZ719jsm+QkHsXjx7yEx7poaNzgsnpaRZXVK84AYImH/lyvSnBWUIp4sDbghQdKiY60kr7bC4HKpLhAvHQNE1nX+P4yQu0TswxF1xFszbGjVM36RkaZ2xsCokuyLFuwG49NkevKN9I1EdV9iRv/fgVrrTPkDDbsSRmaau/TefIvKjhNNJTJf0nj1IADDE70kdP77gEJqqHphSC06p/0XFCGj2hket85//6G67PCtBrS0hT7RGTNZK1mGxOHPoo4ZUVIpL+k+N2Jts9xoivq44ukjlmYiq9bS4Z7biyCkR1637uBvRacaQqK/qdpCZBotFCalo6WX4/WV6bpFkT3sIK6nbUUF2u4LgBfdVlXmp2LuKzSNW7qagpJzM7k6IDT3DskSd57OmnOVCUiidbArrCHNwePxkZbkz6dfnmLeTW7GPvjgp84j86BJbrGaJ2E16qq7Lk/AvUv/QjLjS2MJmSy65nHqJ4s+z1frXnn3/+qvj+qCzeg5vMtwD4EyD8oGk7IDfX3wVI8SWfWECmeL3eFLnIlNXV1SQIHQ5Hcv5hgJS/aeVhap5+9pmawoKC+xuQsWVaXv7P/LA1QiISJTDdQnPzHbrnHNgXmjh9exRTWoimpiAe9zSXv3ecdnGWkekuJiNGIn2XeO3SAIFInMhiH423bnD17jRGh5ZA321Ovfk2DdNGMhxhuq+8yaunm1mxyYclH+rGKxdAT7Zz4+IN+hc1uGX76ngXnX2zEto6RCGGCYWWWVoKqfBMkmWUjRroWvn25cNObPcG72/RtUFaWydkyYJNtem7Z2GCywLwmOqY/Zcw4LECbVLNKmW7uW3LVFmYqgRls2JWHWerbvNUIbxAXyuq1rgFx6RpMIiS8IkiTXXIexHn63FbRB2YBMqZyVEkiioqqCjJI0MgnV9azY6aMqpqaqgtLyJPoJpZUM2eI49zrDJOR8swMU0BRx+txe32YHXlsWP/AXaWp2HZ/NFENEJEY8BZKOrEKA6w4yoXO0USZu/nc0/4mW+7w5m3b7MQE6cfmqevtYXWu4MsCgw8GXY08l5WF5YJr8szsJhYuPpdvn9pmpx9R9lpGeR6QxfjK6nkuGJExGGrcsG0wgLSzQ4SwWFm1LiaKSV8/kuFTAv0ZqdTObh3Y9S4lYUeLp++xtCKhfSyPIGc+LDVRWZCfvZXpqoBQxmyiQrL3Ehh8egUPT0TrK3EiC0NJWtburONyfK2xdFurt7sImjNobhUfv+eyo8x1X6VM2++ya2hGRYDK5JOggw0XOJ6T0gAiKjpBq51xSkuzyMtMceUVtT04iB9/RMYMxws97TQ2NzNbNQg79lEZGqQoZEhxhcCLEtgMD09y7Jcuslulmc4y/jwDFFTGhJfJDtyX5ieksBFYGvayEK+ZxJoqn5r46pYQm2XaaOy1Maff3b78ANVGlbXoDoJMAp9NXoLaekZyRrKPq8Hjy+PquoKygsySbPL3wqq2H9wFyXphdTV5GyMKeqp5MkvPMdDj3+azz13mALDe3OH7j/7+7//+8tra2sxWUyCbROQP3WS/ZLw3JqLCSLi90ApMFwXRiRrsypOKiB+YgGZn5//rvLHjwJI2VeehUbzxS984eGsrKzDm+e6Py28TPOp12mJurDrXWSky4dv9FJa/hSfzlwh4K3m4NM7WWyZxp+zREObjYefeoIDvj4uNMfQzXQy6NrDkfwEXZdO0rZmJiARdyRwk1N3A1jSy5K9wBSoYXDCOtYDjZy5uUxudj7pbiPBvnpOHD9Dp8DRkZNDYqCem03ttDU20BvxkrXSxIXrjVy5KdAem2GsvUGuYRJzZja2lR7OvfwSV3pXsKVnkirefePlrTLafJ361mkMaR50kUZeerEbpzuLrCzVtCEh0IyKumnihy9eYHDcSK5qbJ1sVvHhzuLXafLBvWtSpqJ+pahVDWTVk4laN1lspDqd2M36pPo121MFruLMUq1M37lM06iWkoMHyEt3kZaZl1Sm2emp2JT02DStxS5/yyLdJfuoUVryCyiu3s2BvZXk+nz45f3lqyYcSvWK2s0R5ezPL6Zq30F2V5fgz1AjXPhEbYgicmlYXlwkoE/F67bLRy6QW1pkcmyO1RQJnqqqyHNHaT93mhNvXmHKnEdNmZNA/w3efvsGfXNWKo4+Kupvo/wwEQ4y1tvHYoqVvMo9HKzxEg4FRXUW83jJuqjcCCFXLXVZW4CcoKNjgnhEYJ7Q4c2roqpER19XkAx/PpmehIBIkxxnMtu31cRkhuuv/Zi3LvcRTxOY9o8TXQowOzrICAWiqMpgeYGFaAZ7S7QC8SEmnZU4Rm5zt28Sg32ZG5I2TzZPMje7QCgcEeCe52zTEGFDKvqFPuqvXOZWzzJm5zqDF1/nrRuqZnYUW6qeqebLXG0aZU1nxemSIGYrrouuMNXfTmuHqpUcT+bMaNZXCa4JxLSRZPOfuKj3lKgEDJNTovZ1yYGQ34HRRh/JcQFseE0Vqci+sVVWtzq8EPiKP0sWr6iKeasLCxJEjGE2rBNYmGYy6sRl/ojfiGrrK+dSw5NvlAlLoKeTdPwTRSf3p33961+/KM9iO/juLf+0Sfa9B0kFQTXfBKIyBc0kCLfmn0RAJue/CCB/93d/95m0tLS65NnuV5N3HlmWSNVWyZGjh3jioVwWBydYV73qxNu5E06nospM29kh8mtSaL2+SF5FNsYl+UgX0sk3zLK+4zkOOxfpam1mxpRDptWOf/cuso3iFAa7WTDkkpvSz/UbjbQPjTEwbmb/kRqyPXq6mm/QMmzi0JNPcLjWzPWXTjNhr+HxPUscv7xG7sRJftjnparWwt2XT7Psysax1k/P8BxtDY3MSoIZbe1mXqL0nFy/OBINA298k9cFjnPjd2mfEZXhCtLXnaC8skgiXgvry+O0XDvPxSuXON+RoKysCO9aGydeP0FLwCrO3YdF0qOq9j7d00p35x06Rtcwp9pEZa8QEmdkUNnHYQkuxRlpwkssiCqIieJSw4MlYmEkuaMVJzXeeo274uBtLhvmD0uFvyKzePOprq0k32dOqg/lrHSq/Pad/N+kqe2qM/iNffQi5t14PU55vuomxBnLuj9bACrPxGQ04/JmkpufJ6BMwyVwdjqcpKal4RWF4XW7yCypZvfOKkrz/PjVAMd5AubyMmr3HmBPrQRQmX6yBNaVu/dx+OhBdlWUkOV1C9yzqd53mL01mcmKJMp0BhMWcdgroRDLEQsZWW7WI+KPDF4K7Ev0LSbQpZdTuZldHJP0crNhBrcjE5+uj7Pnz1HfF8TuyRHIO0kE2rlc30/IkENdVSYbzU8DdDW0syzp+fAzT7K/ZmeykldRlpH5yVHmwuvEQmFRxxlUepYZFlVqKN1D6mgzoytCl9AQdxqHiPsrSU9ZIySKPBAIYMrbyZPPHqMgMUVH1ziawkL0E110juqpOexnurOLiZEZJjpucWvKxQ4JSDLTbPcGy57tauDKlXr6Z4ZoutvHgqTBxNIoPaNmsjS91HeOs2x0Emo7z4VLjQzNRzC503DbjJuOTYKLviZuXmiSgFXBa525vmZ6JteSldMsLDHa283gVBCz2yOBcSN9V67h95sYnhAlvuLGp5llLrDKuqQLNZqJUruB5RXism7YXoa7Ms5oXxf9q2lkOFUlJnkum4HdJ8G+8Y1vXN4OSJnuwU6tq/kHTduOSapENRc2bK3fA+MnFpBf+tKXUqoksn1vDdb3AlKBUAFRbujeeJBbgPzqV796LDU19f4GpDh1h9fKbNtdWnvGWEZegGrgnZEroFtj2ZpDSY6VxbEEpdUxrr7WxHxonsFZE5VH9pGVMsWsYwc7c3UEg6tonXnyUe9hX2E63uxCAWgL3zm+gKnzJAOVn+OxKuhrS7DvkToyxbkuDLbTNxYkvbiALB+0Xm5Dl1XG3toYV27E2a3tYrTqn/DZI7msDYU48pUj5JsWuXNnVeVSUve136V8sp9oisqAAACdeklEQVQJcdrpJUWkGad59T9/h8YlDVb9FHd6jOwWVTHQZ6CmtpjUVBO9l98SdbsoHz30TunJXrrK6/WL2LNNNLxyhYQ4rcJMifLXZjn9d/8nl6fDzE9PJjskmBvpZ3LZQfpyMzdHI5JYVhi8fYUzZy/SOmcSpx6n+/xrvHq2kYlAkJ5zP+Clu2s4TGYc8WFu3ehkVo3utzJI8+12FjUu3C4za1N9DI1OIRjGkhyJQr0cieYjYaIxNRyYylJOvrGfz+JrRITnqkmOUb8Bvo/XVHbyxiQOIjnJJ7AxiapVFYTMZqV0jcmOBIyiUN0ejyhda7JijM5gIdWXQVZ2BmlqlIfkehaFok5z/e5kpwn3LlmlWVVTOUeAnJ1Jus9PbnYexflerALqZE3jdEsyOzC5u85Jur+AorJ80jPcaA12XJlV7Bf4pBrDzMyLc7flUFldSXGmY/PZWDBFZhiZHGNkNo7NZscUnaOn7Sbnbo+S4kxFF1ohjIuKYi2dze00N7fReauFaHYppf4EU1NhnHk1HNpXTaZFx0pgjbw9OygzTnD19E3m0g/x5d8qY+J2D+uOSp55zkP7nSkstlIO7ElnObBIVKsGzfbiMCvwLNN49Trd82k89phfgs8ZoqoLwWCIlXgGhboe6oeDBAPjNJw8ya2WfsbHBpkx5lNWksFGkaz89lsnuNQQJKvCxmDDNa5ebmJwbJTluBGnXcvo3ctcauxN9qxliiyjC6+QnutmRoLQ4FqM1bEmGm42CNSX0Hn96Oc6aGzsYnJVI4GgU4LLTUhO1nP1Uj2N61Xs8K2K6u9mfEWerASLG0HI/W1/9Vd/dVFmCoT3YKfgt7n+Lgi+d1L7bS1vB6Ra/o0ApKqco+bvB8i1tbVkl3JqXYFRLcsNJBXkdkD+0R/90b8wm80bBSf3senMPsp37eXQgTrK8goozskVWImD8ZdQrAau1bsk2i/EZx/k1DUPX/rKY1Tv2s0OUZJub0aygwCvRPsOY0IAMpQcsNdqCdLeIg5jJE7Onkf51EE3/c1dDI0sY8qq4qHDZThNelymOJMDTdy6O8CyOY984yzdo8P0iaNZTD/MEVcft/UH2Z8t57sxQPaeomQFj+GVVOyCmpA44tG7PcQzS6gWB+jUh2g63YiheieVlXVUlhZR6JvhRoOW/ftLcTiidLa1Mhcv5rOfy2J23ki88Ra90TAr60bWJ+dxHD5Mhd8lDnCJ22fq8T77FFmGZWaHF1ienxGlUUpl5AanZ5xo217h25fmyCi00fTKNYmq63m53krt/joqVOP68V6mMp/mmawJzr3xOtfmMykxdnJetT2c7eFmc4gM6xCXzjZwt2uEgMlPjs+FScRPPDBK4/nXeeV0KxGng8jIAFNhA/booKjuMMblUYbGemm41caSLg2fwF+zKlF+Rx/zYT02i1aUVZCltQQpHW/wyu05IiYf6SqaT8Qlnn+fstH7yFRTIHEWSXX7Ex+pVo9ZoOVS7W3VUGfiQJR6T9Gpzi42ysq2LEVjxG6X/dQgvcmKU8WUFOaQ4XHJdieezCJqa6sl7bsx3FPSGpwZWWRniUoWcGfn5pLhtqJVo7DUHuDIvh2U5OWSly9/l30sSm0ntALoXKr27aSq2Ed8cZmFBVXDNSPZnVs4EsVb5Gf2xhl+8PJlUYGi2ly5eMISLDVf5cypO8xp86mt8BGb66K+qYWBeStFRcX4k13HJZjs7mR6KY4/IyyqMYVsCQTColgt1nRRqkP0rxjQxQPMBEyU7n2Ehw7VkJ9bRLbHKvem7muM69eHMaYf4LnaBU6duEn/mge/eUHSlgOH1cL6TAsXb3UwG3WSKiGbx2bGb5rkUscCQfceDmTOc/d6A0Prou7r8kgMNXLlwk1a+ucwyzPL8UmQoX5qsZeOsZgEvHL90QGa6xtobB8jrHeSI9/Xhznl+8H+9m//VgFS5Ui/F35bywqC76sa3zMl/yZp+R8GINW6TEnlKBecBOMWIMWSAyXLodo//MM//LJ8rPc9ID/MNjoVVpVY5JY0OlIMWRw8WEmG1yFOXIfJ7satxtOTf1ZPFhW1O9lTV0pmZoFE5DvYu/8Q+8vTcWVXc/CwfFyHjnJ4T4kcY9hQGRYXGdm5eNMzZcqmtDQLszbBasLPgccPUZThQJcmDs2rJbFuILcsF71qrF9cR4ljkaaTZxl2VPDQQ0cp9VnRaex4tSN0TYialaTpLSzHb5ujtcPEgQOF4iQtMDtA18CQwK6H041hytMSrBcc5tixozz8xDH2lmQl+8aMrixw90Ij2V94FNvSOIuTcXG8a/KB+8lYaZTIOA9jXwP9cdV8RJxLIoX0Rw9j6Wumfy6Cx50qEfg8q+VPcNQ9yN2hdbIefobi3jPUa4p57NnDjL/0NmvpM1y4IeqivIjiwoKkM9Np52k4/jwvXg/hDndzZ1qCiXVRoJ0dXHrhDPM5uyib+RH/9sfj8g7CdN0ewuK3MHLtJJfutNA2viqKdZHelmucuTnBROOr/PhmLyMRL+WOaW6eeI23G2ZxFebh1szTfOZ1ztweJCqONs1p+iUozF+vqUBgY1JZyqJodRvtb7UCVLPFIqpdNW96z01rBaxuH5kZPtwOUZRWJ17VAUW2D6ccY3PYRXGZ0enNuEXt5hcWUVFdRqHfI8GJOzn+Ym52Npn+DDJzNipT+VPt2D2F1B2Q72JPJXmq1mhJIRlpHhy+MvYfOUhFppGl5TU0jmzKqmsoL/Alx8BUNZadBBgeG6Cp6RZXu/TsObQb13QLV29d4urdLgKZB9kl31u4v4Wh6SVSXH65rjzSXcZNJzjEhStT+PNqqSsKcbtlHntmGYcf3k9FloeV7juMq96ldFZSXenYYsukuRz4LAvUT8v9F2ahH21mRFvJkU8dozjRQ3PHNPNzEgzMzaNXNbNz00m2yJltoWk4gSk7H3dwkD5RkA2XbzNn9VJUVyLa+/61QCCw9O1vf/umLH4YIN93ffskf0tmy6plAd8HAlLmyb5YFSgVGFXOyycakFvr7wWkUo7yt+RoHn/6p3/6L2WW7DvlN8JSHGRlpcpL2qoM87NZsjMAUQTKOSk4bmzUYRbIqg6tfQ4TepOTzNxCqmrKyXaIKvDkU+g1YDDayS3Nw2604paIPz/DSXpBNbuOPirRfBX5PlVOs3FOhz8LlygDi0yq39RsNbq7RPHZORK1yj7OVDPhhSGaB0MS3ZfymS8fQz/cRGNrC539YbJ3FJNm1JGIrjI5OEHavloMs5OEyKHQuUxXdy+jgx0MWXdwuMRA0JDHgb217Hv4Yfb43WQW57A+dok3LwbJ9czRHa1hn76LlikNGXUHKZq6QmPUT1W5n+mzV9E88RQVonwnRBlPxHLZoUaFWB+j5eIpzvem4DYHWNQV8tAXnyb+6r/hB/P7+cdfeoLC0Zd4ef2z/N4zu4nf+BGNElg0/PCcANfO9MQsicEu7nSMES09xtP+UTpS9vHk46V0f/0/0JwtwcfccV7rcuFfOMmPbiTILhJVlZ6Bxy6A3Mwle2A/aSqVbcB2IytZbVHZyGo4NaOo2Q3QqprHqtcoF06bKZmtrZybGu7MZLVtls9KupRAUW+SoC4zl8LCXDLddlGDdlIlWCwqLqU0P0Ng/M73ZlDFHzmlVBYlGBwzUlOxhyNHJGDNK6H6wDEO7amiNCtDAlhXMv17/LnJXqwcxq1zxAkGTWTnZZKR64e5aWYX5liKW+V6nERmumkbHKO3dx5brgSy4Xl8qW582iEuzftYbnqNV16VoFS0ZVFBJqa5Rs7fHGE1GGZ9PYqraiflOT6S1ammbnNz3EaaaYnerlFiqSWkr44TySqhtEq+sfs4jU1PT8/88Ic/bJLF7YDcUonJMR/l3W9BcPvft6atbUkoqvkWILe2CRCTc2HHTzTzEG4kAak6DUj6TAGkzWZLqJE85PhPNiBlu5pp/uRP/uS/V+f4zTF5aQpum2u/blPOSZVnmVSZ2vboX28TNZpBTnYWWaLG9AYnGX5HEo5JM7pErdWJEj7CI/tKcTm9lNQdYN+eAxzcV4bXoqrVi9PTm8goLhRwp5IqoPUlBzv2iPKIk0gtoLiilv2Hq9AMttLe20/fUEQc3ghvn7zLYsJD9bEn2JGxRkvzOHa7Ho3dize7iJL8ddputTPYdoNubQ2P1bhFmdvQzzdxrsPDp44UidJdZ3Zygbitkk997jM89Wgdts7XOCkqdG0iSOae3eTPnuHVmTIeKtQx3XSdaYnUV9tn5G81cv+l1BjGCXp3suuJR6iLXeNC6DBPH17l1BtBPv1PP8f+2hBvvx7k0T027t5qI2Tzicopwe96p1eYB/arMZWWkz1JJaGrnKMBk2r+I2n2Xe8iOfCxqFePifCqnaL8LDyicNP9mfjTvbgsqsmQHntaJrkFeWRniDI1qTLnrbPYyMwSOKoO4TVWMnJyyMz048/MTva5XFBYSE5GPrV7D3JobxXlpQV48/PQ+3LxZBeS5bSSXlIhv5uJV2Dtk2BzTdSu6jLQpHqt2lFNgXuzCdd8O3emU+UaEnQ3tDExM8lwZy/rVYfYW51P6n2cyERBBrYDUt7PPThuzu+BcRsg703b9v8JQKpJ7J6C3FKO7wfIrb5YFSC31KOyjxuQH/Yq3vu35LqqpKPmEkncawepwJiVlaXWNbKukXWNXHCy03Kz2Zycy81qhfoy02mbmpoG1Dke2D80SxBNCGATCVIkql5ZjYnzW5ewU7aJArbqVxnu6GV4cppY5i4O2Yc5XT/ImjgZR+EhHq12J4EfGmnk+Ktv0bZgoPShfei6hrEffpjSiTd5M/Ypvjr7P/Pb54p5boeW5UgRn/5qLSOvvcpUhqiI4mqqVy7zQoeZyqe+yCPL/4X/+4+tHHuqjLFv/4CUz3+FipnX+E73k/yHf17EQM9t3jrdQErOM3zts5VYzKqZyC+hbegD+3hM3LZqsKHA+isx1cmBmsViko5VUxBZ04pi1iVYDSwSWF1Pdg5it1veGVA5vMT8mh6zVcfKSA8D0yESKQY8hUVkq5q5ap/71K5cuXLrL/7iL94WmCnQqbaQUVlOztW6LEcFYsl1eQdqm/p7cr61Te2vJoFgci6QSy6rSSwuwIsLM+JGozEuPEkqSRFk67I9md1qsVjWZ2dn1XqyL9btCvLFF19MzsXeO/+57MNS0Xv/llz/WQEpN6GVm1ZzjQKk0+k0XL16tVed44E9sF/MVPs9+V+c0rpElrp4iIWIEf2bf8afL/85/82BdRI2ifrzDcx013OlWcDrzKLWp2UlxYY7r4x8Sx9vfOs4PY6jfCH9Fn9/YY6UqI5dX/sjDiye5AeX+pPZbKpCSLoTzLlHOFjm2KxN+8Ae2MdnypPf78lqGyAVBJPT5vLPBUi1TQEyLvZRAClAXBcgro+NjSX7Zf1EAFIuXuP3+5NNPB4A8oH9ui3cfoLT2k/xXNnP7m7W18NEYhttHTWRZaaXVJeARhymFIKB5eQYnTlp23sdemAP7B+Ovfnmm+f/h//hf7gkgFPlZVuQvKcit+bvN6n93w+QW+pR1GH8fgPkL604WG44Wfa4uar6WEwu2+32ra6VH9gD+6WYoeQYjxRsrvyMptEYManmESIRtSYH/vRMcjM8uFxusnPzHsDxgf2DtoWFhdDm4rtMwJcE0db8p5na76Psq8odVbbq1nxz86/MfqX1pRQkLZbtA9k8sAf28VuK3oz1k9Di+oE9sE++fWRoxeNxVdlmc+2DTYFT1GZy2tz0a7NfeYVikc0PKso/sAf2wB7YJ9AGBgYW1PyjKsD32uYxv3bwfVT7lcMqPStrY2yeT4CpceBiEvFI5MN6Yl0p4M2/PLAH9sAe2D88+wAoJrdt/W0LnlvT5t/f77h32f2iGrfbrxyQqpeZT4LFVibpa77O5YvXaO7sZWRqnLGJGTaGQXtgD+yBPbB/eLa0tBTeAuF7bGvbRwXceyF6X9qvHJAej+cToCAjzLZd5LUXf8j3jt/iZmMTd7rVUDr9LMwFiYeXmZ+ZI7imWkBttzjRcIjVqGxPhFgabqO9Z5iZZLF2gvV1pUQlLciUUIPDJo/5RU2d94G6fWAP7IH98m1xcTGyubhl7+d41Laf2P5hILzflOOW/coBaRHbXLx/TUC2MjdHyFrI47/zB/zxP3qOXbnZ+N0wPXydV5//Ht/71g9468pdZu4JyigzXTc5/epLnLjayvj4CD033uTFN85zrWWc2YF2unt7GZtZYGlmlMH+IWYXw5vHblgipkZaD7AcDBFT7I2HCQYChNa2qdbEugAxxsL4OJMyLccWGR8bZWrqfSuXvWNRAXdwmZX3Ju8H9sAe2AP7iCbB+HtVwc9k97tifK/9Ql3NidxWbR6TzTnsdntKOBy+N5qHXq9PLuu2jQcp2zXHjh3L37lz5xfUOe5bU/2gOmxEF0e4c/ka/bNj9E/OElqcYqy5naFIJkXmWYYX18BfSaFTQ2K+ntffbGB0UVi0NM7CcohFAeFAyIUpvMTIndPcnhe+zU8w1HqTi9fuMLCix5OTS6pBtkdX6bl+inPnTnNncIl1nQVDeIqOOw10Tq5idvvQLU8z0tvK4PwcjW+8RUNvP+F0M+MC4Pi6k8z0BJOT0wTDieRYhhvdqUtaVN10jVzg3PUuRvXFFDnDhFbjcpu6ew3e1RiPqtF98pifpwLoehRVQy22rkaaUGd5YA/sgf2m2V//9V9fEt+vwmwFOgXL7dN7R+9Qy9vXk5My1S+AqMbkemKzyzmlIuVP79vVnHBmq7lHspPy5eXljf6rf8ldzf1CgAyFQkkYys0kAak6ClCdAygQykW/qw9WBUo1/8IXvnCkpKTkcXWO+9aS3UcZyC4txLEikGq6RnPQQkG6k1jMSEbpQzyTN0/3igN7eglFHi3R3rc53pfBzkNHqUw00zKRQGN0kbPnKAXRKfrH58g5tpdE2136BbAH9yS4Uz+G3lpAWY6V9ZUZrr7yEj3YMVi1hEam0SfizE80cvJaHylpBRh6z3Pqyi2GU+zMN9xkcGUNQ3YuzhQX2fYQA03neeNsG4GUKEuLs8wvG3GGhumbXWV1tJnbo6BzZeBYauFO+xAhrR2nxUBovJeB0XECUZ0ofElokRBr4Sha1VN+ZI2owDOhFZiqR6N6rRE1uqaykTUSGMjfIwk9uvAEIyMTzMwFWAkGWcGE1aQAvJGdnETvz0tNVVlKdeGVcn8PQ/XAHthvun3ve9+7tgnI9+1r9aNOCooKkAqo6jyynqyg815Aylx1FKA6J1ejzSSmpqYQOCZBuR2Qb7311scOR2W/0ixWs9mcHJPuvrdElKmWC7zy0ltc713C5M/BY7cJMqMSGIQlTJLHFl5gblXU0uYT1DrT0S8O0nf3sijAVSzuNKyaFRYWZlmYWcWdX0ZdiUdShxWfL4ed+4ox6QxYBDbK4jEBiSaVqoceYdeOEoxDnYx19xG1WQiJYpyenma0d4iAM4+6Iw+zoyCf2kcepq4Ihu7coOnSCS53x8nb8xRP7XEyKUqzrX+R8Egzje39DAkko3oXHu0y4yNDNNefFpjepqt3kDunX+KlU1domwjJvcmt9TVxq76RodAibbdu0dDSL8BTts7wLTnulRc5Vd/BUHcLjdfOcamhQ65vjoXgKtMdVzn+8ku8crGH2eUI8eUphvv7GJ9fJibBZHg1SEDuR40iv7gwx/zCEuEkQNXpo6gPIRp/JwcmEQuz2NdIa88wkyLY1TU8KG99YA/s12MCp3vlPcKu5CSmPsh7H6UA713ZqO9dfz9Tf1eAVJMCpJoLiD/wmO296GxuUra1/KG/9bPYrwyQ8iCTijI1NTV9c9P9ayk6XLkVlJeWULlnH8ee/T3++IvPcPjAwzzx7Kc4uFNgWP4Yjx2pozJ9Q4RrMw/wcK2HxKo4fVs1u/fvoKzAzer4GJMLQYkOVNFrFnUFWsb6L/Af/81LTOq8+Ip8yeNVbsPqfD/1p9/g/KUmJpaD9I+MMCaQiazG5O9xVpY1+MtLKFFjTgrENUbV44scHI+jkXVd1i6qKgqxuWyCER0mgw1rXNRjLAXduig9rYX4VD/jgTh6c5yB9l5GhkYYmV7GXlTDzpo8bDqwWefo6htn6OYJzt7sYSpo3BimhzAd59+ifioqYi7Inbde4eQFAeapk5w7d5vpxTjatQVGR8cYmFxkYaSJS6dO8Pprr8s+N+joq+fkiy/wwxff4mZ7J3evX+bEG6eo75licqCbpmsnOXX8TS43DbAoAcPqdA+t9de58uaLvFnfz/BynOWJPvoHR1lafadcdj22nqw4tbQUYC2iPlhVcUkCjuRn8s63osp4o9FYMoRN7hMXZCfhHJYPP8iqPOcH9sAe2AdbLJasHXHvo/pp4Psg+yjQfD9T8FSKcnP1/eznup4Psp8ri3WrH1Z5WD+Rxbq1vpXFKjeULItUc3kgmt/56lefSvN46pJnvF9NFKLRkUZWbgHFhblkpDpx2e1YbU7caW6cVj0am5d0jwObcTPbTyPKMCubnPwSKqoqKMxMw+3xJweVLRKolZcX4rVZ8WZn4DAa0DnKOfrEYcqz7Ojl+GhwkdbLl1nw5pKVVS4KcwdpLj3hmJxf76VG1t2heRK5ReT7fWhGbnK1e4IF4cTCtIOd5TaGm69zt3cKQ6qZYH9nslJQ9823qdftYo+hg6ZoGalD52le1mE0rDE7raek2M96KEzRkT2UeVM3huNJdTMl6rX7jTeYLj3M4cO7yLIKieNh2i824jr2GJVpAa6/eYdEdhYmhzyLxT5GIk6czDPvqOHIk0+R3f53/NXpYeIWA4OXbjJrmabxZkBU7kF2lDpZGevnzoXrDImqXuu/yc2+eUmQ4zQNpJBlk+dxpYG2oQlGhoeI+ndSKHvevnCG87cHWNF78PvcosJTmG66ypUbF7l28zZDaw58riB93bPyGg2kiKofC2nRroeYFMXbO7GM1mJBH15gfHCQyZABp6GHV350nqFp+d1shxA3QnA5jISypKjKTWEBv17e+dYXkVgnqrKWRW5Lst54/8nNom5lLul8Y8MDe2C/Yfa3f/u3l8Sfb0FSzbdntb6rzFG2v6tMcvuymlQW69ayynJV8JNT38tiFZYkl7fKImV/CWJX75VFbmWvKhsaGkrOP277uQCpyh9V5ZwPA6QCoiwnyx631uUBaX7va197xuFwVCfP+Ek2cYIbY9RtrotpjRYcTgcOq0GkuThPgxp93Cm8EZBazIgvB72d9OwCyiuKyHSaknBUFl1ZZnRglpLPfIaHd1ZTmJNJZnLU9QJqZL0kx4c/P49sfzpOvSjcrBy87kxycsuoriinrKIYjzWFmNYsfyunMjcVzbooPVc2ebX72JltJuEuo8wdYnZNi1Ecu86ez47KdKKLS9jLysm0b45XJ8DKmb/A18/OUf7Ekzxc6cekrlPU6J03zqA9ImC3Jxhp7SXuyyW/VADsnKEvnIbftMjQipWsoiIMrSdp0eZQWr6DfVW5+PINzC9V8OlHStDMttA8HCc+PU7InUZsfBbya3nyiVTu3opQvHaVE8O5HDx2iPRAGyNxL5GeBoIl+8hMBBgemCK1IAe/w0z/a9/g+KSFivwVbt6Nk+MY5vKNJdIF+OtDl7k+pSHQe5Mbt25zo3GUWHyWoZ52GhrkvJFU/PpeXn/pMsPzBrz6bs7fbKGtS2Ctm6Pl2iWuNw0RsfoEvBZ0Kk4ITjHQ1UrnwByYJXiyRpmbnGZalPPCWgpGixUDAtm5aRbX4uj0Amh5fglVhir+QAQ/GqFtIrLKWlTUvZx0WzJKAjiufNCDMtcHdp/Zf/kv/+WiAqKaZDU5bV/+adMWJLfKIGXaWr8Hxq35dkCqSjpGo1FluybLImX7JxuQchM/UYtVAfKf/bN/9scmkykzecb71dZjAqwFVhIWjL+ifg20BhPevHxysrJwG9Xo6xr0RjN2hwOXwyrXocUgyscscFS5qhpxzL6MDHHaTjyiGBWc03JKqCovwp9qxZGaQV5hMcWV1ZRne3D5RN2mu0jPKyA33UtmXgW7d5VTkC3gzcsj0+PBvDVenZh+4DQXEnt48vB+Cj2ixNRG+U+jN+ItKyHHmYpVE2IhGBNF5iXPLRDSegXYqcz3d9AzZ6C21MD4ZAyjUYvFk0l66hzNd00cOuhmtPkK17qjaKYHCKTnoZuYxVJRw6G6BJdPLrMre5mWBS/FOU70E7fp0VfgXJkk7dhhSsOrAtogntpSsm0WUad3CO/Yx+OPu2i8vMrOnBmudaVyoC4XRm9SP2Ng5vYZerU+9MurxCKjdE8us0YqheW11JWvcaMBjj7+CKVLx/mb22527ywg0XmW5ogPrQBxbDIkz07ejajh2FwfLe3tNF48S1c8h6KcWd7++ze509FHz8AYKarG8XwLp15/gwutc+ji84xOzLNqSMc+2UTLTJz11QnaGq7T0DoGTi+pDuPGx7geZnFygIGRWcJaC1a9qNXwCvMz8wQFpmp0/q3xrTcqTK0QioEkj2SvT/LFbcA4HiESiQljVUWpIBPj8wJdDUaTGvQ5qXM3TrLNoqurREMhJKqV436W0pf3P98D+82zv/7rv1aAvKceNycFuWRlm/dsT04Kiltg3Jq2AKmOUctqmzAiOZft7wtIlbX6Gw/IP/iDP/iy3NT9DcjQJG0nnuet+UKKBA56wiQrbW6G83Ifyfn6+X/L/9ZVwf5i6/s/yOVhBkbnWNM5sRk/vOlDilaH2W5PKrsP2++nWlLVqmljyCaVgAxKoWglMclcozNid6Xicbtw2UTB6g1YrALg7b87eYNvvjFK9sOPc6jSh2XLI6docQvAPQJqg85EanomGT4Bn8+DJyuffAFIRnYe+Vk+0tPTKa6tIcsq7jMhitXhJbewRJRxLnnZ6TgsJhLi0E2ebIrqdlOa7sRbKPD2aJgYNbLjUDXR/mZ6xwdo753BXvcEtY5Rbpy5xe3uMQwFezlcU4TdoKX3xFtM5Fezu2iBE68uc+SAk+aLbYRTFuhpvsuMuxZfeESUagk1pcVU7dlNVVE29lAnN9pjFJdFqK/X8vixXfgXbtCc8QWeqXQyVX8d43NfYq82zHD/CM6aMjIFyFMdjfQsrJMydI4zc+Ucqpjjzef7qXruSUoiNzjTvMZ86w2Wi/bhWp5ifqGXuz3zWLxWxi5cYNSqZ+jcGbqjdgFpE7ennBTlZuIwweLQLU4fP8fN+iZRtw6ydRPcuHqVKzdvcrN1AWcyKDJLkJSg7+KbXGtqoKltmLmFCbrbe5gJW0iXNLsy2UdHex/z6w68pja+843TjC9o8ef70IRmmZxeZF0CMBV4JcJrxCSQH7zbQnBsHLvPLSo7RigigZKoX5XcVWWpcER8nEZ77zu4ZytzzMzOS0BpxGh4p+nQA/vNsnmx73znO7cU1GT1vZD8mZSkTHFhQ3JZAVJNCobKfuMAqZp2mM3mJAh/GiD/5E/+5P8lD+C+rsq6Hhjg3Hf/Mz+eyiOLBWZbT3G2b5n1hTFazr/CG01BMsuKsLX/iOf7TIS62ljPriDDHBbneZ2bzSPEbBl4EsPc7Zhk1VVIhmaO2fkgGMwYtoDzHkuCbXP53TbE+XODuD1uTKLGftLWiYRDRGPaZHbdL2w6K+lldewsFJDJ771zTSlJdaFNOkiVhWzG4XLhcdowmUXdmgyiZHTYUr34vQ5ZNuH251FUUixg9OE0p5KRLlBQwYAzndyiIkqqKigWYObkZ5OV5sKkdZOX68edkUNeThq2tBwq9h1hX20JxfmZ2EUh+cp2cfjQLrJdxqQzNorKTi8qIMNqE//tpbKmFFNonNGVKDF9KgX7HqY2I8HCbJAUs5sct16VZRCcauFsi5b9hwqZu3KelskwKSsN1Bue5qkaI8GB61xrm2Kqb4AVez51uyoFNjFuvvwKnWui2Nd7aFzdzbN7BbB3DDz7ZDXpxkHONxpxxxfI+50vUrU4zfi6Fa85QXj2Isd7MuTaHdw5PkjFpz/PE7UT/PDVkKjdYtzOEB1nv8O3L6zg0U/TPZPAFRuV8y2RfWgvq1evsZqbS76oflNKhEtf//fcsZbgnG/gUmcMTTjA2PgSmUVeic16aLp1jnMdMfzWMd4+fpdAzIk/Y5HGK7douNPCyKoTnzVGx6kfcqZ9lJn5ODnpqow9TldbUxK8MbsPR2KOvs52eobnkJeL3aLfqN23vkZQFOd8w3FevdjMjKOEfFuMYCBEigRiunel8xirwRUicc0GdBMxIqq+hyjVDaBuVKxSpr6DD7REhHBohbV1Vc1/49h4OEJMRIg4mQ/4fh7Yx2GzYi+88ELTewB5TxluA2RSMarpPX9/l4oUVqgRkpPKcTsgw+Hw+traWlJJ/kYAUs1tNtv7AlJuMlkWqUwO1wog/5/qPPe1rS0xM9DOYs3vcXj1DN994zq2w7/NLusyUacXTcN3eWWxhp1rF/mP59c5shvO/6iRrCNVrHU30dU/QN/woig1G5GIRpRBjMFbpzh17jqDcR8F2ami2LY/3hjLIzd57Xtv0BowI4KMwetvc7kriDM9SyDVzF/9ZQs7av2S2vQYjTrxTeJsUgxoE2Eiq8PcEnCfvGVhV61c34c5mKQlBKgzjE+u43S8T6yiM2O3K5X4C6rZ97Gt8ymFqxK40agUroBdlvVKxapOGsyG5D0YHR5x6BmiUtPkGcj+ZhfZxaWUFmThtr6jVGyyT5rNLA7ZRU62B7PFSUZ+Ptl5JVTu2El5frqcJx2P3JNVzunL8GDQrLNuKeLIY4eoKSylKNOBUaCdU11DYX4JRRkK/hZ5LzPyzjOp3n+EmmxXcpzIwEgvkzENutgSS86DPF0X4NR3LjG2Ns/d5nnyH3uUgpROLpxtpLlzkJS8h/jtx61c/9br9GU9zuefqmG1/iKTEmCsz3bQPJ3Ppx4qxWZZZay1nrvzWRzYX0Fp3SFqUwYYNpSx/7EnSG25wnJVFaUZXswCyOa3rpH2pc9QYxqja3k3nyq3MTs1hi4jlZWJWcLREc6cm6R0t5XBYS+f+/KncNz8P/kPV+M4TYvcOtWCId9K28lTrO16lqylMWyi6t1uDZ1DI3Scf4M7lJDa/Tqv3hllMaTFnVuAT9KMhL0sDTdy/q2z3Lh5ix6VrjNcBHrruXHjDmMJCYZUwJMseF9j7O51Gpq7mFw1kOrSszTSSUfvFBGdDYddT2RujOEJUaFrMfQC4PhaWOW1yTteJxZLyDxOPJFCfLqXrs4ORuX3vE6jvI8onecvMhRNwZEqQZkaWEDwrcp4tywaWmZmfIa4yShpTffzp2nVRaTMxNFvrP8DM+HjzIsvvtiyCcIPVZDbl7dPW5BUQNyavxeQwo2kehRk/NoB+THIjXdMgXJz8RNs6iNIwepMxS2O2WvPoPzA43z6aDamYD8X3nyTy72DdHZNCPxSKH7kKzz10DNUhW9wcWiNwEQfwwOdNN28xNXbfQwO9lP/5hu8KZF84e4cbnzju9yeFiW5zSKzI5z75t/TmbGLUq+OpfmQuBQdqx1neP1CM3OrEllodOjDTbz+Vrs4vhhzErWf7xPFcPsEP/jmDzjZtkBCnH504iY/+Mv/g2+fbGF+W092ieAQ9Wde48TF/397/wEmyXHd+aL/Mt1VXVXtvZ3uMT093gJjAMzAgwAIEjQgJVKkeGkkLqmV+O7ud1d89+5+2r3c1Uqr3X3SrkRRpAwNSIADQ7iBG++9nx7X095Ne1ttyr1zYjKKWdlZpu10A/GbLyYiTkZEms6Mf57IyKyrGAiOo+XS6/jRj3ajob2fRDcAb087eRB0A0CnLZ2dCAR88h0nOo0v4403rt5Nz0P4eZlNdIg2OPkZG4kvz6wtKS5EYX420pJI813ZWLpmI7ZsXoGykjIsX7UJO3Y+hAdWFcNlT0bx+gfx2KMbsWTFg9hWTh2pNQlZFVvwyS98AS985hk8uLoQKaKzt2PNJ57DUw/cjw3P/BH+zy+sRbabzpms5di8di22feqreOHR1dj69Oews7Ic6x79BJ5+aB3d6LjRa6vCjrUl5IUW4NHnNsPS24Ir193Y/vRmpKfzhZ6O4pXbsD53FHQKwJGShoxUG7zjd18/Genvwxh78CIXwHDvEJLoJiyJ/u42J91MeOx0owESrlu4VH0bQ+Qtu/lH21PsCATtyPK4MdgyiMyqKixf+SA+/8LD5PGmIS1vGbZuXIxiFwlLqBdN9Y3o8CaT19uFS9fugL906LO6yLNMFkOyotMIdeDamQM4P7QE61YvpRuUUVx8+yX8es9ldLfvx9/86B3UNfWLLUWwEe/+7Nc4UdeDUf8o7tw8gN+8+i72vv0a3t5/hq6XKzi0by8+3LMb//TXv8CxpmacfPs9XO0egHfgMg4euIKWE2/gpVfexPtHqnHHR9tpC6C75hxOnzqAd15+G6caO9Hb14baa5dw+UYTBsaoHw6MY6SvBdWnj+CVn76MS9294ufvA3T9UAesbRulNeG7S5BuOOn6o2POrwmFAn7q11h0ieEWNDW2oHPAR3VE4QmEgsPo5+fcJOqR0LUpfhlIu6YWIG1tdAdjjthZFjYOwhIJ2xbUJ+YkMyqQTHp6ungeqWUjcLvdsTzWeUPIakMwyYZu/upN56i4U7H6e3DoUCMKHvgsvvnpdfBY/OKl9sE+uuiH+zFOF2NX51WcuTiGResqkeEk0RkYp7pWdHf6ULyiCusfeh4Pp3Wjkcr+9o27EOwOfi4IXNlzGE10h50S7MStS+dw/epJHDp9Ax19QTiondBILY6cbEaQ13XhPbxxmoTrX97H2PJ1cDffQBsdXV/QSV5WBTo+eAW7z90EaSutIoRg3x20DQO9t9/Bz98g7/jObZw+ew21bfwFnIvY/5uX8fOX3saF1n40nj2Go3texD/8ZBeJ+Qi6zr2Fv/+7f8TLbx5Dbcs57P7VL/HuiVoS8RCGBjpQR9t6+XoTBvs70HS7Dj0jgbtXjH+YbAMYE69OMfrrowdXLl9Cbf2glp8cQerg7r7nOLPQRRz++AM/t+XntbmZqawxYeyePCytWoE1K1eisigFFnsJNux8BE899Rge2Up/ezp/UovW4BNf/BI+/8xDWFnYg9O79mNs2QN4cG0F+I3YvM1P4/mnn8QnXvgKPr+1CKTrRBIKKh/Es09vRTmJe1YKXUaVz+CFZ+7HEjew4Utfxs5FJOi8faFkbPz8Z7HKk4Hsok24b2UmUvLyULJ4KYrJw0xzJcM3moT03AykpFZihes2Xn/zA3g3bULaEP9NxpCUV4q8ZD9Gh0ZgI6895B2mDqEPty9cRg3dOFmS/BgaHIdnySZsq3DTTdmb2HNtGD7WlrER8U5pSsVmbKpciqUFY6jvDCE1LROlG5/GU1uWIT/97pxoWLJQXrmIPGQHnYANuHluH/bdCCIteRhNzXU48vq7ONqego2Pr8PYzRtoHOjFlX1HUEvKPDpQjcMHr6HxxG68d92Ogiw7vH1daL18BgePnMWNxma09o7A4sxA8M5NXDx/Cntf+QX23uhG58392PXS63hnzwnUk1YnJTvFzUX/1TM4e6UG/XQV3jx+hva1G+PiXPKh6xaJ7okTuEA3wMPjY+hru4WrV66haYB2uomEffcBnLg5gBF+Hkvns3+cbyTvnoiB4R4033ofL796Ab39uo8e8+JAA86evYxGukHh4vLTjrywu+YW/a3EVzAWEkbB06fjwnX1QTNPgL1FDlp2zpnRIVaOyeUND7NyIFc4/B6kw+Gwf+Mb3/hj0dq8hXaT7pIDQR9abzUgkFaE5ZVFyC8uQ2ovXaxHj+B0o4+8i624P6MF+85Uo6XxKjqzH8Uzm92oPXQcIzmZ1NnYkJOdTX9gC1zUwQ7daSbPkDzPRmDFjlVwtPfAmpUBB3XIIbsD2YtWodLRiOOH6M76lhNZ7jRULbOiticb61c5cP1sP9avBk5ccuPhBwrQdvpdnHBUwDNUhD/4w60I9fdgZIy8JssVvPrmEVy7Vges3Ir7qgrhDAUw2noOHxy8jDud13H0cjJ2PJ6J5qZKfOVzGTj80s+x+0oyyq23cKIthJaDu7CnJx+bsi7jZwc8eHR1Lz486sQzn9qA1FA/mnsG0FZ7EU3UAY/e+JA6oBpxDK7VNqGp5jwu0TavKLOg8ei7eP3dI7g1mo2qkhTqmPaBv8Bz8VILnB4vDr70z3j3+ABK11ch19aGMweOotafjbLsu58l4GvOP9yNttYOjAST4KJOnE9CHp25/Otf4BDdvBRWFAOHf4h/rilCVVkaeX53a8I3hqYr1QgW5GsfOTCDBL6rGwGHUwydThWLrQCrqvLpZmji5SSGu+nyDtlzsXz9KjGUKz7uYKObovQMZNG5wT8hLtdusSUjI78UixeXozjHA4c7HTnkJTqpTFpREbKcyXcvWouNzpkyZNO2u9MLUVqQBk9mJvKoTFFRKUryc5CWUYpN2zdjZUUlVi4phCerEMu3bUWZZRhjIVp/Vh5KFxUiL78AxaUlSKVj4Ckope1yoXfEJ2ZWu8q2YJWzAx1jfvQ31WOEBPsB8rDtyckY6WzAuX37cfXyYZzsK8Gq0kzYyLNzutKQU1aFVUvyxY0dggPo7RpET8stnD9xAyj1kJeVj/vuq0TluvuQ21mLvuwCrLt/I7zHLiCNPPnhQ+eQ86nHsWTsMj48bsP6vE60rvw9fLZqEA11rbh+qRNeuka2fuox+El4HBtXI6OnAW2jdoxf2IX3hu9D4YVf4PwS8uRz2lFdC6x/4n4U0fFztu7Hy+dGUZzWgrffuoWMJUtRQsfaZmnC6//9J7gwYkeSuxBlRU60XjpIAn0SN3ocKHLQzYM3G/kjdbg5YEd2gRu33t+HPjp+tsajeH/vcZy/dh7nG4vxyPYKuPmuyj+Apps30VK7Dz/ZVYO8giUozfWjtaEBXT4HqNvE3j/7TyihGxdnWpo4B+YrJ0+evHrkyJFmEjS+4xWB0nynEM5zCIVC5JT/Nsjy+nq6smKIlZeRhx3k5488tMpDrOSYiGFXFshRuoG4F0OssyaQKSkpVimOHAhbcXGx+3d/93e/I1qbx1isDmQWVWHb1vVYs3oxSkqK4SavILfqPjy88yk89vhT2LmuEJnLtuJh6oBWr9yAjZvXYFleDnVQ+bCn0MW1dBmKLe1o8rqwZPt25PZU48KVFqQ9/DweybiOv/2Pe1D42YdQSL2nt6MW+371I7xfE4ArrwJleS4M1p1H67APAU8lNq5woaXGh7Vrc3HrxHn0UwdXV30Dg4seRkXnGXSlJaP+QjX6yXMb84/DvepT2GyvR1fBSmyqKobTO4ALu/4Z5wofwfqcftyku/cND+ei5UYWntphx6k9h3C5l4Qpz4/hlMVwd/iw/mvP4OH73Dj9fi927HTg5MUifPvr69F7eR/e2XcONc0dGPDZqHMfQr9/BTZ6qvF+gxv3bUvFgTfqsTz/Mv7yf5xH+Y6V6P3NP+F84TY4PvgL/M/rRVjpbsaFyzcxRB1wkn0xtt3nw/u/eA/1I360nz2N/rL1WJxOnQvdpAzWn8Jb7x3G5aZ+uIsqkOci797nw619H6ImJQcrqsqA4y/h14MbsbNiEKfffAMnbpNXGmrGG3/9YzSWr0R5Zhbsg42ouX0HIVc63KSi/uFe9A124o3/8r/Qtm4zlqU6J5zwCUNiZSaOYSxJJF45yElPmZYQM7+tTZ6unZ/DWmDlGcokRDwTmp/p2qxJcGfkoIBuDgpz08VvsLqyClBakgt3kgdFiytRVbUMiwozyatzI6ewAG5ym91Z2UjJykV6YSmKC4tRVLkJW1aRl5nlonM6C4vvewwPr8knz4/Xn4z0nAJkUwefXLQKm7Y8jMe2LUMGxsi7ssKVW4plxZlIslkQ9HejtroJQ+SfWlIXYcND6+kca8VIcioy8sqxfoUTN05fxOULJ3H4UAMqPvMcSm+/gbeuDaL9/AGcai7FzoJ6XCn4HJ7KvY0L1W3w2uhvGuhGUpoLDXvPIe2hRWh87xiGcsuQP1aN8+NbsHrwMtzkxW920M1ubScWP7IF+fyaVEESrh6vQfeRd3Cz6AHs2LwceW5+NjmKmpPn0J9F+5+bR94q0HbzNrrJMz1zowcuOm+GkumGov0YDg+QoK/OxfmfvAjv5gKc+eGrGFp9H1Jbz+B6YD0+uaMCTip/5+IB7D16Ca0d9Tjb6MHO7UXoOrMfhy9W4/L5GtjKyjF08iiWP/4EklKi38rNB86dO3f9xIkTrSRgLG7s1U0QPLNgEEghmCyMbJMCyWlCDNFKgdSEcOEKpNfrtfKrHbSTEwRSL44caKetuUVF7i++8MK3RWsLFAtd8FbqTOw8g86eTHeAbqSnp939uo7dieyiMiypWITFdBF2NTWgh7y8DfdVYS3dKT/08A5sWZqOgM8Le/F2PFjBd4zUwbgzsXjdA3RHvQmbNm/EuspylFcsIe9oHTasq0J5Xi5y8wpQVFyK9NAdXOv0wV2yFps2bsSS0Bm8sq8ZPk8JNt63EXljt3DgwwNoHElByf0PYVNZJhy+IXTWnMSRhgBSAwMYtJbi/nWpuHX4KlIqiqj/diArbxWe+/xzeHBlEQavnsFYVRVKkztw4qgPWzZZcezIMN0IJOPsux9gePsXsNLKz2KsyCwtRGHWamzN60Jr7iZs31KK9iPXkZF8gzq4FORZ+zHMr5ekrkJVSgvGtv9bfCazFbUd19GTvQ730z5Wuk/ib//xGHrpXtR3+yiuZD+NTyx30d33KAaar+NG9wj6SChPN5TisfvyERgbRcOZ0+jOXYQ1SwsRuLoXB33kQRz+B+x1b6SbABtGx0dw+YODCG3diZLhHlylzvDIlXq0DScjP8WL6iMf4IOT11BzrR2lTz+OKvfdC212sNBN193Xb+YTvD0c6NIUF7eYBUo3ghY6r92pqUgnjyY1JQkOD3mm+XnIz8mASzfUbHOkorB8KSorl6G8IB2e1AwUlS/D0mVLUUHim6K9IgKLEx4S7PzyKhLSjVheROdMtocEgb9MlYfCsnykO1zISu7G2WtBbPvkY9i2rgzBIQsyytfivvXrsLKqBJ7CpVicEcRowI2SlVVIH2lBbW0T2nt4LsAG4MpV9Gdkw9ZZg9asp/CZqnq89vZNNF06jktdaXjoue3IExPBcpDVugc/eqsBa174PHYszb078hAchW90DL3ttbh0rh7Ji5JQvbcaqSUp6B50oNgZwrCzAPnj9ah3r8e29TmoeesQUh5Mw7HXfPjS957HItzCqcYKPEuCnWQfpJvPA6j1LcVzj6fjwjULtuTdwo9+ehYhupaDR/8FH7ifREXtSax+5hN3fxxgHnPq1KnqM2fO3NGELiyQlBdeJMcyrQ/sRZIGyCDef5xJgczLywtVV1fPyjDstASS3GFLWVmZxe12CxGMJpAOh0PMZF1cXu55/vnn/1C09pGGH8j74U/OQ/niCpSk6k98G5zuQiwV4qhBvYgt2cG/lQkXeQAOZwoy6A62iO7sC7I8cDo81EFlIMnpQfGKjdi6eQPWr1uFJbluFK7eiWeeeBiPkCdbWV6E4pVbsOPxx7HjsZ3YUJYNF3cI1OGllS5DaU4msktWCm93aX4unJYxDKcvwYpyN+6cO4DDdGc+aE1HOnkV+ctLkGn1oas7A2uXZ6P1zB6cbg8hNbMXly52IUT75yksQl52GlyWLGTb21CLfJRmBVF3qROlGxfBH1iML371efK6H8f2/B4So2toL3wUa8cvo7qjGUOOYhTbU1GS2Y5jtZnY/uA2rL+fRH8RdYS5SRgfaMeVA2/jYMMYBvuHYUtZhMe2VyDg5V8uOY2ePBLIimyMXT6Ck5YN2OC4hHdPdSGvfAUW5aZioKEVq37veSQd34VfvHIS1lIXas7X0g3AWVwMFGBZkQ/nj9zB8uefJIGc353TwuCu2CaRx5rEM6C1HoRnJrtS05CZngoP/8ILebip5H2WlvDHI8g7Dfbg5tmzOH2lHfk7P4tnN5QhM2cRebmVdJ0swRI6j915ZShJt8PuSEN2HglsQS6KSWjz8xdh/QP3Y1VZBVasKIPL6kIeXROPbalE5aplSAsGkEE3Ydt33o/lJTm4O2fbgsz2PXi1ZyU+9eQOLM68O7M15OvA9YuNGA6MoWcgCeXrCtF+qhrB7GR09TlQkWVHnyUbi0ssdN6cRVvjRex//waW/M4n4TrxNm4ELGi5eBiXBzfhi08sov30o/XGFbT1J2HJEi+OX7DgvpwuHLuTjXUrl6KKrsOK0krYLx3GymefFTco85ndu3efvn79ei8LpCaS4WAmjNGCXiApiPchKS/E0SiQAwMD/NoH26IKJP/U1Wz8kgczWYG05ObmCrsUyLS0tPAzRzOBZHHkmOzWFStWFD755JNf4/ofbUjwklKQnpUhPMu5RLw+QR2UI1l7bUIYyUZealFxMcqoUyrOS0eKKxMVK1ZgaWEWMjNLsW77TuzYuhGrKgqweFUliTp5BO5F2LihFM60Iqx7aAeJ8kosX7EJa5ZVYPnaTVi3hrzbwhIU5mUgLTuLOr185Ka6qO0cLFm1Au4G6oTIS21s7oW9YDEJ7ggCeatRjjvoBR0f6zBuXayFbdU6ZPbVoq13mLzpXCxbuQzZKRaMdjbgwtGjGFz3NDY6uzEYKKdtLIdlfAjd9RdwbcBBx9eF2lMnMVj5GD7xIHWC6YOoOfYezvtWoWTkFlJ3bkfo0klcabRiybZ1SLO6kdLVgcxHn8DW9VXwX7uOrB0PYqlLCeS9ImR1Io0Es6JqI7bftwxZ/FCWYK+bvyhFXYnwbMUrvpa7rwTZaVmyK1W8G5yTlYYU6jAdqTkoKS1BCQlnXloSrI5MlFeSUC4rR1lR1l1xDIXgbzmJl3ZfR/r2Z/H4+qK7k54EdN04XeJTjVt3PoDVxYXUVibsnnJsuH8LNtD5XlFegtJllShNGUMgKR9V923GhnXrsSLHh4b2cdjc+XT9bMLm5ZnUXhI8wX7U1V3FlRtNqO3Lwo6ntsHT2YgBWk8y3YyWLi9H797dWP3Z+f0TucyhQ4cuSYGkbFjgdGkRWCxlMFtuEEjxLiQ/f2RhZIFkwWTYeyS78CJJP4QokicpYg5zIZBGEdRjKpA7d+4Udv5YOf9gcnFxsRBKHmodGRmxejweK+X59yBtZLPSTtjoAPDzSNtjjz225L/+1/+6n+srPp7wzD0L3dWP+33w+8YxODiG5HQ3gl2NqGnshC85DUWVa7Ekw4KgtxPXTryPd872ItmTgaUbduCTWxdRK6PovnkYL774Lq51hZBZ8SA+94X7MHbkZey/7UXQZ0fu1mdRcPEfcX3VF/BgyjBuXq1Gxv2PYk2OG8PX9mJfVyrKMwM4t7sGD/3g/4MtoUH4M8uQ47y7nYqPKCyQAy2orhtARvkSlGY4YnaC0aAOXnwvl3/r1JpEHqjPi346l/mn8JIdbqTJsWjfENqaGtE24Bezn5eV5yPQdB4na7rIdUpD2ar1SG28guLNm++Wn8f863/9r//+6NGjd0jIeBK+n44Bx/yzOiLW5cOBbGK5FotAUiDqciAdFDE5VX6ys1AGSDsC5IAFSDuC5DHy70EGydEKulyuYFtbm3gfkgVT/twVD7Hu2rVLDrEah1qnNfSaqEAKceQECySLI4mhGGadjED+/u///tY/+qM/+jW3o1BMF7q4MDIaEM+FHeQAjvZ1o7NvBHBSB+Vxwtt8Aw3jWagocKH9ykGcqA+huHIF1hUGcP7AIVxqGIazaCUeeXIZevZ9AO9T/yc+y/qr+GhDzgu/eSQ8U82kiM83v/nNvzt//nwHCRrPTvVrQikEkGOySREMC6XOFhbQaAJJWhFggWQPMpZAkscY1IsjtYl7LpAvvPCCyMufujIKJE/Y4SFWFkhaZnM6nTyBJ0Igv/aNbzz43W9/+5eiRYVCoVAsGL785S//NQ+xauLGn0ebdYEkLWGPMsjPHe+FQIZH32MQ9yaLvUeO+dkjB2E0ITsjg9+RVigUCsUCo7e3V/f1gwhYhPRCJPMRHwHQpxOBn0lqyXtGIgI5JejOQEzckWm6S7BkZmbmioUKhUKhWLBoYnfPBWy2mTWBlOg9SofD5MPYCoVCoZj39PX1mXmQER6imZcYzb4QMBNIFrSow6TTITMrq0JLKhQKhWLhMS2x47o8dCpFU6a1xfOOWfcg9bhd6mUzhUKhWIgEAtF+wyT8zFEgxU/LhpG28fFx8csmevTlWTTnw/NHZs4Ekp9DOp1OfntWoVAoFAsMEkh+sV8yrz2/mWJOPUiPx1OiJRUKhUKxgCGnhz+YoBdJTofz0pOUQTNHJZbnmJSUFLf+bDArAikn5uhnsXJst+u+dKxQKBSKBUFra2ublpwWesGUzx8TEc97xYwLJH8sgGMpkvx6B8eMy+VaoyUVCoVCsUCg/pxf8jeFvUhygiZ4jpSUQTCfhTAaMyaQLIxSFM1gL5LuGNR7HgqFQrHAGB4eHtGSQvR0Ajir2LSfu9Kyc860BJK/oMOfmdOyMdF7kgqFQqFYOHR1dfXxM0cOBsLixV4kB3KURNDMTNxhVLNnj0ZhdDgc4kPlWnZOmLNJOvyNVi2pUCgUioXHtMVJDr/KoJnnLTMiWvJbrNHg4VUtqVAoFIoFRl1dXaeWNMNU7KRHqWWZmIIo2+BhVQ7CeI+ZM6+usLDQrSUVCoVCsQDReX4z4gFyG/rh1Wivedwr5kwgk5LUR3QUCoViIdLXxz+0OhG9SOrEMwJ+Hun3+yfYx8bGRJjPzKpA6odWUwgtqVAoFIoFRG9v76iWnC4L4tmjZFYEkoVRiqOMs7KylEAqFArFRwxN8Mw8yQg7e5LGb7BK5tvQqmTOhljtTqeWUigUCsVCorGxccDg+UWI32TRiei8Zs4Esjg/v1BLKhQKheKjQVzRnAkx1L//mJKSEvJ4PNNqL1HUJB2FQqFQxGRgYED+WLKpCCaKUSx5aDXW8Cq/7nGvPlTOzLhA6ifmSPgrOtnZ2WlaVqFQKBQLiKGhofC3WKmPF0GH0UPktLDp7YYyE5DvPkrBnA/vQs6YQPJ3WM3EUZKWmal+C1KhUCgWIPxBci0p0MRuygLG9c08R2mL5VXq2bVrlwgmTGv7JHM2xJqSnKylFAqFQrGQ6O/vN59+qhMh6THKoJnDdi1rSqKCqCcvL0/WMcYzxpwJZE5ubqWWVCgUCsXCgsVHCt2MCVEi4sk0Nzejvr5ey0Ug687YNumZlEB2dHRYhoaGog6jGuEhVw4Oh8OSrCbpKBQKxYJkbGxsws946DAVzUTFL1F4sk5ycvKsCGE0puxBjo+PC6GM96FyicfjKdGSCoVCoVhAGB5BMlMSP64zleHUe8WUBHJkZESIIk/M4Zh/LJljifQctazA7XarSToKhUKxwKD+PTyDVQ/18cbJO0I0NeGcIIIz6U3OFTP2DDI7OxuxJqra7XY1S0ehUCgWGG2Elpwx2ItcCII545N0pFfJpKSkiOePWnqtMCoUCoXiIwN5ksbffYxA51UKxsfHTX/FY2RkZN4J5owJJA+zGodaFQqFQrGw6erq6qeIxUuE6Xh+RrGc7yQqkBaewaql4+JyuSzsPWpZ/iKCTUsqFAqFYgExPDzs1ZIxYS+Sf7FDyzJSVAXRhJE8x3npPTIzPsRqRnJysvIsFQqFYgEyNjYmv8MaRhO7aYsat6Of1er1ekMkyPNGLOdEIJOSkpRAKhQKxQKktbWVh1ijIYZM9d4he5H6Z5IzJab3gjkRyJycHJeWVCgUCsXHHKOoGhkcHAz19/ffc1GdKw9SSykUCoViIdHe3j6gJWMiRU8Kn8kzyUljt9vvqUhOWyD5Szr6VzvM8GRkKA9SoVAoFiAjIyMBivTil4homZbRCyjDzx/1QTPPG2bcg3S73WGxpDsISygUsmSmpjo0k0KhUCgWEGNjY+KXPKg/5+eLwsYYBDOquPn9/pD2MZ4pCSB/g/Ve/TbkjAkke5EsiFo2ApfLpV7zUCgUigXInTt3RrSkfsLNpARL7zUynJ+PHqOROXkGmZ2dm68lFQqFQvHRxCieEcOpC5F4Ahn12WIizx4lTqf6DKtCoVAsRLq6ukZ1nqPEmI8gmjCyPZZosld5r4ZTzYglkFL8Joig/KmraPBQq148CwoKcrWkQqGYM3zw9jWh9lo16uob0N07gHF/nL4nFEIoaP7Tf/zDDfOm51LMGdTfx/wtyHiiJ5fxs0hyrIRtOng8nlBeXt6cnIpxh1hfeOEFEYyUl5ejqKhIy8XG5XKlaEmFQjFn9ODC7r/CVx9+FA8/9Sk895Xv458PNd1dFBI/VXQ3rcNbdxQ//av/hH/aW6dZmAA6bp3G0YNHUNujmaYDC63JuhXzExJI/c9dTWnYdCp15gOTegY5NDRkkb8FmQjsSXJIITSTQqGYM/zoa7sDlGzBp55/Fos6T2H34bNohhe39r6I//mff4C/f/U42kepZF8Nzhz+EK+98hre2HsMZ67cRktDLa5XX0Pt7Ss4sf89vPzrt3Ci3kuO6SD6ensx7B2Bzx+4O9ZmKrhBNJ95B//wZ9/F9//9f8ZPXtqDmq4B9LdfwbE9+3CxoY+kVzHf8Xq9EX8mns3KwYjRkzTmp0tycnKIpGROhdZsdmnE0OqqVatEPDw8bOGhVf7FDh4+TUtLE3k5nMrfW+XYbrdzbGVomYi//OUvfzo3N3cDt6NQKOaKXlzesxuHLnQjYBnGgL0UD33yEyiq+Tl+8Bc/xZGbDbh18zY6untRe/g3+OXrH+J89RXUjpdg82IPWo/+Ev/wm2NoGLJQZ5CCiqUVKEsdwtU9r+KVdw7h/PU69CMNea5R3DqwCz8lAbztdaO4vBBu0bOM48ruf8Tf/fxtXOkYQP3lS+hxlSHX0oQPX9uL2lA+KsoLkJpMPur4mBj+tdiouwn6qQO2wGpN9F7cj/62GtQ1dAGuLLiTfPAODWKM/B5bkh0JN6Mw5R//8R8PU58eILFjVRSB0hH5RALdQImYpYHS/KyR2wkv42ePPAzLMa0uyK93UFnxmgc5Z0Ig+aMzFPPrhFQNqK6uFvFsMScC+aUvfenhzMxMJZAKxZzSidNvvo5DV70Y9w0hmL8GTz2+ET1HX8NZ60P43rdeQO7QDZw6eQYXb/ej7JEX8OSiIOq6nVie58OVI0dx1bkajz55P3xnXsOHZxrRcvUsDp24gFttDTh+4ipGUzwYO/cqfvjSMdyqv4SDBy/Cm7USW1fkUefiw61Db+BAzSgqqhbBMdiPYMFarCxJJxHzY6S7Htdu9cKdZUXT8b04cmOAuspOnHvnV3j1wC0EMgqQmzKAWyeO4PTFm6hvakNbw3Vcv1aNpp4AXBkkhsk8CBbCrXf+J/79f38LA4t2YGvWJfz9n/0H/OTACEo3b0Cx+kzJtPi7v/u7gxRFiB0HTdzYu5RB2lk8w3kZ9ALJdX0+X4g0JEiaQVIRFK99SIGUscPh4JhHL++JQE5qiNUMKZha1pT09PQKLalQKOaMIEaGxlH89L/B//z/fR+b+vfhxTeOoc+Zg+Tuc3jr7ZdxtDGI0mXLkeMMYqinGe0tjegaprt2Xz96/CV44ne+im8/vQ1lnhDGgkno7x9E2obn8Mff/iqe2bwU+SONuHSyCckP/B7+/M+/gc2OPlTX1aFD2wL/6BCGuupx4dQltCVV4qEdS4CGg3jnwDXcvHEZBw4fwd6Xf46f/PNunLz8IX76l3+K//C3b2P3az/ED/7y7/Cbfe/jpf/9A3z/P/0T3th3GufPnsChd36Gv/yLv8Ebey5hXAz+2bC0sgLpvju4QW1ePnsaZ6qHkb56GSqyxWYo5gkkjOH3HzktjPOYaQukEfYoOdDdQlg0SfE9WlKhUMwZOdj8yW/i955dhYr1D+KFr/0eHltViR3PfgGf3JCJtsZB5Kx/Bl//3nfxh7+zFdamGzjf7ENOZRWWlBcjp3wJyrJSyA8cgS9oR3rxMmzZQALXdBIvv/QS9l3vgb1oGcoXeeC9dRK//uluXBxwY1FZIe5e8D70dnTAl7sRj+7cgKxQD9pbW9Db04vhUD62PfIIVub04b0Xf4FLnpV4rMyN3rpujKTnoLS8DK6gDz136tA6nof7X/gqXnh2LVJG+nCnpQkn9+/HrQvX4PexUwKkrNqI1QUWtFw6hl+9fgZ9Oavw8PpVdAQU02GY0JJxYcEzEz1pm6ogshfJw6xadk6ZMYGM5UnSDiqBVCjmmFAoG5ue+wq+/PQqFLhz8MCX/hh/8tWdqFr1AL7y//w9Xt71C/y3P/k01pRXYOvz/wp/+n//f/Hv/uNf4s+/9zk88NQX8M1//XU8s7YISSEX1j37FfwfX34GTz+9AyuLU9FdU4euIR/si7bh+T/4Bp4q7MflmiDWf/H/wO88tBLpYgOsSCMB3fDYF/HtP/w6Hquw4Nbl62gatiElzYOC9VtwX84QrtcMIqtqI9Y/vAWl2ZnIz8lH+doH8PgT27E8LYjBoWQs27QMGcOXcexUM0LuQuQ6k5CZHIRFvnjiWIv7V6eh49yv8MruGhTe9wRWV2ZiZKADPf1e+IWnqZgsPYRe2LT0pMUqUXFk71J6mPOBaT+DlHl+BsmeIym9eAZps9mstMxKB8b63e9+9wfchkKhmDssprerd6FOCMnJSXAk2egu2QJbsgtZOdn8zjIKs1PhSstCcXE+slxJ1E4SckqXYnFxNsZ7G9FwZwBjcKF801P45JNbULV8Be5/5Fl8+rOfwuNbqlCc4bg7McZiQ3ZZFVavXonFZYuwqKIC5YvLUV6xDMvIS12+cgXKMlKQWfEgnvvUg1izbDUWZ/vQUVeL+rYBuCrW477FHoyNpaFy+zYsTurB1Uu1CKSkwI9MPPL4w1i5qhx2G9/n25AZuInXX/0A14L34w+//3t4OK0RL/7132B/kxNLlyxCWsqMD5h95BkgXn755QuUZNGKeKZIIRAKhcKTdWTMdi0f8SxSPoMkbRCTdDjPgZ81ymeQpB3i2SM/n+SYPUd+9jg4OAjKi1+GmstnkGaXkLSJ+IUXXhBxR0eHRb7mwcJYXFzMeSvlrZS30gZbaaesKSkp1rGxMRvtiI3sNrvdbrtw4YL+pSqFQjFXjPWjd2gcVlsykp0p4qtWZhd9YoQw2l2HC+euo8uajxVrVqA8xwWhTzMIdZbw+fzUy1qQZPFjmLbf5iHRDg2i6XYt2sgjHPQmYdWKJSgqzGLv5G7FwWq88uIe1Hs24iuf3oZ8/23sevlN9Bc9gucfXY8cj/ok9GQ5efLkWXJw3iEh43chRdDS/MY/p30kbCJPfwe2+dgml2t5EdPfVdQlbfBzmgMRcDgcIiZ7kPSEZ68GySELkhAGSU+CHo8n2NLSIoSSX/PQfyhg165d0ts0ep0z4oWaXSvSJuLpCiTlk06fPn2b21AoFHPMhZ/g//pFLax2IClrOT77rd/BYm8b2i5cwdLHn4DdkdgP7YRGB+C1pcG9AH/alTpl6s34VRXFZDly5Mip733ve+9pIieCFDwtLcUwHKRgUpCxEEkuyzE5TYGFIpBTvvcjEbSQIMY952in1HmpUNwjAs1ncSNlJ77yta/i8UVN+Ke/egt37A54cnIQHPeh4+YJHDp5Dm3eUfRSev/h6+j380gYeXLdNbh+7RY6urvQcPgVvHmmHf2jAYQCYxgdHUMgGK8PCqH34h6cbh4n90EzTSCEsaF+DPF7i2PjJGaaeQZhD1N1QlODnKBRLSmZ9pd0plL/XjHrg/J0d0D3rgqF4l7AWpeStwwrq6qw+aFnUNF9AAdqutF98wZ6rr6HH/7tP+FEpxWte3bh7fNN6K79AK8ebMBw3X78atc+HDt9BudvNuDyvlfwq/fO4lpNA5pI9H79yzdw8lYfgqEBNDbV4uK7r+HQ1S6Mym+99lfj8Lsf4uyR97G/2QKbxYfO21dQ29on3ApJYOg63v/FD/EXf/6f8R/+w3/DG9eHyC3RFhoZ70RHVz8iv+uimE06OzsHydMz/XIOYSqWVJafJXJyRr+kcy+YdYHMyspSP5asUNwLyB0Tszepj2IPKhhwwpM8joHhMfgGuuHtB5wl6/DYIwWoP3kQ77+zF+dI/P7hX/bh4q5f4jiW476t61HsTkZ6ZibyFy+GtfEkXn3jJAZ8DXjntbdwqe063vyv/w0vne9GINkJu82C4PAp/MN/fwM3O27h0Kk6+P1e3KF29xw+g8NHTqC6qVfM4uDRt/M/+RGOWFbhU1/+Fr7+uw+gMMmG3qsf4OWfv4S91waoDHmr3bWovnod5974BV586UW8frQBQ9zAYBNqbtSSx3u3rbGxMYwMDmDM54d/fIz2ParbqpgcQugm4wUudGGUzLhA8oxWuoMIvwtps/G3oxQKxZwT9GHc78dI3x10dzWi4eY+XBpbi3X5IbrLp2BxID07B/muJAyM52DTJz6N57/+7/H9r2zAUPsginfsxJrKFVi9JAvpWfkoW1qBNKcX46nb8c0/fBI5Vi/6b95Ef/pKPPHU03hgiQd2BOG98C5O2rbhiYe2oiLPjUBPM47u+ke8fbkJV/e8hTf3nAdLXyh0Gwcv2rHpofuwYeUSLF+/ExtLrejrG6PtSkbj7p/g3XP1OPTL/4UfvlON3t423Kipw632MQTazmPf3pM4ffowPjxyC4Mj17Dn9Q9weM/7OHm7CafefBE/f/0Aavo/Ev30PaOurq5XS0ZFiqcMmpm1QP56h7DJ5XwjMz4+Lmzz6ZUOM2bdg8wpLBSvRCkUijkmFEQwfRFw6Z/x777//+Kv3xnG09//V1gfHEXAnoSAxQqL3ULuQRp2bstG26WjOHn0HMYcbizeVonm13+OfYePkMc3jJDDgt7btzDgtSIp2ImWti52KxC0JcPmTkdOugfiq29BP8ZHR+BLK0VZaREKM20Y7h8ir9WKvNVbsHb1GpQWpYlh1oCPPFvaDoedXzW5i9UyhoG6E3j917/B/ouXcOFiC/mGTmSv2YlNq0tRULIC69cUY+jEL/GTt0+hrbsOr/+Pv8fx1lP4+d+8g478Jci2e+GzZ8DadhFvvbwbd7S2FXOPTjDDQiht810cmYQEUs5g1bLix5K1ZFxSnM5ZF2GFQmGCnYTlyf8Hb/z6x/jJj3+MH/+Pf4dny23I3fAgtvzBd7D04Sfxe59/DoVIwqLHfw+//8KzWLmcBCwvA6WP/A4eyR/F7cY2NI+4kFu1ESk3D6HOX4Biywn86fdehbegEuWrFyHJaoOdRE5gs8K+dAdKzvwX/Me//N94/4YPWUUFWEIeYnrAh6VbtuKRTSvEF24swWJsWDKCy9UN6OgbxMhAMxpqT2D3iSx858//FF9cl4qBvlE4M3JQtigbaR4n3FlFqChyY6CpE9biMqRlVmL96jzygG1IXfkEvrx9HXJ89Th78EN8cOA0rje3KIGcBv39/WNacjKw8CUsfvy+o5acdyT0oQD5kQDO+/1+MXs1NTVVxBSs5Epbk5KSRCw/Vk47LT5Wfv/mzUU7duz4MtdVKBTzA4vVCrpIkZyUJO6SrY5U5BWVYnF5KUpzPbC7crFy4yZsXLUKS8njSytei8cevR+rq5Zh9QPP4vOfexoPrV+MrJQSbHtwDXIyHOQZcMvkYXqKsXz1MmQVLMW6rQ9h05rFKM1yoKO2Dq2DITiz81CU7RaiWrTYhdM//yle27MPH+49i6GSrfBc+Cf88uRN3G4bR0HZChQ5ejFcvBUr05tw5P0juNbpxOpSPxqH0skjrcTGbRtQ7mjCyfNZePapVFzZ9zYuZfw+/uQRF3mYwyjbvoVEnbdNMVl27dp1or29nT83x8Oj/FCXn/5ynHAgTzEiH7r7gQD+EABJRDDEHyvn4VgWStIXEfMCfq2D0vwmxIQPBezevXvWPxLAmJ020iZifg9S70Hye5AkmNbCwkKL1+vldx7F+4/yPUgneYz8/iO/B0l523e+850Hvvvd7/6S6yoUCoUZvtEx2JwOIda+sRH09Y8iyUXiHbLBGhzBmCMLmdYuXL90Ey2+HGxaasHpPYdxqy+IlKxybH7QjpO70/AH31qGKx/8FP/rx6dhSXUgde2T+Ob3Po/ld1ejmCTf/OY3/+78+fMdpGf8E03yvUceIRfvOGr5iEA2uUzEJGzhPAfSPj8JYoCETrz/SJrhJx0R7z/K9yBHR0f5/cigy+UKUhwyvgd58OBBo5dq9EJnxCuddYH83ve+98C3vvUtJZAKxbyHv2AzitERC1xpKabDS/MO7gZNerEQOTrjARsctBNRiigS4JlnnvmrO3fuDLGwaQIZFkeOKT+jAknawfYg6Q0L4z0XyEk9H2RxlEOtsaADIGax0o7xF3eKNPP8JuBF+40zOHXkAE5frEZL97B4h0xAf2e+q+XZV/T31IwKxUeNQTTcOobdb53FgDz3STQDPi+8oz6tx6G83ydeoYjogfxD6L9ThzoxGjcVQne/eDNZovRGFpJ3Fse7acVMQH16tPchI5CTcGTMw6fkLIn8Qpqgw0x5Ag3tsPhQeXZ2NjIzMzXrROjuYAF8nCqA7uv78cZru/HaG+/i57t2Y8/5Rgxoj6dHbh/CT//y+/hX3/h9fOVb/wWvnWvEyN1Fv2W0HRf3/Qa7D19Bt3hJKxohDHd3YWh0VHsXLEiiO07i6xNT7xWKe8co2pobcav2DsZFPojB9ls4d2gfjpypRnPfMIa6G3H94jlcvNFE18dvz/OxxivY9Vf/L/77SwfFKxx0MsPnHcRAfx+d63c71VBgHKPeYYyO+zVxJVFksRVfBhjGnbabuHpVTamZT5BTxN5fGE3g4nZURpGUMWMmjmwzszc3N6O+vl7LzT2zPsOU3OE0LTl/Ge3FtUP70VT8CfzxD/4Cf/ODf4svbF2E9GReeAX/8vMj8K/8HfznH7+If/rB17B1SdaEu1JvZwsOvvQK3txzGA0kfv6RQfQ038Ct+jYMeb3UsbTjTkc3vGOD2Pu3/xu/uXAV3aLmCGpuHMP+fZfR388jFArFvcJPAhZEiifl7gfIR+pw7shBHDh+C7evnsSBve/jw30HsH/vCdxq68GAV56v/bjW1oH21iCyQ424MAj03jyND177GX7z/oc4fvEmuoYH0Xr9NI7u+xDHzl5GYw8J5WAnGq9dwMVrDRj2t+P8qQPYs7eW2vOjp60Wt5u67t6I+gfQ2dqIljt90GmyYg7goU8taYbwCI1BWxaXaKJoJEn7RQ/Dd1gTXs90mHWBTE9PL9CS85bQ+Ch6OkeRv6wQDs3fTfG4YOMhmqZLaHYUo2JRObKTbUgpLkFhmhuRnwfqQ21TIwKeYhSnjKJr3Iqmk3vw1mu78Nap67h5ah8+ePMVvPjLt3CirhcjYwNoOPM+fvUvb+BiyzBcWWUodg2hpbEGLUP0d++uRR11QF2tdPd+eA+OXW3C0Hj8oQ2FYnr44R2xIiMrCxmc7buO6+1B5Gz8JJ5aPI7GW9dw/EoX+kf9cGZkId0l7iCBzouoJa8zZ/t9dB5b0Hy5E63V53Gxhm4ObeNoqj6Dk/uP4sKlW7h+5RrOHjuMo6fO49ThA9i9Zy/ef28PDhyrxkDIjbyscbRfPYT3f/MeDh87jjPnLuDsqeM4RPUv1bSgb+Sub6uYG0J3f6JKCp9elOZEoO41My6Q/OxRS4p0stOp5eYvlmQHMnMd6KzrQH9HLwYGBjE2OoJxHlxIcSM4PApLKIC709gtPFwQ6UH2tOP26ZMYLiuBxTuEtpputFw+j+qRbGzeVoirb72P68lVePSprajIcmJ0oAUDyeXI9F3G3v1nUX3lEhpvX6WO4ziu1Hfg2v7DOHf5bfzsxd04c/M2Dr/6Co7e7sLox+KUVNw7AhhouYVLx3fjlbfew5nqOxgYJetgKzq6R+AuWI1Hn34Km4psqDl6BFfpJo65c7kR186ewo2uZpw6Uo3Whmto9iajeOU6bNi6BCneHrRdvYgOVxU2brwfVXnJ6Lp2Fvv3HcG17mE0XbiA46dP4/pQEjxDF/HO669j95HLuHrsdbz461fxy9eP4EptB0KeDLiS1Ked5xLyICfd60gv0hj7/X7xO4+c1jMyMjLpdcwVeoHkPt84cjht0tLS5v8Ma2cGlm3dDtetQziy52385sMTuH71PM6cvYQ2+zpsze7FxbMHsO/QXnz49hHU9Dfh/PGr6B5jBQ2gte4Kzl7spAs4Bf6uVtTXnEdNtxuV92/G5lIb7gTKsH1DJaoql2NRRjKSkirw6OcfwcYty+EaHKAzZADe9OUoTrJguPFNvHbTB2fLWZzryMDKHZ/Bo/bTeP9qP925391chWJ2yMaajVuwemU+ulua0WBbhiW5Sei7sQ/v1XtQWOoBuq7g/NUGtPUOYTzEYlWDPdfuwFr8AJ775O/ihY12dN2pxfFz3XDmkKA5fBj1OZCRRjeaA21ob7iFHh9/PScJzuwiLFv/EL74zW/g9z+3FWneAKyjXei2lmHDY5/FF7/0Fbzwqc/jc8/uxPJ8B7rra9HpHfl4uC7zl4SGUaOJ5EJDP5PbKI4ir/9QAE/KCWjfWnW5XCLvdDqFTdptNpv4YADHdFCsf/Ctb/1ucnLyPJ/JaoM7pxR5tgF0jQQQSM5EWZYdPb1eWNJWY+cGJxpv3EZ9UwtaupOwaE0yrr5/G9kbK5FlH0V7823csW7AU49sxqrMUXRZUzDW4UXqskVYUrYUybcP4Fj7MIY7ezDuSkfjvv1wPf0I0lqvghxEZKUN0npX4hNrhrBv179gr+URfGFzEq41ObFmZRnSm/fhZMon8PiKNKSoG2jFrOFATnE5qlatwooVVVhSsQRVyytQsWw51t53PzZWliLT5UHRqk14aMdWVBVlwG6xIbNwOTZu2oCqxaVYurgEWYWLUV6Uj8UrlyA7xQGbLRcVS0vh8Hfh2ulDONvtwdodW1BgG0FHYx1a+2woqgjhxhUvllQugWO4GbebOjCW5IA7NRn+3hZcOX4atwesKF25HCUZrtl/NqRAD/Gzn/3sNPXjPMwaDjzsyoHs/ERYBE7r8hHl9YHrkTbImEWTZCMonkVynr1Mjklv+AMCIfYuOSZb+CMBbrd7Tj4SwOhF0VQg9e9Bytc8eAZrTk6O+LFkj8cTfheSdi7iPUjaafuZM2eO0A4WixYXOD6e2k7Bag9hZHAcyWkuOOjc8Q72YsCXgQISVfi70dg+isH2QbjK81CYkwVn23G89MEteEMerHjkEdjPH0X6c48htekirt22Iz9rGJ2DS/Hwtn789Ac/RcPqL+GPnsnGwR+/hBaXE303u1H5rX+LzyxzI0n1DIp5hnw74+4jiKD4BZG714mVbEEEgjb4B1pxu/o8zh07jxbnEuz87KewLp1uLhua0R9IQ3F5OnxeullMdWGsqxZXb7cj4M5CQX4avC0NqGvqRXLRUmzYUIWiVMeEzkox8zQRn/70p/+FhE+8x0gh4j1InZ3T8h1IUU5Lh2O2c0xi6CdtCL8HyTFpR4A0I8Bf1OF3Ifn9R34Pkn8s+c6dOyHSFPFVHf0kHd0PJUtkfkY91XgCadm5c6ewT0YgSe3tFMSHAi5cuFDH9RUToRMGAfGTPNSJBKyg8wLdbd3wk5eZm56CofqruNrcjSFbCbZtWwzP3WoKxYLDP9iKi0fJe2xPwrJN27BlRSFc9igyx9dFMEDuxl3RDYz76OY0BLvDAUeSTYnjHFFXV1f/uc997ufRBJJFj2NyhPwGgZwgkiyMnDYTSMI/OjoaNBPIrq4utk2YxTpXAqn8kXsInVTie5R2/kUD8VZzErILC5BP4sh/mLTyVdj24A48ocRRscCxpxZiwxOfx9e/+lk8sqYoujgydF3QPTaS7HbYKXakpMDjccGpxHFOaWlp6aCIBScsOtRnReRjIMpo5UUs0zNMotszJaYkkKT4Uc9TukMILyPFV0/MFAoFYYGVxM5uVRL3ESEsSvwMkTRBBE5rZlNmSSRnDTOB5DNYncUKhULxMaarq0t8FOnjzKwMsbIXGQqFLB6PZwF8Zk6hUCgURgYHB6fyW5DSo4zqLc7icOuMM2WB5Ik6PNTKgQXR7XaLVz+0xYLUrCztUxsKhUKhWEiMjo7yZBuBJmiTETVZdq7EcLLblxCz4kFKlPuoUCgUC5O2trYhLRmBFDzpCeoDmaOKlK6MgL/Sw+85atl5CQvkrD1zLCwtjf4zHwqFQqGY70SIGiHSBltcJlt+vpCQB2l8B1Izm5KSkhJenmxVU9YUCoViIdLZ2WnqQSZATDFM9Fc85gOTHmItLy9HSUmJlotNTk6OW0sqFAqFYgFBThF/xWRKaB5jwiIoPzXHn5XjoJnvObPyDJIn7YiJO2lpqZpJoVAoFAuIsbG7v75JfTm/+y5sBmKKoN/vF4GIKXjz2Zuc1Uk6KSkp+o+hKxQKhWKB0N3dHX7NY7IeoUQ+e+Q4keeQvb29vF6wF8mfmNPM94wpCWS855CSwry8xMZiFQqFQrFQMIqlzMcVQb23uBCeRU7ZgyTXWbwDqWVN4W8oKhQKhWLh0d/fz7/SIcVPMq8FbaaJJZDTnoGa5kkr0JIKhUKhWECEQqGYk3TksKkMmjliWJVjcqZCPl/4mwMYHx8P8TuQWjYu8pc8tOycElUgX3jhBRHiIT1JOTFHMwvSMtLStKRCoVAoFhDUr09ZlIwiyXGs4VQ53MqBZ7Nq5nvOrE7SSbLZ1KfmFAqFYgHCnp+WFJBHyb/WIZJaiIBFUAbNNAGzZbEE8V5P1JlxgZTPJdmbzMzMXC6MCoVCoViISMETQhVL/PTEE8qFwqx4kHKoldRf5BUKhUKxcGhtbW1LQOCEcOrEUIYIorUjh1S1bFw8Hk8oLy8v4fIzwawOsTqdznItqVAoFIoFQiAQEG/4T5epepE8tOpwOOZUDM2YVYG02Ww5WlKhUCgUCwQvoSX1CMHSnkXGEq+YwqbzOOc9syqQCoVCoVh4dHZ29mtJgU7QEhI2owjGE0X5HVYtO2+YNYF0u93qM3MKhULxEYW9SA78Okgir4SMjY2JdyC1bJjJPIeca5QHqVAoFIoImpqaurUki9eUBSye5zjfmTWBTEtLc2hJhUKhUCwg/H4/OYfCQ9QskcOsZqInPUotGxduYz57j8yMCSS//0gHJ/wlHXdGhl1LKhQKhWIBMTQ0FP4lDw0hZFP1BrleInXn27PIWfMgU51OJZAKhUKxAOns7DSbxRqBFD2j+PHzSO3bqxOETr77ON89R8m0BZK9Rr3nGAqFLByys7PVd1gVCoXiY4hOMBPyHOcrs+ZBkpuspRQKhUKxkGhsbBzQknqE0GmCZyZ6wr6QBdHIrAlkQUFBlpZUKBQKxQKExc4geAmJn0m9SdHa2or6+notd++YNYF0Op1qFqtCoVAsQAYGBsYTEEa2hYNRFP1+P/S/AzkV5G9B8ndYNdOcMmsC6UlPVz91pVAoFAuQoaGhGfsWqwyxJubwsvn0O5CSWRPI/JycAi2pUCgUioWPFLCYw6fxlslZrCyIHA8PD887YZTMmkAmJzu1lEKhUCgWEn19feNaksVLL2AJiZn0GrXspGHxvNc/lszMikDygcnMTC/RsoqZJuiHb2wEPn+AX6vRjAqFQjEz8C92aEl+lS8iL5EiaAza4o8Es+ZBut1ul5ZUzDRDHbi65xW8cuAMrt6sR0tnN/o6m7F331HcabyG1u5hkHYi1HEJhw4cxKmrzRgZHsLw2DhGx0YxRunRMT9CLLSBAF0AHILahfDbT0spFIqPJ+Pj49wRzJjY8VBqIuIZz3PctWuXCHMF/+JG+CV/DZFftWqViIeHhy10sCx+v9/Cn5NLS0uLyNPOWPlDAXa7XXwwgGOyW7/2ta89S2VXcxuKmWYMHfW30drfiJqbt/Dhu3twu20YHd2j6L58HOcOnkffkqUIXb6A9vxFyHZb0X3tGm7fqkPHcBP6e/rR1EIe6GAXurr60dPThoHRcfTXN2HAewH7jwzA29+FFE8qUqzj6O7vxcAw3fS4kmFpu4xLDZ0YTcpERrIFQT7nLRZYQv0YGLTCbvfB5xsHnRqw2qy8SKFQLDB+9KMfHSJBkyLJcVDLc6DbbxFkPiJQufAycjyDJI6iLqfZRiIoYhZN0gzxSyAsjPyJOf61DxZI0h1+l57t/OPJPJuVqgANDQ0czZhwx2PaAulwOMSXc2gHREw7bWWB/M53vvOvaFkRt6GYYcg9HB1uQftwAONj+Vi6JBNJvhG09AM5thFYc8uxeP0KZHVX41K/FclBH9rPnUN1TRt8aQMYH/Xi7Mk2tJPIjtffwN5z15C+LB39145h95k6jIwtQ3CkFk23atHb1ULhJk5dakdycSlGWy7h8Nl6Es0grN1NGElNh9vpgC1wCvuOOlCQ1YArl07j2LFxuHIzkZVqR+dtEt1fvYSr/lS46TwPWkMIDA5giG5Sh/uHYHFZMEYxXTkI+X3wh0bhHfbCN2YlkaUT0mqly9EvPF2LhUVXqa5CMVtQ3+7/8Y9/fIRFTSeKEelJhAAJnUizQHJgMWSmIZBzxrQFkoWRPUfaCRGzQNK+W775zW/+Di1TAjkb2B1IL6rC6uXrsWnjMlRWrsLqNeuw/b6VWLFhDRYvr0RJugupOXlIc6QiLT0LhfmZSC1diqqqTNi9AQz48rC4KBmhJCd8OYvw0JJxXK8hu98Kz5gTOakjyElqxMneMhT0XsD5EQ8KM1PQ39GK5ho6eYcv41RLAAW5aXCkZsMduo7TpyzIzb2Ny9XDuH17FJbxXixeWoKBttu4ePQ8xrJHcPvaTRw4fADXb6Ygr/sGLg6TJzzgxED1MVxp70Zvwzh83hu4XHMddfUhugHwwpXlQf/V4zh06D0cb25B7c3LuFmfjcKWc7jo9GKox4Pk0V6M0I1lcHSYvGES2bFBjNN9rJ20dXxknETZDpt/GIODXgRYdf1+Hs+BVYmtQhFBC/HSSy+dJ0EMe49aEJ6jTig5LYJcpgV9nSDpRJD0QniOeoEcGxsLjo6OCk9yvgok9w6mAvnCCy+IuKOjwzI0NGQZGRkRwlhcXMx5K+WtlLe63W6rz+ezpqSkiJh2ykax7cKFCzW04+pjAfOOQbS3jyA5JQ9Z6ZrJAJ27d59HBnzw+iywjw+gO5CEdIcNY94B9HaMIcnagqtjZdiWDXizilDsvIo3XmxC8uIAgr1A3Y1BEuQcPPXEkwi0HsO+N3YjuLYKY90uJDvqMBz6DJ4PnMGxTSPov5SFUNMl1AScWJHxBNZmHcBx+DA2WALfYCo+/cxidDR0orTSg8sXR7Dl/i68+eIgUrqbYflaFZzXPOBBm0CgG87URSR6AXgs/Ui2uZGdBTQNp2Hx2vUoadyHVy/fQqhsBwounsTQM48h5eQBDGUsw/LyFLTV9KH8iZUIXCPPuz4J5RUlWFGWjGFbDjzBIYBuBFJsIQx1tqF/1IKMwjy47La7F0woSLfI4lmLOIYKxUKlifj0pz/9zyR8/C6kCNQnyLRPs/MXADgtYlouYi2I5VyH+hFRl5eT0PlJLAMUcxQgnQiQhggPk2xBh8MRJG0JkpYE79y5E3I6nUESxogPBRw8eJBjGfQY8zPCjAsk7aSV7grsly5dauL6CgUpLvw+8uroHPaPjtGVw8OoacgY7UN35hgGG7zo6RoA+XYoTF+BtJGjON43jtBoCgb7LNj+yBaktZ3CiRsX0eT8BL76WDM+PLAC24b24vC2VPiPhNDT2YVBbwcc7qVIcpB4OUZRNj4Gb64PFzoy8NALn8fysx/gXHkfOm49iacC+3Fk4wNIfvNltPTbkLoiG/5gOe7/TAX63nkX71/JQOWyNBSHOuAvK4Z9zAW4i/DgphK0nn8f7xwexMPfeh7LUuy0f0lI6ryJg8dPorfkPqzw0M1EUTHSkgbR4yVPvv4MrmRloyCpDFmOANx5mbCNezEetMNCzqzVmoxk+28vw6BvjI6EFXa6exbDy+LaN16mCsXsQM7N5a9//euvaZ6hXiCF+BnE0EdeXoSNRVMTxQkCyWn2JBe8QMp4586dMQUyPT2d7VbaGSGQtKM2r9ebdOXKlUbRikIxQ/AVIAZ96D8xQhoYI+8ugNHOBpw6dBYdQRdSfAEkF61AZZEDuT7yTtNtaLzUiKTND2Kz9xLeOnMbycseRt7xF3Fy9efxidAVnG+2oMDTiYvNHtz/xXWwXO2CxVOJ4a7z8N+5gZveIYz7ihG0leF7f/AQfF0nsftsHj739FJ4O27iRlcKKnKBqwfeRU3WCiwarcGV3grkBdpQ4EjGuL8HLZvzkduyHOm0Db05a7EkcAcDAQv8yQ7kLFqO8nwXSyKcjiTU7n8FJzv9yOgfR/eGzXh8VRDtN7sxNLwB65Z5YcstgL+rEz3tt9F0pxuhrNVYV5ENt2cAnd1ZyM1xklvfD5bZgM0Fl5OEmDxsq51icSQViugcOXLk1B//8R+/qxdICkL09LEMUQSS02GB5DiWQJIIBlgg+/r6WBAXhEAylqkIJO2w49ixY/f+S7OKjwk+8jQHMBokd2x8BFZPPrI9iQ11hkhp/TzxJ+jH2Dj5bQ4bQmNB8kKd8A50weftxu32AfJmAxhLKcZD6wvgrTuJi/YHsW0RNUAiPUaeYJK3E1fPvovTHT6MdvnRHShFiWccDzuHcM4+iIY8EuzaNPR3NqI7ZSk2Bm+jcciLfosbax55DOtXZmOkNwkVFVa8+/IprH/8QWQd/jV+lmFFmjcdKSMBeLv9aOsaQtXOR7G9yIL2njpcvt2D9KxUpAUt6LPUom/oeXzu2UK07n8PnaFWnOynbb4vE/XH2lC+4wmsSW3HoT2XkJROXu/iTVixuBihutO4VDOCzKJk9LeNoXhJOoZ8NmRk5ZPnPISg1YNUpxXJKU7ydi2wJiXDTp6t1UoerlLcjxwHDhw4/m/+zb95nwWSBE2KpBA/FjiztM7mo/5fCqapQBJCHFkYWSBJGAMkhMKDjCWQeXl5oV27dkkhnBOBjDpJR8NSXl4uhNE4SYcX0k6LSTpsp50Vk3To7oDn6di/8Y1vfE+0oFDMOjY4nC64qQN3e1LhSk681+YhTBt3+jYbkpNJNKjTT0q2kw1wppD3lZaDkqJilJSVoLwoncpTuawylGVQXVqNxUriSIWtTg9yy9Zh4+pN2LhhA7ZtWorVa5Yip7KSBKcKy/KWYHFxEQrKlqGyLBWWIfIgXYVYVLUYxcWLUFZShBy3C46kVNjaz+HUjRp09tL+bPPAfzsoPOfAuI3E3IOla5cjG16MJIUwas3C6vxeXLvcgksNbXClbKZtcOLUuetYVpGG5pvVaBvrw+Uzo0jPy8Gqlfkk0v1A6iB6BtzIdOYiv3AEZw/XIWOpHReO3EF+0g28ceQGRl1FGK05hP2XBtF78RBuNzWjpu4szrd1oPbMWRytHoC/5iD2HatFUuUSeG6dwEUUoiApAL81hJCPQmAcITq2IR+5sOTGhuhmJBQMiWPHNyc8iyMUouOvlHbeQB7kxRMnTrSSQPK7i2KijQyaVxlhMwbq/8NpEsRwzJ4jpwkxe5XKiRmspB3hSTqjo6M8Kcd0ko7b7UZ1dTU1MXdMSSBpZ/kr7eFZrHqB5LKLFy/2fOELX/gjrQ2F4mMBe1cWCjY7X9Qc7OSROpDidCPdlYr0zAzkF2SjsDALKTyzuHItHty0GsU5aXCQcNh5yi2RvWQ1VletwjJatjy1CiuXr8Dy5ZWoWrkEq1dXoKwwk7zNLgwH7CguK0N2RjbSMopRuXIRsjNLUVzggK+9CWPZGRj3jsKeU4XUMS+JeDJsNw9g34VWuJcXwOrLRnFhDrr3/wIHu7OxpmwEHfbNWO+/jGNdQWQXbMGajB6M5i+D5dY5NLePIZm8UetQDwbHNiPVV4fOoWQ8mDKA6+WrsKjlKm6mlqN0+DDe230WF9qbMdLYhpv1t9Hc1Y2RtjbUdd5B/7AHOZ4+NF1vROtAHzp7ArT/5L0PdKL62F5ctuehiG52AsMd6CHP3VLfiAZ/AMkeN3xdvRhtaUS7JwNpdLyUrM48ly5dukkC2cKixkKmiSQLoxRHEbNYyqBfTgT4PxbKj51A9vT0WPr7+1kowXlyg4Uw0o5ZxsbGhAfp9XoDOTk5r1O5DxobG1/r6uraS+njbW1tB6md1oGBgSsksD2UHqA6veRa52jrUyg+BtjgIVHLTkvR8hOhTuduTP+oI+HOAsmOZKS4nOSxWpDscsGTlomCrAw4UjKQnU+eYE4JSgodonxeegp8Jatw/+oNWLVoETbevxarl5eSR7sem+7fgAq7A/aMTGRmuZCakY+SZUtQlJmFnCISXI8DjuIS5LvykJpsQ+naUrgsyUgnYbf3D2AouRjOgXp0B3JQYWvExR47SjavQ2HHLTRmLUdRoBHv//wwelK8GA6l4NYHe9DqBnpvtOH08b1o9JehsuQ63ts3jJsXbiLQUY3W5k7Y62/g7HgP+lKBtot0E952Gtcv3yAvuBl9FeXwdNSgpmccqL6Iy6XLsDSFbkDEUVLMJPv27TtHItlFSSGOHCgtg14kZTocNLEUMQukfhmdwyyUQhyNAkmawK99sG1eCSRfhTEFkp9BckL/HJLE0Jqfn895q8fjsdKOieePLJS0IzYqYyPRC7/ywZAYipgOnJ3SdpnmQAdJxFQnieon0SJ7dna2h1ZrI6F10YFx0vKk0tLSLFqHtaCgIJPKCmg7cuiYW6hcHmWdVN9JafVLIgpFLIJB8WCJO6S4IsNPd4y9BMGvtSDkx/h4iLxmYOzCfpwqexIPZwyi4UYLgqk2+JI88F6+isCyQox3+uC9eRFB8oiLK8bRen0ReaONKPY3o6WzDS3d1Bmu9+DOcDJwnbxK8kwdg0NISc2C+5HNyGm5gupABe4bakX9M5/Bp9KTlUDOAj/4wQ9+9uqrr/JrevwMkk8T8eyQ8uK5IgX9M0fTPMfUj4t6HKjfFjH19WKSDj+DpL5aTNIhAQySIIZnsrJAklMl4vT0dBZX3KtnkNMWSPYiWRz5dQ9OS4GknRPiSLFViiOjCSI/qBSiSMHGAkl59maFjQ6msHMwpEVMB5pjvjb4owRWTsuYt5kD53ndJNLCTh4vv2lqIXFNYRsd8CQWX7aVlJSk87alpqayuKZRXZ6MlMcCT/vlzszMzKZyCoUiKiEEx0bhtaXAQ2I5eULU85K/HAzA7yPRHRmHP+hDYGyMhNiCEHmLgeF+dA5YkB0ax+CySqxIVvI4G/zZn/3ZP7/xxht11CeHxZFj6kelGJqKojFP/WdYGDlwmghQVztBIElLxEQdqhNyuVzBtra2EHW9PLtVCN98FUjxPqTxXUjaOfbY2GvkYVUhjCyQLJS0Q+xRCoFkoaSdDgskxyyMLIYcpDDSgReiybEWpAhGCKSWF7OAaHlYGGkzI/KE+OydZuev+4T3U7MzE/JUTp83wp/VE1ckxTb6I7Kgo6ioyM0x3ek4srKyHFy/vLw8k20ZGRksrm7edxLcfLax2LLoclqhUCjmG9/61rf+5uzZs53Un/JwaVggKQjxo35SCCEtjxBHY1qKIwulzBMB0oYJs1jZg4wmkFIcqV3+UPnCEMjCwkKL1+tl8WNb+HUP9iBZKGlHhQfJAsmxFEiGDrCIKS/ETy+U+jyLIee1ZXoPMiyItIkR4kh5SooHOMKL1OcpMCKmZRPytEkT7EZ0y41E2M3K0X5E2KTg0gnBQ8t8UISHyza6AUmhEyOZxZiOdRrbyGvPpBMm2el0JlNaeLW5ubliaJnTCoVCMV00geyg/ipiiJViIXzUT4mYutUIYZSxTJsJJPXtnBce5EdOIDkvRVJ6kHKYlXZCvBfJ70OyB8mdP+XFEKtRINlbZNHTiaAQRLZzmoL0FM1EkpLCLgSRA8HbJkVSpDlmu5aXIUIAabmZIBrLGRH1TIgob1LftD2z9Wj7E0GU7YmwsZhyTDcrSXQs2Ku3kxebzHVLSko8/Ldg0aW/HT/fBdmy+UaGbCnZ2dkZmq2MY4VC8fHkM5/5zF80NjYOUL8hBJL6IyGSFCaIIcfUpbMoRogjB+qjTQWShDBAGsGCGPEMcr4KpMTYAYt8NIGUHwxgkeRhVvYgOeYh1tHR0QkCaRRKOuhCEBlqNsJj1Mds16cppujuEKsMtFx6iiJmm5bnbRaBbHL/RMx5aiac18VxxU1r10hcm0m7zIQydw9JJPG2KUrbzIRy2n4biShHZcQH6ClpYZFlW1paWlJqamoSp8vLy8WXXOnv7szMzOTnujYSVzEbmbzadDoP3Gwj71d9sF6hWEA8++yz/6W9vX2I+goxxErd3QSB1OepvzK1U18thJH6EZHmQIhnj6QFYQ9ywQskx2bfZCVBDA+zsgfJniQtCw+zRvMiOc8xdcJhkaQ/ghRAU5HUYiGIDOVFzHktcMcvYt52LS/SMq+l9QIXEWtl9ETkdfUk8fKCGWhXEmGP165EOw5hTOoxpnWjlGXCdmo/7rbQn5iH3XlXLezhso2ENZkugCSn08lCKp7L5ufne9hG504y2cSzXIqz6JxyUDkHeb/iWa5CoZgdnnzyyf/U2dk5Qtd11Fmsml3kKR2O2U7XuchTHx32HDmQnd+PnDDEStd7gLRF/MoHpcXs1QUvkLSD4r1I42xW8jBYOG081Or3+1kshTjKmKGy4iEkiyMd9HCgg6cXRRbBcMx2OthhG28fx2QTHiMHKiM9SN5mIZAyrcWM9KDCeS2eCSEz5uO2ycu17dEzoR1iQj0tKTGrY9Z+wvW0pCQir19Of0qz8pKo9QxELWf4ewlYbGm97OXyTGMxb5Kf37KNLig5Q5mHjNOpLJ+XE2Yok0eczoHLKRSKu2zfvv3fj46OjlN3J951pGtGiCRdh6aeojGma0vEMlCfLX7FgzTATwhhNBNIuikW4rhgBZJjo0jKZ5E8vMoiSTvF+Yhf96CDIjxJFklK87daRczQQWdBpChSJOnAsuCJmJHCyDHbKIQFUotFmjaR80ZhFDHbeR84z/9pyxgZC3R2ga6eJGbeWJ+IyCcgtJLptsvErGPSpiRsp/2Pu27CtJ0E6pkKYCL1mES3XxKtXT5PtVjMUOZyJKRCZMnjdZC3KyZCyRnKubm5aXThOqltO4lwHtvUDGXFR4EHHnjg/yaBZJGLeAbJaYqlGEYMrRpjFkVaLupzmmPq9wN+bRYr6QELongGSbogfsVDCiRdV8GWlpYQ2UN0nYn3IOeDQEqkTcTxBLJQN5uVBZJ2LjxZhwWS7CJwB0T58PAqx1IgqZ70KCl7VyQpyDTH0kOU4hgWRtqksFBKOzUlBJEDL5fx3eJ390uzScJpg11A9Yy2mOWJCJtxXdp2SMzqM7HaYCYsj9NuvPYkM92u6Xr05fR/Fx3TbldC58N06ofzZm0zJueHFFwLia2dbwz5nMzPzxeCS9eMi64P/jCGmKHM7ZL3m0E3lWqGsuKes3nz5j+lc5KFjgWOPyUnBJFCWBw5pnM6LIiG5T7qy9lDDHuRnJceJNXjh5EslMKDjCaQdGMaZO+R2ltYAsmxFEnpQXKgnRYCyd4ki6P0IknkxFAYLRevf7AQSi+ShZIwE0khhByTmb1TXizyDG0Cf+JOxJynsrxdQgypXIRA0uLwMor1HZ2MBdKulTfDtDxhWl63XKBrN1o7RmKWM9nOmHlDfWNZIVQm2zKZNplwPkp7krlqVxKvfYnpDcFk1helrLHdmPtoRBNcOUOZP8whZiizjTzdVL6O6NrjGcrswfKsZTVDWTElNm3a9H/RuSm/scoCJz1J+axRiCSFCM+RzjcRc6C+OexByjydo8KDJEEUs1jpnA6Qpyom5yxYgZSx/os6HBufRWZlZYW9SBZFOdTKniQdHPGSPZUXgqgXQxZKFjpOE2HPkQ5qWBz1sUzTchY8EXMFjmmzIgRSn+dt1mz6jknGAmmX5Y3o6gmitSMxlqfNNC1vLKcjZjlde5J47Yp8tPXFa4+IyEdrX0IXmHG5ZKbbNeYl8dplJpSh46DlBPrlpuuJt70Ml6HzSsslVseMePVMtl8SLsd/Z74OOa2focwCy+mKigrx3i11UE5a7uKycoYyCXAGecUuFl/yftUM5Y8YJFwj/AySkkIg6XwKfyyAzpsJ4qjlIwSSl1M/LYZUOc9p6t+FB8kx2cUzSDqv5HuQwf7+/tBCFUjGQp5kVC+SRdLsWSQdGP6YuRBKvzZhh5aJT8CRLSyWepHkmBBCKe2a4LE97FVSLISRt43THIzCKNNUTO6LiDU7Y8wLjAJpXG7MEzGXz3R7uv2RxGtPIuwJtCeJ165pe5J420mY1tO1F7F8BoVxsu3Ga08yW+3qCZe5e/pPaDNaO/HWNaEOt59AOXHd0bXKuxueoUzC6mAdpes/YoYyDyFTSCKbeJZbUFCQTf2Cg4eXqQ9RM5TvMa2trXWf/OQn/xf9KfXeI3svYXHUYh/b9HmOOdD5IGLqp+WsVRETwntkcWSR1Aske5BkE694UD60EARSIvKJPIvkmGxCIGnHhEcpxZGFkmP2JLWYvU0hlpxn0ZNiSTEd4996jFRGDKcytGqRpj8AX5giloEvVF4u85zmbaVq4TSjLdNf/OFljFZeT0ReV08Sc7m2XWGMy+egPYmwG5eb7K8kXrum7UmmcBwlpu3Ga09HhD3adku4Y9eSkpj5KNs9oQxtr5YLM5V2JYm0z0x2HVGX03mmpSZXz0DUctr2T6jHYsvXNvcNPJTMNjlDmfLJubm54mtTPEOZbOFvKLNt0aJFhRyrGcpTgwXyueee+2v6O0lRlMOkIk9FpCDqPcrw0CsH+vsJr5FCWCDZTkS8/8gxi6QUSLpJEj+UTH9SMZN1wQskx1IkY70XybF8HknLhEjSgRPDPGYiSXcZQjzpAIo82+kA811q2HPkmFYfFkNteUSeA28jX1iyLOcluryIqdmI5YQxL4jRjiQiH6/dePWNy7X9CTPZ7Znt9kz2VzKldme6PUkCf++Y9YmIfAJCK5lUu5IE20+4bdr/hNdNJNyuhNsnJl2PMSknCdujbL+RiG8oUz8kBFc/Q5m/oUyH1lpWxj+D/dsZynRdfOy+oXz+/Pkj3/jGN16m4yFe8WCRo+MsBJLyQgDpsITFUB+o/xUxiyLHVE4II/XhjHgGyc8e2YvkZ49SICktvEgWRRZIcqa4DL8TGfGKBzNvBVLG8Z5F8nuRnDYOtbI4ciw9SYqFCNKBETHbWAilCLKN02zjPB1sEcs0rTpCCDkYBZK3T9plmmPGLE3thm0axrxAX5cx5omIfLyOeLbbI2IuN+73ZLcnXnuSqbZrsr+SKbUnmenjGK89jZhtEGZ1RDlqX8sJYtZLZNsn054kkXa1JB8PjhIub8DUri9P51nc7ZFMo9yEv6sUXJf2DWXOkwfr5LqFhhnKXI76xAXzDeXTp08f+Pa3v72L9iX8DJKOs/AGabEUvoi8DGxnGy0Teep3hQdJfXn49Q69B8niaPyZq2gCqRNGybwTSCbus0jjUCvdoQmxpAMlRJIEMyyWfHLRgQx7kmzjmOwi5mUcs1BymmMuw2l90ARQbIveruuow8vMYonWThjj8snmdeuXxCwvMbGLvEkHLInZbrT2JCbtRqtvLCcwtm/c78luz2y3N4n9ldzr9pi4NkM74TS1Z7YNjGl5Jkp5Jl67MfMJlI+1vcxk25fEuyEQJLJ9jFk5Q/uCKNsTtlEd7v9EnvrKZB4loD4y2jeUhQdbWloqZihT+VQObJupGcqHDx9+50/+5E/ekuJI2ydiLUQ8X6TiYWHkWLNHeI6cp22NmL3KMXuQLIx6geTnj/yBAMqLdyAXikBKhD3es0g6JiLQHZJ47UPmpSfJabJb6WCImA6CiHkZx+xZckwHmMsKsdSnuRzn9YGFTaZ5m2SaDjRnw7ZYMUPtcBTOM/rleox2s7y2fkG88pIY5VjwtWQEMds1Wc+E5YZ2o9Y3aYuZYOOLXktKorapEXM5bV/M5fe6vZne33jtSaK1m0B7EmmPWG7SriTCzp25lpTEzMc7DgyXoe3VcmH05eK1ySTSrlk9JpH2mQnl9NfRZOppSYlpvRjtRcD7yP0kEWKR5ZhE1E4hifpO/tBFGttIdPiH6EmXHCzCedQ+v5SfuWfPniM//OEPL1A2SOXCIklNSxE0PpuUAinyLIiUDwskoxdI0gjx6x2kGWGBJHvEN1jjCGQ0IZxfAsmwSMYbaqUDI/L0Bwp7kpzXe5J0wIS3SQdViCP/0Sgf9hb5D855TrON8zLNsQxkB9t4ezgfLdaXI2QskOUkxrxEb2dhNSk3I+0S4bxZnURsxrxRIIiY5U3WEZGnC8a4XDLT7U6qvnH5TAvjTLcXb38libY7hb9LNHsECWxnvHYi8tyba0mJMS8R9njtSRJod0K9KPscYaP9T2QbzNqJWY/bJRKtZwrtclhIqI8TMf+n2UUgWPw4LWLOc1qzC1GkmPN6D9JMHMXwK6dpXeGhWM5Tfy2EUcZ+bYhVi/kHkiMEksRQDLFO4RNzkmj2aRHroEf9QzIslEaB5Ng41KoXSQ4slJyX4qgXSg7y2aTM08ELCyUHzSbWJfNyGR3gsN0sZrRypsuYeHkjsj0dU2rPrJwmkJIpt6MlBZzXb28i5bVkGKPNRHAlk207Im/oiI1lp9seM6n6xuVzLbiSRNs12V+JaXkimj2CmT6O8drTCNvitS+hTj5euYh8lP2dYJtsu0wix4SOg5aLYEJbGtIeVTCob4wQTC1NqxKCyHkRc56XUeAhUX5dQIgix5zX0kIQKStFUQihPk/9lRxW1Q+tsvBFeJCU54k5QhhJP8LPHznMl2+wSkzH7DRi/kFXrVrF4gbaYSGK3OnSQQgPM2RmZvKRF2k9tOP8RxOBlrP3yBdI2EZtgERS/DGpLZ4bzEMG/BKksHG4+zcLiQPKeV7GgZqnRWKZiPkPwHZqh78ULwKX53JcSB/LoM9zfa19bidamFCf4FgGJlZe3EmZrYfai7ptZvloNj6O02nXmJeBLgDRLm27CGQzLRevPWOet1drTwax3FhOBhN7RJ620bS9aCFeezIY2px20P42UUO87TIu1/9ttG2NWT5eiHccTdqLudykPdOgqxdvfSIk8PeO105EntoS7cmgWzbT7RrLR7OF2zZsT0TQtctDpBykjQVP2oWN8ix4fO2JWMuLNCEm7HAsy/Ey7k+5Pqe5PdZGDiyMbOfl3A+TPogZq/z8kcrJfl3EtCzE/Qj3+aQFIfIo2Q7WE+p/wRrDVFdXi3iuiXZ3wsS7cxFxtFmtnGbvkQ6YCPKZJNs5bxxy5ZgDP5uUaQ7sUdIfIMLGeW6Hh2I5ljZp5zzHLL7SJmOJLGO06/NcXyLLG4lVX0+scnwyGInXbry8hO2G9uPWS6RtttGJreXCTLktLSmgdk3rmNVl4q2DLjhjvZjtmKzHtDxd7DHLxdsuIiI/2faImMuN+z3Z7Znt9kz2VxK2G+rEbE8y08cxynZOqg1iwnJqV8sJYpaXRNtnCQkZC6ce4VDo7PLmQdpZIEXMcEzrEIJHhGPNxjG//xjO8zJqS3iOdH6IPPU3fkJ4jgylTV/voP41/P4j5YVAyo+UzxcPMtbBjrZMb486q5VjOdxKxyj8TJLtdMCEjUWSY87TgRVpHnKVaS7LaTpYYRufIJyWyzhmoWS73iaReblcwnkWQGN5YzlJNHsi9Xk9RruxnhFjebN2jTajsEjitWXWNpNA+wnVS3R98YRssu3O1PEw5mdacKmjMa1PRNhjbJdpfZN2Y7ZHxFx+DwU3wi4xlp/p/Z3r9oiY9XVEszNhwWDhoyhCWNhGfY+wsxhqeSmMImZoW1ns9IIpxI/+ZmI4VeY5zZBd5OmaE3mOqb8XHyVnYTTOXqW0GClayAIpifdHErGZJ8mxFElO03EzFUoO8tkk/004zzGXYcHU5zmWgfMsnhwz+jLCoCHzxhOOhVVLCoz1JMZ6EqM9Wn36g0fYo7UnMWvHrI7J/ky5brRt0tvpJJ5SPSbR9omY9SazPrpItVwEk2rfLK9tp8C4XCLt8dojZmJ2srFNsdyk3ahtmGwXE2GbacGg7Yu5XJePsEum0Z4k5vKZ3t/pticxKRcBi56WZERaZwt7lCx+nCfCMdmk1yjFUopheNhVH/NyGej4U1cdnpQjPEgeXpUx9U/h2auDg4P8iEyIJAuk/gs6eoE8ePBgeLsNscSYn1FiHmiNaGX09rieJMcsjHLyjszTgQwLJNs4zTY64OF8WlqaiNnGMds5LcvoRZKRZST0xwzXEQYNY15iFE4jsj1JtHbM7Ma6eoxCqsfYVrR2Et02LseCKonWXrz1JrIdtF8xt0NLCiabZ6K0P6Eck0h70sYCa7I8ank9eptxObUbkTerzxjt8fJGgSAm265peeoIY7Ybb7uIiPxk2yNiLp9pYZzp9mZ6fyXGdukaiBALvSjyf1peP+Qq5hBQfxkWTMoLMeS0jGn9E2a1ynJUN+w9MlIcOWZRpGuTbeL5Iwske5BUl581CnEkm/Aeu7q6RKwXR+31Dt50/X7p04wxP6OYHvgoRCsr7SKO5UlyzKJIx5HfvRFpaaODGhY/jqVHyXn+O0m7TMuYn1lyLJF2ibG8xJjXYxRcI4m2Fc0e7YSPJ8zG9qK1Y7RH245ogpxofbP1m9lYiM3aSKR+vDxDF1ZC5ZjJlON2dcSsN5n1sfDqSLielhSY5fXba1wuidVOlDoJvyfLRGtDiwXUQRrLTLbNabVHxFw+3wVXYtxvusYixIJFT0syIs02rZwQRM5TvxqebMd2Ws4ixpGwUVqIoT6mbWKRFKrIYkhmTophVc5zTOejGFplgeTgdDqFB0lpMbTKAsnp+fiBAInpgY9CtLJ6e8KeZHl5Of+0SjjPgdN+E49S2jmmP0SEneFhWC05oSPWlzMuM+aNxBNKfdt6op3Q8dYXb3k0AZ3s+qLZzdphGwuckcm0wRjtserr1zeZelpSkMh2RPE8BfHaS2R9UdqfUM6sbiLtGzteIm6dRGzUacVsZ7J5yWS316Qd03apo5b2ybYnibDr2pPEayfm8tkWXCPUL0WIBouglpSeIucnCCXl9bEUR86GxZFttD0R4ugnj5HTtF3hmGxhz5GugwCJX/jVDlouBJLFkUWRA3uQUhx5QxeiQEqi1ZF2EScqlBzTMTX1KOUyfcx/I44lqamppnZZXmJczpjZ9Bi9UyPR6k/WLom3PJpgz9R2mFyogmjCPNl2zOxmbbBAGstGazPRbTCrz+uZav1o26O304WvpRIrz0xmPfr2iSm3oyUFnKeOS8sJ4raTyLrYZtjeuPUSaZfRCcaU6hMR9skKpEm702qPiLl8OgLJ/2n5sECy2Gl5o0CKZYQYYmU4T+sPD6NyzIJI64wQSOrDhZ2HWek6i/hyDtnF80YWyJ6eHpFnkYwjkDI2Es0+I8Q80FGIVkdvF56kZLIeJaMXS47pDyFiOv7hMozR05TI8nro7zvBxhjrGtF7qLGI1r4k3nri1ZdEKxdNQOOtN0bHEXVdsey0HVrut0RbR6LtR6uvt+s9z6nU1xOrvpmAS6LtD2NWx2gzK0MdyZTqxSsTxcNlYtYzWxdjtFPHZyyXUL1E12c8LrJctPLx2jXZXolpuybrMa2fqECatCeJsJu0Zwr9bSeIC4seB0qGBVLaqJ8Ii6LMc1rGZIsQQ79BHFkUSejE8CrnWRzpbySEUf9hAFomxJFF0fjskbdRiiOnF6JAShL6Y5JQirwUSSaeRymh4y7yHBcVFU1YTn+gcF6WlRjzkmgdmPREEyVWR6gn2nYYSbS9aOViebvx2p7q8mj2+e7pxuiIBMblxvqxBDJW22b7YyxvVp/XF28fEt0efZ46pinV0xOvfR1TWk+s9VInq+UEolys8lpSYJY3bK9AXy5aWmJmIxJ+hhulPhNhT1Qgqe+Z4D0ybNMEkG1RBdLv94s0B0qLmAMhBFHapTiyGEpRlM8eje899vf3C++R+gghjGbPHnkb7/XsVUlCBzoKCf0xpUAyepFkjEIpkYLJSFHk2a/CoGEUy1jiqSeaYElPNFESFb5o22HErPM0I9Z643m6M7EOJlo78dqPJpzx1hej4xAkuj3RBFRitp7J7mu0bWU7C50RYzux6mtJQax6+vVMpp4eo92snJkHmmh7kkTWQx2sWd2o9czaMLNRR220TSjDRNtGszYZ4/ZGqy+Jl5ckur06hIjQ9RUWEymGHGTeT0LIMQsemYRwyjwH6ltFmuwiH08cObBAsijy0CoLInuPHLMHScvFxBw6TyPee+Tt0Q2tclYvgvo0Y8zPCvEOcCJEa8P0jymHXs08Skk0wTSKoL5j1T/DjEa05fSHjlnPSLwOXU+iZWVHw5/oi0W8bTV2WEYmuz3xiFcummc7U+1HW25mjybQksm0xUSzR+vgogm0sZ1o9Y32aOunDmda9Y3lom0PdYAT7IluuySRddF64pabbJ7hdom45ZjJtE8CoKUECddjjHkJ27XtFUQrZ4SFjvo9EWumsEjKtF8nkBxTeZGXNl7OsV4UOc1CSGVFngSRh02FMNIykWaBjPZah9l7j7w98+XZoyShgxyHaG2Y2U2fTUoSFUojLHz8DNOI/plmNKKJZjQmW55OqITKS+HKzha/pxqVeO3FE8BEtyda52kk3vqiebUz1X6sdqItiyeU0dYZr1OKt0/RlkcTTuP6ptq+2XazTe9pMmb1o+1zNHusbTCujzG2k+g+xMpPx7NNpJxZ+8SU2tfnWVijrZ+YYI9RVsACpyUZkWab3+8PL5NCyMvJHhZGDnQdhIdcWQSp/2VREza9OHIsRZH67LA48ndVOaZ8+LUOuvZMh1Z5W+bTs0dJzAM8SeK1ZVwu8tMRTEks4dSSMYnXCZsh6/Cz0URIdFvoJJ30tjDx9iHRfYzWQcUj3jPcybYbb3vjtRdr+UzPTpZMdXk0wTaWn2r70TpSozBPtj5jtixaOyyQ0doy2ie7LXo7r8dYP9H1Risn4eXUsWu5xOvHK2dsV0dC7UWDxUxLSiI8So5l8BsEkvJCDDlIYZQ2FkG2sefIMXmKwsZCyaKofXRceI5sIyEUQtnZ2SnsHPQCKZ89JiCQxvysktBBTpB4bZktj/AoJUahlBgF00g0AY1GNGFNBCl4Zp6rGYl4s0yiQmokXj06sRNqdyo3C0y8Z7hTaTfeNkfrRCXx1jlfZidHWx5NOOOtL17naba+aNvAdtoOLTcR47qmuq9mgqElheBJplKfSaReLAGXGNuJt16J3j4ZD5cxWxarvB4WMy0pkHkZs3hR3yFEUNr9mgjyMo45sPjJYVS5jOqJNPWjYWHkWIojiyJPypHiyIIY7ZNyvG7moyyQkkTbjFUuvCyWh2kknoAamaygGpmqwE5WBKcqWnpkG/E83qkKNF1UMetNdR8SrRetAzSS6GzlRNuLt32JtBOtzFSf3051eTR7NKGWGOtNdf3ROn2jpyuZTDtmNmP9RATSuNzYRrT6evtkPFxJIu2awQKmJQUyL2MWNB46lTYpimyTaQ4sjOwlsk0GtskhVa/XK2IWP17G31rlWIqjmefI65QCqRNGjhiR18USY35WiXlwp0iibSZSztTDjEY8AY3HZAU2UebSs42GFL54Hm+inq6ReMI6W8IrSVRIE52tnGh7iWxftI7cSLR1zpSnK4m2nnj14y2frMcbr3OPtr5Y28HLzDxe47qm0jZjbEefNxM+Sax6zGTXyyQi6CxudE1rubt5jlm89Hm9ncWR85zmoB8+ZbsUQRZHjtlzlF4j51kQ5esctI2mk3J4XXrv0SCQIq2L9ZjZZo2YB3eaTLbt6W6LqD8ZQTUyXYGNxlx7ttGYK49Xou8YeZbxZEl0vYmW88/CMHOiZY0dYLTZytG2MV4HKpnq9kgSXc9Un+NKprr+RLYvmlAb6051XdFEicQgofbjiaWRaO2Q0MSsJ5EeooRFjGMpiowURE7zUKpeIDlIMdQHFjw5EYfzemHkwHkWRA76STm8DhZHjufrs0dJQgd4iky27ZnYlkl5nNGYLaGUzJanKpkpgZ0pT5YFLNFntbGYrHc7WWGfyo3AVEU32mzlaO0lKnyJbk+0TjfR9Uz3ndto64lXj0mkDHOvPVqjYEZrP9H9SbRcPFjMtKSA8yyILIwyL20sdGzTCyTbODZ6jZyWAqkXRzoO4fcdua1o4sh8nAQyGrO1zplsd9JtzeVQcDxmSoDno9BqyYRIpLPXe7ZTEUhmLoXVSKKCJonXyU72i1KSeO3G286ZFolYHm60NuK1Pdl6RoGe6noliZaLBwualhTIPMcshDItg8yz8LEoyjTH8lkj5zlwWb04Njc38wcOwt5jAp6jJF5+TpiRAz5JZnOd92J/mBnxXKfKfBkajsdMCa6R6QwdT9ezna1ntpJ45RIVWkk8oZrsF6Uk8dqNt52Jdv6TuSGYLS9XEq++cXk0j1aS6L7F83TjoR9aZaSwGcWR01IIOR4YGAiXZZvZkCov03uO9fX1Ih9LHBmDQOrTEjPbrDOtAz1DzIdtmC73eh8SXv+99HTnyyQoyb3ybPVMpsPXY6w3U+/jTlZwJYnuR6LlpustzcR7ufG2dbICOd3ntpLpHhspfhJ9nmejcixtUhxlnj1Gvd0ojHIyjsxzvBA9R8m0DvQMMR+2YaaZr/t0Tz1dyWwPMRuZrjDPlufLTMf71ZKCmXofd6pin2i9mRpajkcinnCi60h0m6MJV7z1zPQs5UTRCyPDw6ccS4Hj5VL8pI09Rn1eP5zKeTkZh9OTfOYoiZefU2b0gM8zPsr7Nhnm1XEggZ7T7ZkJMZ7vk6qm6wlPxwNmWAASmaWc6Hqmuz0zLcKJlmMBm+zsZEmi4pfotsRDCpxEL5Yser29vWGbLKsXRY6lEHLMwqi3xRPHBIRREs0+J8zIwZ6nfJT3bTLMq+Mw1wLJLDSPNR4z5dHO5BDzZJ7lTvW5rZHJCulky09muFkK12RnJ0sSFb7JbFMspMhJjIJp5ilyzOiFkWP9s0bOz5DnKIlmnxNm5GArTFHHNpJ7eTwmrHs2h5pnW5BnSoDvldBO10OUTMabSuTXfoxMZTtnSgglM+UxRsMojPq80VNkWltbw2VkHE8YmYXmOUpm9eB/zFHHNpL5dDzmxbNYifJwI5kpz1bCQjfZ2cqzNTt5sqI7Ux5jNIyepF4MGX1eeoqM3h5LGJmF6DlKZvXgK+Y1H+e//Xzb9ylvz1SEfr57uDM9KWqmJkIlylS8vkTrGGcrT3YbjQLIHiFj9CQZo83oKUrieIwiT0TUIeLl5wVTOgEUHwnU337mmetjOq884WjMliDPlic8HYGebTE2esKT9XTZC9SSAjOP0EgigqjH4DFyZFbOaDNt614zKyeYQjEHfNzP3QWx/7M1KWs2veD55gFLZnroWWIUQCNSECVmnqIkhscoMdqjlZsXzNpJplDMMh/3c3dB7P9sCSQz189uozHfJk1NF6MgSmI9W5TE8BglxmWxyt5zFsRFplAsAD6q19J83q/wtt3LoeaZEurZnjyVKJMYOmWiCVyiwqcEUqH4GPBRvZYWwn59LGclT1VQowlgNGbIU4yGEkiFQjHnfJyu7fm2r7O2PfobgakKsZngGdF5iMxMCKFkXguiESWQCsVHE3Vt/5aPyrGYM085AQ+RmYrYKYFUKBSKWeLj2mfdq/3+SHuI8bBqsUKhUCgUCh3Kg1QoFAsZ1YfdWz5SHqMR5UEqFAqFQmGCuvtSKBSKjz6T7es/0p5hYgD/f+bp7MTE0hTUAAAAAElFTkSuQmCC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" name="AutoShape 2" descr="data:image/png;base64,%20iVBORw0KGgoAAAANSUhEUgAAAZUAAAH4CAYAAACCMXC/AAAAAXNSR0IArs4c6QAAAARnQU1BAACxjwv8YQUAAAAJcEhZcwAADsMAAA7DAcdvqGQAAP+lSURBVHhe7H0HYBzF9f53vZ96b25y79iAMc0YMB0SSkJJ8k9+IQnpIY0U0ntIICGQEEgooZtqig3uuPdeZfXepev9/u/N3kqn88lVNpK1n/RuZmdmZ2dnZt83b2aLCmcPZ/NYChQoUKCgL6Ix94xCHXMVKFCgQIGC08bZsB7O5DEU60eBAgXnMs6EdXFGLZahaqkwmSiEokCBgnMdQ07PDQYr4lTKoLr99ttjXgUKFCg497Bw4UJ2TsWqONF9zojFMhQtFcVCUaBAwXDBsLJUTnXfY+13QhZIS0uLQiwKFCg455GdnX3C1sQxLJvj5TGgFstgIZWesGSk0h+JuFyu0ym/AgUKFAxKWK3WYyr6ZGQTIxVGYtygJ5WT3SdZ+j4WyfEsj/7Iw+v1nkr5FShQoGBQw2QyHVPR90c68WRzCpbLMY95ojgVpXyy+8Sn7/EzqSSSyYmSRyAQSJpORjAYPGa8AgUKFAwG6HS6YypyvV7fJ74/skkkGSaXU7Bc+gs/KZyM8j3RtMnSCcvkeCTSn+WRSCJMGiNGjIhtHQ2/3580HwUKFCgYTDAYDP0q8qqqqqNIJ5FkZCSSjUwyx7FckuZF6C/8hHAyyvdE0yamE9uXXXZZn/B4QjmeJZJoeYTDYVVhYWFs68QtE8WCUaBAwceB41kkMuLT1dXVxXyARqMR4ccimeMRSxLLpU/6OPQXfkI4ESV7vDTJ4pOumfRnmRzLEkm0OhKJoT+iCIVCScMTwQQV8ypQoEDBaUMmgP6g1WqPGZ+MgOLDZOsm3pLpb5rsGNNifcIJiduMZGHHxYko1OOlSYwX2zKpJCOURDKRiSFewbMlIocnEkciYSQjhhMli0gkckLpFChQoOBEoFarj6mMj0U6iXGJBCSTCLtsySRaMCdCLqtXr5b9fdISjrd9QjiWQj2esu0TTyTSs93f2kkyMsnLy+vxsytD3pYJJJEkUlJSerYT407USlEIRYECBWcCxyOW/qyVeFLp7u7uk0aOk/eNJxh2Gxsb+2wzZJJJJJeEtZYefwzH2z4mjqVUj6dw+8TLpBJPKMciE5kIcnJyVIkEwpDjZTeRAGw2W9LwRIJJBoVMFChQcDZwLHLpz2KR93E6nX3i5XB5v3iSYSJpaGg4Ki7egumPWAYDqfQJT2ahHItMeK2E10nYH08mMhnIFoi8LRONTATxpGGxWPrEyTgesSikokCBgrOB/kglGaHIad1ut3Dj08TnI1sqcjxbNOyXyYXDZJfXX+S1l2MRC2OgyOVYyrW/uD7hiRZKMkKRyYOVvbxWwhJPJuyysk9LSxNEkkgi8rbsms3mPtsyErcTcbx4BQoUKBhI9EcsieHytsfjEW58vOyXiUTeZiKRSUWOSyQXee1FJhYOjyeXgbZYjqVg+4sT4SdrofDaSTyZcDgTBlsm7MZbJLydaIXIpBMfRhXTE8eujGg02mc7EQqxKFCg4GwgkThkqFSqPuEyIZDuFG4iocSTSaIlw2EnQi685iJvy1bLCVgs8X4ZycJ6cCzl2l+cCD9ZC0VeO5GtE5kImFRkyySeOJhU4rfZlYW3ZUKRtxnxfkbidiKORz4KFChQcCpIJI3+yCWRPNhNJJZ4lyXekmFhEmGX12DY5TiZXJhYeJvJpLm5WYQdj1hO12I5llJNjIvf7vOEfH+EwqSQbLor3jphxc9+JhHZzy5LvCXCBCCTRFx8DzHIcTIStxUCUaBAwceB4xGMvM3pSIf2IRHZlfPw+XyCOGSRCYWtF9kvE0m85SJbLadosfSEJSBp+LEUbWKcvC1c+Qn5ZISSmpnjY78CBQoUKDh9eJ1dxfFkwtZM/DYLWzBEHhGZXGTLJZFYZIuF8+XtE7BYkpIHIWm4TBTxSBbGEOHJpr0SLZRHH3vcy9sKFChQoOD08eBPfjxSJg+2WkjPRmQ/E4RMMkQSIjzRciE9LcgmmcUikwofJ55YiFTYG08cJ0QuyQgkWRhDhMeTSjJC4amq2tpaD4cpUKBAgYLTx+TJk8fEkYggjvipMA7jbbZUYttMND1WSzJiiV9jYWLh48RbLEmevO9DHnHoEx7/OWEmh2SEEh8uXNlKkcGEEvOK16soUKBAgYKBAyl/ASIENbs0gNcQEahZiBTUNJhXGwwGIaFQiLd5zVltNBrVlJbDxICfhf1sAPDNU/JdufE6XF7S4CUOXjsnyHHs9qTrDyfzjXqRWeK0l2yhsHCB2eV4BQoUKFAwMGAiYeIgQtCwMLnE/IJQmFjYHy+ki4XINzaxP5FYWGS9zbpcnnmSiSXOgDhhvc4Jj5dYxPO0VzyhsBtPKvHPoezatcvF8QoUKFCg4PQxbdq0KTz1pVarxfQW6Vnh8jZPefn9fjH1JU+BEQeJqS4KjxDhROKnwtxut/CTVcNxYvqLn7yvr69POg12Agv3fbZP1FI5JqHITMfCDMjxChQoUKBgYECEoiVCYMtES6Ihv5aIQVgtpHc1bKmwy9NhFCb87PJ0GPnVPBXGelq2WhKtFfnVWfI0GOt3WdefLI5FKpzhcTPld3nJz6JwIbmwsSgFChQoUDAAYAKRiUV2WWQwufCUGOlfNbk95CITC+tlmVgsFos6/llBmVhihzoKSabAEtPydk/YiVgqiRn0sVJkhpMJRX4hpAIFChQoGBiQftWShSEsFCYT0rWCSGRCYVC8YBl2KUwQTMxVJRILhQt9LftZh7OfXdlaYRxjbaVfPX9cUuHV/9gdAD0HiAcXgiW2edR7uBQoUKBAwemBrZOYHGWhxEhGBLLLFgsTC0+JEZkwWYgpMJlgePqLRbZYYocQnyGRv2+VDPFccCyc0JoKs9Sx1lISWU/spECBAgUKBgQyqZCOFcLkQq4gFCYQdplg4omFX03FfiYT+TVXsjDJsEvxPXqbdbksrONZ18cOf1JIRiqc0XEzY0ZjZottihdDsnBBY0EKFChQoGAAwKQhWyksRASCWEjfyts9BBNPLOwajUYmDeGyfuZnV+QX9jKZsMsSO5SYbWJiiW2eDHgf1fEslZ67vhjxVgpvsxtfKNkvEitQoECBgoHCURYKb8eIRFgoTCgysfDUF7tMLEwo8jQYL+AzsbCeZlcWPgDrb9bpHMfbsrVysneBndD0VzLIxMIFYOECceGYAUUCBQoUKFAwICDdKhNIz0J9vEvhPYv05AgLRV5bYeFtcnve9s4iWyv8afb4tZX8/HwxExXbPBY4zVHpjkUqPYmZqRLXUjiciYRdLiC7HC77FShQoEDBwIAtFHKEpcIuE4k8HUZ6N55YeiwUJhKyWFQsrJd5m11ZWF8zsch+Ftla4WPKLoM5IH7W6ljol1T6W+mPfy6Ft5nh+BPA8QUVCRUoUKBAwYCACEQmkh6X9G0yYul5XoX8fYSnwHgqzGQyiW9VUViPrmYykYklFnTKOKXpr/ipL3blAnEh4wuqQIECBQpOH0wipGPlNRXhyiTCftlCYVC8/OJJQS4sMtHIi/bk79HX7OdjxOtuWccn3gUWs1Z6tpPhpEmFH3Zkl4mEXblwbEbZbLY+BVOgQIECBacP0qsyichrKz1WSjQaFUTCJMJ+ihPb7LIwofBaSvx6iuyPJxeeceKZJ1m3nyqOSSry8ynJ7vpiV2Y4GbzNZlVsU4ECBQoUDADiLRQigB4rhVy1bKkwkfA2+ylOSIxoVEwsvLZCaY56ZiV2iB5DQUa8fk9yF1i/ev6Upr/ikTj1FV8QBQoUKFBw+iDdKiyTeJfIgYmjx2VCYZekh0hiBNLH5bUV8qvMZrOYWZLvAosdSpBJogERj+M9WX/KpJJIHjKxcKFjQQoUKFCgYADAREK6lXmDiUG4clhiOFsn8RYKidDNLPKdYEwsHE+EInQ3EwsfJ5Fc2OVZKhFwgognFd7xuDvHM5dcUBZ5W0QoUKBAgYIBAxNIP5aKIBJ2eZuJgv1xIsgjmXCcLHwM2ZXBz6vw3b4nixOyVPp7PiUe/RVMgQIFChScHogEBJnEEYuwVNgw4W3BLARKJ4iFLBUhtOsxCUXW6Yl6+3QW648ildtvv52/S3xUhvLzKTL4LgF+EpMLJRdILqhIoECBAgUKBgRMIuQI0oiRR8/Ulyyke/tsx4UJIpGnvhJ1tLzNulxeIxcRBPlu35NBv5bKiT49KSOxoAoUKFCgYGBApNBnTYVJhiG7lIT1L28IC0UmkpjFItZVeFuv1wuRyYXDOP94IpERv1gvP69yIk/Wn9D0VzzkaTDZQuEFHrPZLA6S+JTmQCEaFZWqiCKKDCNR0AuqD0EgsktBTAiyy3pXWCXydrwkhtE259ejp2Wdza4syUjmRCEOKHklV576SnxGpaCggLf5Yy/8tUe11WpVUzg/oSk+AEOmFb/Pn+860GzZsqWG8xgo7Ni9D/VNbXTSSkdToOBcBilMGPRa2G0WpKfakZaaghS7DTS6jqUYnjjvvPO+Q0QQovoJ02aI/GHeJsuEw4Lsl4Xig6SG2e3ZJqIIkYRJT4eIMMK8TeDtMOnvMFkyEdLnvB1xu90Rdg0GQ4QMhkhjY2OUtqPUBlEyHKKk+6PZ2dnRhQsXygq5j2I+bVKhA/GH98V3kGmbXw+g2bp1azXnMVD4/M+ew6tb3fARecqFVaBAwbkJtVoFvY7IRQsYNCro1BGYdVFMLDBjSpEFhRkmXHHBJBQW5EBvMNAe575WmDlz5v2JhMJ+JhWZOGJxws/h8dtMIuwnshH7MrEQQqdJKpR1D6H0EAu3htwiwj1VUmEyoUIKd6BJ5bMPPotXt3ngD5F1x2axYhorUHCOg9RQH81EDlkxvHrAQ0smHptehUvHGjFrhBELLhyHcWNKYLXZpcTnGMhS+R45glDYZYKRCSMWHk8mPWFyuEwqpJ8FoZDe7rFYZFLx+XxMJOETIRXKE6tXr04kFOFyc/VpupMhFYrT0EHE9BeTCbnCUtm+fXsV5zFQ+ByRystbPTSE0eGnd8/AxOI0UViFWhQoOIdAFzRpOQRCEXh8IXS5A2jp9qKu3YOmdhfqWt2obHEj4iOdSQQDIhY1WTIaIhod+cflanFpqRk3XTQC8y6aBZWGTJ1zBEQqP4gRRPwUWA9pxLblaa+e6bA4v3DZUmEiIT0tSImnwJhUiDDCTCpMLjKhkL6PkH6PtLW1cdhRpMLWCruJ02CsmwWJyG4yUiHmUvNHW5hQZFIxGo3CQmFSoW0NHZDJ5YyRyktEKjqdHu/9+hpcPDlPjFoUg0WBgnMJvRe0mJAQbpSIJopgKAxfIAynJ4jqFic2HmrB1oMtWEfS2kEDTiIiaNXQaVUw6dQoTtfgrgvTcc9156GoqEjKdAhj5syZPySnh1ASLBVBKuzKYYkukw37WdhCIZI4ylLh6a9kpNLc3Byl/YW1kpKSEhlwUqFtMe1lsViEhUJkIhbozzSpvLzFDa1ej8W/vQ6XEqlwaRVSUaDg3IOskHo9EuTrXSKZCELhCLzBMPZUdmD1nga8v7kWuyraEfIE+HNWMOk1sJl1uHmqCfdePxmzZ0ykPPkbV0MPRCoPxFkoYfIzWQjCYJHJIxbfJ4xd0su8UC9IRbZU2GVLhcDb/ZIKkwltR+vr60+IVPgWtAEBFTahCwwsotzDyDoRB2HTl3xsrSiiiCLnltBPzzUeL3K8VqOGyaAlwtAjO8WEy6fm44E7ZuD9X1+L5X+8AQ98bjZG5KXC6wmjpd2HZzY4cNMfNuPuB1/G9l0HKC9ZBw4d8PMn5PTcEsx+/uHtWFh8vCwgkuD3f7G3B3IecXkJEMn02T5VDBipMLhQA1WwRKi4I9BQRZjFYshy9H3tiiiiyPATfhmJmUgmO9WEuRNy8ONPTcdHD92EF392FS6dVYggqaSmVh8WbnXg+t9swH2/W4jDRyokxTJEQOfZQxgMKVQiDtmNxfdJy9txbk+aeMhhZIFAfrHk6WBASeVMQowtxEiFHT7v3pGLIoooMnyFflg7CGjIirGZ9CjKtuLWS0bhtR9fhdeJXK65eCSC0KCpzYf/ru3ATb9ejUee+wCO7s7YnoMeQukxZH88ccjEoJGeoJddOU080fSByWQCvwL/RMHLIbwsEttMigEnlWQFHwjEaob/+Ri8IVxFFFFEkWSi12qQRdbLDecX4z/fvgwLf3olZk/NQ8AXwaEaD37xejXu+c172LLrMGuXQQ06H/EKFvIK4W3ZjfkZia7YLy6+B3JYsrjTxdCyVKiupIEJ18PRIxZFFFFEEVlkMLnkZ1hw04UlWPiTK/Hnr89FSVEquh0hvLvLgU//eR0efWklPK7u2B6DDzFCYfQQCm9wuCxsocSTRDLC0Ov10Ol0Ijw+niyWHv/pLmEMGVKRzpJHIKIyYn5FFFFEkRMTvVaNkmwb7rtuIl760ZW446pS8SxLRY0bv3y1DN/5+1KUV9YKTTPYQOU/yuJI2O4T31/aZISRLCwce78j3/EbCzphnBSpnMoBBgqypSL+xSgk+ehEEUUUUSSZCOVBsBh1mDMhBw/dOwd/+uIFyC9MQXtbAM981IJvPrYaG3cO+ukwOh3xeuLYZuzEYuiPUBLDzxROy1KRGe5M3fHVF3QI8X9W6kWBAgXnOIqyrLjvhkn493cuw8UXFCEQUOH9nd349r824q0VO0gL8+MegwsJxMD+PgqxP0I5mzjt6a+zQSzCSjnrVaNAgYJzHXwr8vWzi/G3r1yEO64sBbQ6bDrkwI+e2Y7n39tOKQYNsbAGPKYWHAyEwhjQNZUzdRKiNqNiMYWPIYQh+xVRRBFFTlUYM8dk4fdfOB/33TgROqsRB6s8+NVLe/DMoq00YvaLNIMZdB7HJJTE7TNpBJwyqZydKa9eHL2mIrmKKKKIIqcjMkbl2vHgXTNx/yenwJ5hRVmNF795ZR+eeZenwgKxVB8beu76kl0RSkgkDEKfbTmeXVlExBnCSZMK3xFwtglFgBtf/J/9QytQoGB4IC/NjO9+ciq+ccsk2LOsKCdi+cNr+/Dq0j2xFIMKrAwHnUIc0OmvMwrJVCH0eBQoUKBgwJGVYsK3b5mCr944EQYimUPVHjz02l6s3LQ/lkLBsTB0SEWBAgUKzhIyiVi+efMUfPHa8VBbjNhyxIk/vLwdu/YfiaUYtPjYLReFVBQoUKAgCfLSzfgOWSx3Xj6atjRYvr8bD7++E53trVKCwYdBMRWmkIoCBQoU9IPReXaxxnLlBUUIu6N4e2sH/vHmDor5+G41jnvocVBCIRUFChQoOAZmjMnEd4hYRpVmoKsjgP+uqMP7qz6Whfs+L5UUIYMQQ4dUeqpw0NalAgUKzlHMm5qPb9w0GYZUI6qavXj4rf2or6uLxZ55nOnbgAcSQ4dU+CEl8c93fyl3gClQoODsgLUNf2nytotH4s55o4GwChvLXXj87Z0Uw1/4VRCPIUMqEk3HyER2Ep6MVUQRRc6eDCYkK99ACf2IYxRmWfGlaydifGkmXN0hvLyhFeu2KLcZJ2LIkIrUrDELMPYUbLKnYxVRRJGzI+FwGG5nNxxdnR+buF1OUg6RpOUbSJExfXQGvnLDRIAsl5pWL/7+9j5EQ75YrAIG15ZcY8K9/fbbhdvS0iI+G8mfj3S73eq8vDyVx+NR+/1+dTAYVFssFuHq9XpNKBRS63Q6DW1rtFqtZteuXQP6AejPPfgsXt7ihlavx+LfXodLJueJhhajCAUKFJx18PXX2NiEVdsrEKKhae83pM4O+MrnQ2YYTMjKTIPFpEFBlh1Wm12KP0O6gc+7vMmBr/ztIyxbV4XcHCP+/eXJuPHKC2Mpzgxmzpz5S3JCarU6ROcWYj8J34IWpG3h9hPGfhEeiURCpJ/F/uxnl/Q3qe9QmNww6e8w6fGIz+eL0HaE9H/EYDBEzGYzu9H6+voohUdNJlPUarVGs7OzRSUvXLhQrmzhDklLRR45sKuIIoqcfWE0NDRhTZkLHbDDa0iHj4TdU5M0ePVpJ5wHp2MJqm1obHdjz6FabNxdhfKqBiKUM2e5MEp4Guy6idDajGjpDuDfS8oR9HtEnAJ+okfW1DF30qRJwiXrRBUIBFTEYuLrXzabTbjyu7+IsYSr0WjUcS4RqVp93333fYvzGCi8tXIX9jUEodZocM8VpSjOtooGJqaNpVCgQMHZBF9/za2tiKj1+H/zJ0If1iJFb0CWyUxC1sNJixmZZslNHn+0ZJJYrAbkZ6Zi9IgCNHSEsH9/GRUuguyMFGE9nQkVoVGrYTPrUN7YjYNl7egOqTA1N4rSkYWxFAOPJ554YjU5Ear3CLunIqQvWUH3+NklvU1qOxIlNyq7pPOFS/o/SpZNlKwXduF0OkHh/Dli8Vlii8VCWYDqvO+6EhNIH1IZrNNfL21xQ0eddvFvr8WlU/JjMQoUKPi4sHP3Xmyo8OKy6aNw409Wo6LND41WLU8r9II1ynGUu6yEovGJE/dLko9BC4zLNuOmuYW4c95ImI1avL1sI648fwzGjik+Yw8KhiIRvLOpGrf9cinUCOPG6Sl44w+fohgepw88lOmvMwCp01GZ+V8MP5LfqaGIIoqceWHQwLZnSog0lLg2wycqtI+Q2DbvH6L8wuT2SXcc8QRV2FHrxi+f24e7frUaXU4fbllwEZau3w+XW5qSSlb+0xUtkdX5pdm4fHo+Qt4I1pX7se/AoH8v2FnBkFtT4T4sdeSj5zsVUUSRsyPiaoy5fC1q2M8r57IbL/2F9QlXQxUfz5K4X7J8WIOxdWTWYXuNF19/ZDPMBjVyR4xBeXUjgqEQ7Zb8HE5HGJkpRnx2fqkoh9MbwLOL94rw4Y4hZ6nQIEGMFCS/Iooo8nGIuBpjrjzkO12cdC59diANYVDho32dWLS2GledNwIrN5XBQ8qekVj+gRCDToOLJuZgdEkavJ4w3tzuELc5D3cMLUtFjBLYYYo5evSgiCKKnB2RLkfJFQr9uKArmBQxIpGYkF+ew2I//QuI8Fi8EDk9iZyI4lUUp1NHSYFRuEjP8VQOoxavr66B0aCh1CYpjH8Tyj8QwuBvr9x+6ShRtFZnCG8t3ybChzOGlqUiRgjscOc6euSgiCKKnB2RLkfpOpTkOKAkZp0apVlGzCy2YkaRFdOLbSjNNSPVrKH4CCx6NSbkGkXcDE5D8TOK7ZheaMWIVL0gIBUdM8eux2WlKbh1Vg6umpCGsflmpFt1YjaMtD1qu/wIEdFkpxkpTFL+ieUfCOGTspt1uGZ2EUw2PVy+EF5e10AEx+viwxdDx1LhzhEbIUijhL6jhuEu9HNUmCKKnClhSApb8h+XVoJRTC2y4aUHLsK2J27Aqr/Ox0ckGx+Zj798fhKKbTpcOCYNqx6aj+1PXo+Vf56PlQ9dgdV/mY93f3MZPntlMeAPY3KeBf/7/mwsf+Qq/PsHc7Hwl/Ow6k9X4A93jwdlIeAORhAmAtKKy0IqX2L5B0L43PnusglFabhiRgHCQWBTZRDb9xwUxxyuGDKk0ttrT2BUdIYgj1AiZGrHj1iOt51MOM2p7Jco0j4RBGl0FAmF4PZ3otPfgCZvBZq9VejyNcBDYaGQj9IGSUIIRYM06Av3ySP+2Inbclj8drKwZGmOJwORB8up5HO8fZLlkSxNfFji9jkN0qt8ipJIHrYkkomUCOKW40VrKnHTD5fiqu8swVPvHsLtl4/Erz8/FelGNbyBMJasr8G8r72HK+9fSvIhrn9gBf78xhGMIovlme/NxiXT8vCLp3dg+mcXYeb/vYf7/7aVWQMhvzRFxvo+yjqfjnc2kGLR49OXjSFfFO5ACG+sOiBFDFMMHVJRcEyo6c8X7sSLu76JB9ZfhPvXzsR3103HzzbOwxO7P4vtbYvgDbnogotATRcbp6fxVp8/BacPaQQ7PMA8wafL5yysFhKeUUgmsYTQqFVodgSxrd6LTeUu/PG1Mry+qgqzx6TjvNGpcIfCaHMHsaPaia21bmyucWNXgxcqnQafuDAXMydk46XlR/DrZw+gwh3Cke4gXt7YhC/9fSfcMXUmerM4ntg84+AF+7mTcmC2GxAkC2lTpT8WMzyhkMo5Ab6ow9BrbTBaM9AZbIZT1S1kR/gwFnW9i19t/xRW1PwdvqCTGl1Lnd8Lb7ibiMhFVkuQxlg8yksGHu6dpSGfgnMfPKAhYtHybcCkjLU6fnSQrAxSxuEw9WQyMbRMCBSvI9FrKB1tphq0uPXSInQ5+dbdKsBsoHCKYA2mpx+jViIRDvsYYDfpcfHEXESCEqn4ve5YzPCDQirnDJhYDPj02F+iwFQKJ124br4YKcbC66B0Db5d9Q/UOfZRq6vwTuXD+NWGa/Dw9juwqu5JdPvrKJE0bQNBMGG6/iWyOeencRScNUSoL2XZ9JhRYMP5JTZ8/ZqRuOmiAmw/0oldld0wEclMHpmGn9w5BT++YyK+eVMpzi+mwZJWhYkl6eh2+XG43iFpruPwBy/cq1Rnp++ytXLeuCw+QXGO2/cejsUMPwwZUiEjmpRe71x2vP9syeAGX2FRGt2lIMs4gsrLt1RyCKChH27oBn8b2oP1aPUcxLqOd7HWuxGrHIvxt/1fx9P7v4MG1/6e9yWFIxGSsFgfkPDxjACHOpL1o3NB5HOTehiFiZDjgNJ7AxHcdHEJ3v7dPKx45Cp87baJeH9zPX75/B40u8Nieozv2rp4SiYum5SOSQVmNHZ6YDVpYTZrxVP3odAJHU08sc93JTMSyz+QwuevJzKcPYZJha6bUBhb9tVKBx6GGDKkEmWlRqZtz50Xcf6zJYMZ3LdV/OqfaBjecDttRKCnMPlNRHyBeekUtForNta/ji5PGbKo9VMoXKUD3mt9E0sbXxQXSY1jF17c/UU8vuVaLKn4PRrdB8T5yxeQghNHYh86V4QhDUCkQYjoGyTJFulZRCLqOya9Gq+tqMDl3/4AU+99DxO+8B6+8LcdqGz2wqCnvGgMs3RLA6793jJc8aNV+Pyj21HbHYInEIbLHYCRLAIrkUt/x+JwWdkLYyZW1sTyD6RQ7tBrNRiZZwd5xLVW1SY9dDkcMWRIRcGxoUKELio1Wtz7UeE+AjNdnfGvtotQ388zZMGgNmFT9zrUBdoRorAACU8TcHyrrwbdnnrs61yNt9pewLvu1fhr5S/wi+234KP658TtkwqxKJDBXYF1KivWE12oV6vU6PJFUN4RQAVJC/kj/NJHJijqxUJRaygtkQeZ3TQKIpc2Xb4wdpR3INVmwAVj08UzK32OweXhQvH+MRFWylnsqnaTDvlZFrE+tLmsOxY6/KCQyjkDvmi1WNnwAtzoFoQS37hhGjjNy7oZ9V27UOsrA13b0kiORFx79KOBFo2uPdjpWI0mCuVrO0QZbfCX47m6f6KFp8dU8VSlQIHUgwZcd3OHlDMl0unyh/DKh1WwkOL+3HWjqWPyC3g5DUkoggKLCmlWuTfHEOc9G+A3JBdmmIW11eHhg5/lAgwSKKRyziAKb8SFdU3vI4SAaFhW/wbq1w5ytdTRz8tZgL3Orej0V4sbZrjLs4XCqyY62sg25aKOCGdf10aYKN5IYbzQn0IZuUN1KO/cJHSIZK0oUBAPVujHgeg2/fcdpib+s1HnHJlpxNgMPcalG1CaYYBFo8Fb25rw3toKLDi/EP/7wQWYWWTBhaPt+NXd47DryRvwqzsmUZ+XrBYpv7MLXqxPTTOTLwp/WAW3a3jeATZkSEV0FVJm8nxpvP9syWCGiqyMvS2LUROopJriiQTpomLCCJBnZsYlZJb7UeU9AH8k2KMCOA3HF5kKkakrQLmnDO3+FpgpAb9sgknHQK6ahl/88KSEwV0XgwnJ+tG5IPK5cQ8Tv/Sjpm0exPQR6oC8tsfDd55m5R8VPyh1VB+StrUUf8MlJdj+9M3Y/Pg12PKva7H64Svx3dtK0dLqw1cf34ln3z+ET142EusfvRbL/jgfn543Ev96bT9+89IB8Kvz5b4NvlklrqxnUhh8k0F+qlFUhi8YRUdnlwgfbhgypCK6Stx8abz/bMngBXVqKt+KhifRqfIKIuFuziVmYrAEgCvzPo0ysjQOkpXSTa3Oi4nc+D4SByWakT4POtphf9daEcH7ysKJjeo0ZFsmxA4lQhUkgaxgZCT2oXNFGOK79FEakft9CNfsQqR6CwI1W3uFtiP1W6Fr3A5d0w7sWLcCN33pYfz00SVweWmAwnlRfYkFdr0GW46049ofr8YF9y3G1d9bjqtI5n93Ka7/yWo8/m45YNKhriuEbzyxF7O+ugTX/2AlrqD4y+5fjt+8VYkWL/d8qQ1EO3DesbImln+ghcGkkmkjUqGrxhdiUuE5guGHIUMqgwHJOtNgkAh14mrnNmzp3oRUYgAD9XFehA/yNU/lzrLkIdM6GocdO6AOdAkrhMP5VRZ8G3+RRoeJ9vPQEmhFlWs3EQhfFpKVw+RjJE+pYTRGZpxP+0l0lKwcihwt5zJYb/M5kgpHNOSnTucn19crfg9yso2YPrMAP/3+1bj0wpGoqmlDU4uT19l5556FdrZgHL4o9jR6sK3WjW11MSH/zno36ruJhCgNW84uUtgHW7xYVdYpnrpvdIfgI+tAvJqF8pLrnp+0OpvgY1r5IUyCnwZqnd0KqQxu9FyfH9+FKo+ABkIGMj9+4cqBttVwwgt+px4FQUvCz6cEqHNfnXs33O5KNARq+ZqDlcL1ogCkByh+UurlSNdmo9pzAC66OLlTMNnwQj2/VTzDlItZGVdCqzJQ3lz/ycsxHEVG/Hay+HMR3JfoLMV5yrfzypaH2Ka+ZNHpceGUIhzeW4Odu6p5BymePPKUtpg7o34m6oxcfniwTx3GpCfv2H78LFWU9uUeKfKLpRN/HC/8Zw9cHwayuPig/DyNLyBPFw8vDBlS6ekwMeGWk/1nSwYSA5mfuKjoYgyIOpHC2OUubVGZcX7m9TBrM+kii4gGZ15ge4OnxvS035T0y5BnH4e2qAdOiuMFfpGO01B8gWkCZuTcJF38AnxEBYzj9Q05/lwThvicMLmCXPiHpOcWX95Wq9Ht8qC1yw2NzQithYYyvD/HMw3wQ4zBMNIMwLh0LUan6WDnBRhfCNEAEYbIV8o7mSQeTw6T/+hIPWVNLP9Ai3wMoVDJlchveGLIkIpoNu4wot9wc7H/7MpgRYTIYnzWRdCHzOC743nNxEXSTswxPuMSZJtHYUz6xUjT5QpeYCuGSaWV3BHWcRhvn4Vc+1SMNU5ACoXxY1t8bfNLX6M6G6baL0GmuURcpFQTfEgFJ4hk/ehcEIZ4+JFc1qnyoE8o05ggFMaYCQWoq+mAt8OFUdkpsJgkYoE3iHmTM/Dery/GlsevxdK/Xo2VDy/Apr9fjVd+egFuOD+b32EvqKEnz3h/P8J5859wqf/GinpU+Qda4o/Bl4ggOS7HMMSQIRXRbNxRRH/hxmL/2ZXBCu7IBdYZ+M7YnyE7YoOWV9/JTDGTzM+9AzZdOsxEKJ8q/SnGmsfD7afa4ylqSjcl4woU2WfQDlpcU3gPrsu6BX5ilTI63Q5KM1U/CnNyrhHHoQPFGuLkIV9w4qI7h5HYTxL70Lki4tyOslQkt8dqoGtUQ6ZGSooJ2Vl28aLIEBGN2EmnwaF6JxrbvRidb0dRjo3EivElabj1slH461dn4WufLEXUTVYL5xsII9rlR9RF9jhZOPHHiRcuDP9Jbu976xLLP9AiHUMS5hKePhblGIYYWpYKN5PoL9xY7P/4hcFPmieLk4WRGMb7JO6XmC5+O94fL3IeOo0OV5Z8GT8//0N8a/IfcGfxl3B3yVcwNf0K6NUGurwimJFxNX4w7TX8aNq/cNfIr+IuIpG5WbfCYsgQCqLAPBn/b8Ij+O3sV/Gd0Q/g7rw7cW3ePShJnSk3wFHHTxaWTJpppPrrh99Ap8OdNH4oyYme87kssUrgn5gwZDcG6puOdicsxekw5qfCrYogILQupdOp0NDqxaJ19ThSI33XXVbOGo0apYUp+NxVIzFupIWUVBRXTc3E87+Yiz9/ZSrmTUgBnGxPJxxPBgVzTIQ0u1zWxPIPtEjHkIQPLohQvmiGGYaWpcLNRO0kdb6+I4WPSxjl5eXYu3cvdu/ejebmZhqN8WqFVE4W7nRdXV04cOAA9uzZg3379qGjo0OE8X4cVldXJwgiPt9gMCjyPnz4MAKBgNifj8H7cB4svO+ePbspfA/27jqCrMg4FHTPwyTPHZgSuRNmdTZ1cI2oQJ3aiCLbJJTiSozz3YGb8x/EhPSL+OoTF4CGiEkXTIepuRQT3dfj5uwf4bKS/6Nd9SKez6uhoUGUgcvidDpFOeUy9ycMp9uHxR/uhIdvJSUkSzdUJL78MvrbPlcldpbSH28nE4qLmDQ4uK0SS9/cjoryVjF44XD+57u5DtU5sa9cep4jMf/CbAvOH5sBK1k1X7x+FO6cPxJfvnk8nvjeHDz01akQJrV8LLJk+MuQ4vUtsTwi3K9jeclhZ0qkg0hFkf1EN7GN4QXFUjkJSYaamhr8/e9/x5///Gf85S9/wb///W+0trbGYqWysuJ/5JFH8Kc//UnIG2+8gcrKSnzwwQf49a9/jf/+97+COBLBaR566CGsXr0aGzZsEOleeuklPPbYY3j44YfF8f73v/+RPI8XXngB773/Hnbu3I6nHnsW/3rkOezdfAShYJjKwPeH8fQAL65G8PxzC7H4zdWIeozQa0w9VtOOnTvwu9//Hn/83cN47K/PYO3S3TBq0qjuJWJsbGzEP/7xD3EOzzzzDMJhzvvELhz+OqXPF+i9AM8IzmTeyZF4Pn2UDEHuO+eaxM5O+hOXI/30uDGJAOkZdmRazbBqNTSokQY3sYTCkuGPWgWClJBDaJ/4/HUaDTKsRuTatbjuomLRR20WA0qLUvH560rx2SuKuEOD38d99bRU3HR+Nkama+H3hESfjfCti9IB++R9JqQHspdcLsNwxBC2VHov4LMlieDOtGLFCqFs2epgK2XNmjWCDOT4pUuX4sknnyRlvxNNTU2orq5GSkoK/H4/1q9fL7YZo0aNEi6D93O5XNi6dSvq6+sxbdo0TJw4EZ/5zGdw7bXXCquGxe1245577hHh99zzGdx5553YsmUrqqorUFNbiZGjR8Bg4OfhpbriOuRybNmyGTm5WXTB80tYaHBH5PDOO+/ghedfhE6nh8VmwaGyg9i8dT1ZQ3tpQClZUHxeTG5sZVmtVqSlEeEkqZdk4HMSD8sdB/J03smKtF/vvieSDyN+m/eJD0vclsMkv4g66jjyPjLkvnOuSezspD/e7BH6kYXqo77dAZffi1nnlWDMyEyx1tCTOBRBZooBeTn8ahMJ8fl7/SGE/EHcfEEBrCaylnvioki1GfHZBaOEAhufY8Ej37gAD391Fl558BL85nOTYDZoEeI7yGJ5yfueKemB7CWXekRsY3hhyJCK1FbUSPwfu6LjL+azIYnweDxYu3YtJkyYgPnz58Nut4tpqk2bNgkyePHFF/Hcc8+hpKQEpaWlQnnn5eWJ9O3t7Thy5AgyMzMxfvx4jBgxQuQpH4fjmaB4v5kzZyI7OxtTpkwReTAh6XQ6XHHFFZg6daoIZ+E0PDXGfXzc2PGYNHES9HrxREpPvpynRqvFjBkzYbPZBUH861//wnvvvYfRo0cRaV2DMWNGERnpUV1VQ+e3TuzX1taG7du3iymw9PR0XHXVVSL8WPXTFxQfd+0lA+exasV2fOsHT+Pen76IdXuqsXjFLnz316/gSw88h3+9sQkb91bjX09/gK9Q/IP/WIINe2qwbdM+fPGHz+D+372Jb/7qVfzs0fexYcdhPPLyBnS5fXjk8Xfx9Z+/jG9Q3MayNjzz9HtYXdYiCGDb5r34xgPP4v++/wyW7a6hwbUKh/cfwYN/fhMbDjUhQmVytnfiH//hY76A7/3hDSzbWQU/Kw2K2727HD/9zUu4+xtP4qHn16Cmy92HWOLr51yS2NmJP6lduUI4iH5koY6Yqtdi+uQi8ZZhrycAs1EXS0/xZGWMLbJh8qg0DhCIz7+pzY2q+m7cOb/32pDixFFRnGODhbZvmUvXVEk6RhWmYPbEbNxxxSjoddL3hKScevc9U9KDngPyaYoTHXYYMqQitZXUSPLIIHG0cKYlHtyRNm/eLKyUCy64ADfeeKOwQFiJs/L94x//iOXLl+O6664jBT5DEAGTEBOKxWIRyt/hcAjC4f0TwYTD6xeXXHIJtEQCfHy2hhYvXiyOrdFosGDBAjGdJZeNj9fd3S2I7corrxSEJYP34Wk5tlSYgNjyOXToEB599FGUlZURkYwRpNjS0iyOl5OTI9ZM9u/fLywUtsLYSuGyFxYWJi1zsnqSEAtLFhUDl2/d8s349WPL4dIZYDdpSKl04rX3tmMHEcCICUUoLclEY1Ujlqw6CDe0aD1Sh7888j4a1HqY9CqsXbETh1o9yMoy48DeSjz35g50uLx4/oW16FLpUFicRspGhYXPr8LG8lZUH67AV77/MrxGM4qzrdhb0Sg62msvf4Qnnl6F/32wF93eILqoHC+9uRP82duo141f/+4NLFpzGPv3lhFhLUF5qx8TRmdh6aKNePjJVVQ2Ph/pvOQ6OdckdnJCcbICVyWzQolcne4Ath5oxPItR9De5YGOX2XPiESRkmbArNI0YXUkIhAM43Btl+gyM8ZnS4EJCFIakxa47bKSWIgEg54fARZN2dPlkp3DQEoP4rxENzHf8MLQs1T4N3bFsvtxCY/Y33zzTaGIWUGPHDlSuAxeXGeFfNttt+GOO+4QaZl8uPNxGp464ukrVv68JvPss8/iwQcfxE9+8hP89Kc/xQMPPCDWT1JTU3HppZeKPBk+nw9VVVViP7ZuiouLe8rDeVdUVIgpMSYwJhjOk/NjYf8vfvEL1NbWYvbs2Vi5ciWeeuopUsBZ+OIXvyimzubMmSMI54YbbsC8efMEuezduwdLliwRZMXn4PV6xfrPz3/+857y/uQnP8ZvfvMbER9fR7LIl1fsBlQ+lYQ0IgivvrgGqjQ7Pv/ZK/DAlxfg0inFCJOlwQ925mTyLacpMJLyClG3HTdpBHJTjTh4pBElE0fhczfMRoldj9nTx+Kz152HSCAIl9Mvnmx2uQIYOX40LrhwInLSjHB1ecVHnxYt2oAmtQXf+vwV+Mb/XYUbzh+DkMuBDzZV4erLSrF+zQE0tvIrRSLweSO46qLJ+Pm3b0Bq0IdVaw/iPws3o8ERxqfuvBwPfO1aXDQ+D1s3HsQe/twtn3Ofczy3RCDmptlMMLIFEmvbHlDd2+0mjByRibmzRpCVniK9noXhD2FqiR1zJ2XFAvqioc1DZNSOy2cXxEL6Ikx5l9d1Y2qxDRNH9Fo6iZBLlOwcBlJ6EOeN45dhhSFpqZAGjTnJRw1nVsShhZ+nvL7yla+IUT3j5ptuxte//nV885vfFMLWAlsUTCT33nsvvv/97+PCCy8UBMRK/Hvf+55YE5k1axbGjh0nrBgmi0mTJuH6668Xyp6nmvjJZQZbQnw8Pgbvx505vkxsuXDct7/9bVx22WUiv3Hjxok8OX8+NsdPnjxZrIdw+W+//XaxXVBQINZ1WNhquemmm/CDH/yAyv0lQTRcZt7+2te+hk996lNiWk4u74TxkzCO8mcrhtG3vmKFEw0Yt93HL7XukYpOjB5fgNFkkWRlppKkwGrUoLWxA9u2lKO6qRNqgx6erm68+fxSrNlTjxvvvAxTLRqkWk0w0YjZbjYihRQZXeo8UBZZR8JhrF7yEZ5/fjFaiWjUGoqj8H376zB6ainGF6ZRPadgTH4Gdm05AI89HXffMRfB6gbsrWqFJxSBVqMma0gHO9XbpDE5cHc6setgC+xZ6ZgwNh9asq7GjcyBJhxCQ6v0zqf4OjjXJHaCxBtRZKdaqX/lQs0f1ZLjGFTJre1OuDucyMu20SBFTeQcoDbhRongvFGpmF6aEUvcFxVEzIdqHPjkZdLUVyJC1CYfbKjDrVeUkKUkvW8rGXp6W6zcZ0qSQerVww9D0lLpceJGCmdDJEjTTWq1Btddd71Q3kaDicJCKB5ZgOtuuF4oXZ7y4nUPvuh4uujqq6/GLbfcgqKiIthsNlx88cW47dbbSKnfRgTzKdx196dx5113ktyFu+++C5/+9KdxySUXS+83UlHHpT+T2SzWUT7xiU8IIugF3+UiWUF8jE988pNi/7vvvlvIXSLPO0W+HF9YUEgEMwfXXHONsFQikbB0YdCIPBT2IRDyIzc3V5T5U5+6gyyYC2mUmSum+G4VZb6dyntXLN+7cdtdN+OWW29BWmp/I8bYRRd38cne+IvSnmJAfX0HvHxrKIEtPDf5x0woxqduvwQXThlBSjsMo8mM0tG5yLTq0dnuiaUNi7oO8x0/JFKNSfnzcw8zp43FjZdOQYaRpxKlLpSZZkFdZRNcseEz3zO06L0d6GjvxkvvbEVLcztWbq1GC1k2vE5iNEk3PVTVdkJnMaEg2wpHlwMOsqYYjS3dCNMllZdpF9uMZP3oXBD53Lh+dVQ3X/7MZUTsZK0EpbaTnm6PUB3b0VDfhdqKVvFNHz0RCy/Q5+eYMGtsGhGN9Hp6uQ8weMrsUGUnkZURowr4g9e9/URKF0Wnw4cNu1vFa/IT46U0HCg5jMTyD7Qo6MWQIRVqORL+5wb8uBqxt5eq1TR6pQuCO1Qw4saiQ7/GvqYP6XqRFJAEacJHvCAvbl9+rQrfYsvz0ExOarUWGtpHpeJvTvDtvRxG26J5eCZfIg1xoRKku7E4jOO4ajgdpeLvpFB5RF5q6TZgzkcSylOlwb6WpdjRsAi+SKd0OiQcx2k3N7yGDyofR6e/kSIkcN4ajbSmw8fk13tzfhraJxINYGfLm3in7I9UQiYmSaEcDanVJPTWQyI+8YlZqN95BD/5xUv45oPP4/XV++EKhnCkvBbvLN2MpRsPora1CzqzHgtuupgUylis/3AjtjU5yJJQiWm/oLiNlOqYCMnn9YvnIsKhAC68eCZuvvoC5FoN8Pk9CBIJ3XjTHPjKy/DtB1/CD371Ah57dTVeW7oPN149BZfMGY9P3zQVqz/ag5q6DvjdDvzzuSX41vefQoUriLkXjcc9N82AytGF3/z2Jfz4ty/j7XWHcd6F4zGtsJdUzmlQo3LLBokkrr94Ir7/pflITTECLn5LsdQO7Y1dsFotcHrCqG92wMe3D/tCYi3lgonSml+iUq5sdGLb4TZcd1Gh2OZuz2lk8VMeK7c1YHSxHYVkATHi41mkQKl8Zw3ieDEPIf6aH04YOqTS0z4fZ0PxCJiVMCl1sh5a3ZVoc1VhT9u7WFH9H/gjLhjVFlJsPgqvgTvAC418PxEpW0EkErlwR2dl7Q060eIoQ4e7mq4zD9RRVu6AK9CKNncVWQ0uaIgI1FGertHAE+pCm6Oc8m0X+wuOUYXQ4W2gYwbEkbxBF13THXw4cXH5eB/nEbQ7amgA7yeFuAUNnkNC2XLfdxCBtDmqUNm1AYvrn8IBx3YYtUbKz4t2dy06XJUIBB10zlxq6i6UZ7evCS3OMtRQ2g8r/oFm10EarRqO0TJSTP/xEq6/ZS6+dvdc2Exa+Og4qTYLbrtpNq68cBQCThe6nB6MLC3ArddNw7Qxmbjksqn4v7suRMjtRUZ2Gm6+bS4umpJLZdRg+oxSfPnO2ci0mXHvvfNRmi1ZGSqNBnd/cQEuG5eN8y6agt9+9zoY6LQcoSgyrCZ84s5L8Z17r8K9ZBn96P6b8Kkrx2PMmHx85s4LUJhvh8FuxdfvW4Ab55Zi3qWT8ZXPXoaSLCuaPUEsuGE2vnzXXIhv/8UGAOc6+Cy5T2upd3zjM1fgTz/6JBYsmIKcXDv0Jh0qy+pRXdWKw2Sp1DR0imdHVNQUs8elY0xRX8tWUsXAkeouNLd6cNl5ebEQHtBIR2K4PAG8uaoCn7i8WGxLA56+ouDjA7ej3JbCvf3224Xb0tKicrlcKq/Xq3K73eq8vDyVx+NR02hQHQwG1RaLRbh6vV4TCoXUOp1OQ9saLQ3fd+3aVcF5DBQ+9+CzeGmLBzqDHkt+cy0umZIfizm7iESDpFZ1qOneig2Nb8CmS4FZa8fSpueghxFfnfoUWl0VqHdtBbQG1DmrMDVjPqZkzodeY5VqmPp7gEhnd9syVJFSTten07428f6tdGs+tje/ha5gM6DRo9XThOuLPoc0w0g63gtoJALLMebBHXFSVnpcWXwvtrd/gP1ta3HPuN9Cp7XguYM/x2hLCabk3IgtTYuImBzQREIotl9IxAB8WP0PXFb8RZTYp2IrnUO3vxmZhiIccq3Hnu6NuKnkh5if/1kc7vgIDd49aPfVkSWmxfyiz8OkTcea+ufg9bcgwzQCNe69WNn0Fr4/9QlMyrxeWCtsRfV2qV4cqWnFjbf+Bkve+hlKCnrn0eMVgDTCjKKt20Onr0OaSU9EGKbjBcXCLN85pBN3wpFFRySnoWMFw2QhxeJ4qpAKAB2RSoj2C5KYdDoaHQcpXide5c9H8wdC0h1LtD8fkY8XIbLJtujhofzMdAyRkCI9Pj/0eq2wbAIkRuqDBkobj263T6y7ZKWYSblSP6Fy8MDjXMfO3XuxrtyLz10zTTxHImPPkXrsPlCPtnYn9T/qFfw2YqpQXl9kV2cw44o5YzF5TFbf9ifhdt5b1obyOic+MX+U6BOJfYSnx15fUY5r5hQhN9OalEQ43T+eXoXP3nYh7EnuLjsT8FK/+sdbe/CDf22EwaTBW/ePxzXze2+0OR3MnDnzl+SEqF+F6Hz5lR0s/HqKIG0Lt58w9otw6pch0s9if/azS/qb1HcoTG6Y9HeY9HjE5/NFaDtC+j9iMBgiZrOZ3Wh9fX2UwqMmkylqtVqj2dnZouIXLlwoN4Bwz/2eP6BQo91zBP85/BM0uw8j3zoOBr0J5V27MCv3ZlL6B/F2xW+xpWEhars2Y2fjItQ6diDEbcpXDIMVWySAqo71WEPWzdbW99Hmq4Yn2IFVza/gpYo/oKJlNWra12J723tkDezDxvqXyBL6N9L0ucixlmJPxzK8T/v6Ig4sPPJXshxqibQsaHHvwaKqhxFRBbGnfTHernxYfFMixzoeOfbRWN/wIllFtbASwa2sfQJbGt+ETZ+NTGsRat1lyNYXYrx9Mg62LsUOKnuHuw4HOjfho+ZXUes8iKW1/xZ55JvHIsNcjDLnXphNOShNu5x6E/ff/pGWYsJ9/3cVUmwm2kquBGiMKfyZKRZBKAyeZrOajEixmGAmha7TqKEnpa8VSpuolfx8Cynvz4TDT21zPmJhXSflYSSXKET4GUZKL8gvpowyiQyyrZIl00MoBLroYDYa6FgamPR6pJhNMUKhBJwmJikWI/JihML7cFmGA7j6pOmlvuc7ZUwB7r7xfHzr/83Hd6nNf/Dlq0kW4LtfvJLkKnzzM3MFoTC4rmShH7H+NW18Nj555eieeuyThmAj8v9/N04QhMKIj49Pp+DjgUIqJwFVVIUG5w6saPwQY/Pm0eh/IineGowwlGAGWST7W4kMnHuQZ5uFLN1YXJh9G8anzYNezQv5lAEJj7xbPFXIMORgaubFRE5HyCIoQ0QdwI6mJXCGXJiQfgmKdKOwIPtOpJOVsrbuf3DAjQsKb4VJkwJnsBNTc+fDQRbD7q4tmJR1AVk1ZXi36hEUmkswPusqLK75L0ZYR2Ne8f/DjLxP0MFD2NW2ElPzroLFmIIVda+QdrVgYtZlZDnxm19DmJJ+Bdq9DXi/5hGEiZgKjVNgitgxzjYTFl0qNjS8TCN8A6bl3SAsBF+oE1fl3kKKne/6oguZ6ofPkxVromSkWPHNr9yAVLuZtvumYQiX/vlOt/i4/kXslSRcyq83n9ixRFqxSyz8aOn5OJT8Fxcni/RckDiy+OP1MflZISH8J/s5oYJjgquorduLisYutHV54PYGRds5XD60dnpR1UA9n8LYbenwoNNBYfUOeH1B8RxLW6dH5NFB+yoYHFBI5aQQRZZ5HG7Kvw2dnkbsIxLpDnTh+pHfQpZJ+mbJlMxrkW+bjGxbKaZmX4Ui+1Qa6fIoWFIw/MxDm78BfoRRmjEX52dfg2JKn2LIx3kZV2JO+gLYLSUoSJuNqRkLUEiWw+Sca1CUMgPbWt/Goro/osVZg6sL7oQmoscF2fMQDPlQ1b4earURt49+gEbMJli0Wbii4HMwqqXRXIu7AiOtszE542qkGooxO/d2pOgKUEb71Tl2YwYR0aycG6lHmGCl+HzrRNgNaZiadTnm538eBdYJRJI3IZvidjS9SVZZGS7IvBqX590lTi0alZ5g7g/DRdHSODnmU3Ai4Icc95a3Y1dZK3YdbsUHm2rQ1O7GK8uPYOuhZmza24yVW2rx/vpKrNhWj5U7arGvoh2Vjd14fVW5IJ8OIqW3KD2Tu4KPH2zLy1eBcCdNmiRct9utCgQCqlAopAoGgyqbzSbccDisosZT6fV64WrIXo1z1Yz77rvvW5zHQOGtlbuwtzEo5mTvuWIsSnKkOz7ONnjR3WbMw7S0ubBq02DXFdGo/TqMy7ycKk+PAts4sl6mCkVu0WWSxTIKZn0qmePSVI2scgxafpGjjtKlEQldg+m518NuzEWJfQqKzGOIFDTINBUjyz6K0tqRYx4Nv7sJza7DqPdV4rzM6zCv6F7aJw/npc9BijaPLJoizCm4DaPT5sBAZZmUcj5Gpc2CViu9V8mkstKxLidyGA+d1orJ6RegyFQKuzYTY9PnYmbezUQiecixjMSYlNmwwA6bIRMTc65EPhGbgayR8WkXkiU0HmaNHWMyzscssoBMuixRL/KUw6lMPSTuc6rTF6eSz/H2SZbHiYTJ28nSnitobmlBbWcQ08bkiDWqU4HbF8Lhmm7qR1rx/NCHRCAufwgb97cg1WqAUauGwx3AlrI28R16h88vHna0WwyoanTBRxZzW7sHSzbUYMq4LLGPXOebd1Zh2sRCGAz9P8cykOD1o80HW7B0ax20OjU+PScTY0b1fdr/VPHEE0+sJidC58bMeUpCAzpW0D1+dkmnktqORMmNyi7pfOGS/o9qtdqoTqdjVzzQzTqYH5Ug/d/zXBq/dSMeQ8dS4RGu+P/4RrpMCVTxsJoKiEguw5jM2UjV50p3UlG78fRJjmUMxmVdQnGk7IkY1Hyri6ASRpS2VcgwFmF8xnxMyrkambYxHEqnF4aB0halzsB4snAKUmfCRMQVJYsmFOZnyPVkJY3Cgpwv4taxP0FN906sbXwJe7q3ozHQjJogjeyal2Bt/fPY2PoGyl27saHpLXxU/xxWUti2zmU44NyIdc2vY23d89jc/A5qPAdo32qUdW/GxoaF+KjuWdr/BRzsWoeGUBUqvPsoz3fF9Nu62heEv9ZbgcZgC+qcB8hC4vU/JhTF4B2uiLc8ZUv0RIXBt6gb9GpxI0Rhlglj8q04Ut2BuVOyadCkxegCO66aUwyLWUtEokZumgnBQAgZNj1Kss3YsLcJ7d0eXD23BPvJguGpM8pc5C2pit7ynXHwoWWPwLk7oDgW+KzlMxfuYL376+UtbmiJHRf/9jpcMjlPjEbkjnn2EOsyfFHEdRzxx6MjDqeBRDTKz5xwDKfh6hRV2gOxN0WJGDmKtjlfsR0XKI4jjheiC5AXufk24BY8vuN2bOzeBJPeDHUkINZq2IIIR7wIk5JngoIqTBdZCF4mLI0R4bCfsuYl6zA8Eb+waFJ1KUR0EfhCXmjVNnHLrS/YiRSytHRk5bS4KmBSW2DU2eANd6A74hafKb7EdjkemPU6ER6fqxpGo1EQ7smOzKVz7t0ncftEcSr5HG+fZHkkS8M43n7nGvj8tu/cgy2VPtxzzXRYTNL7tk4WXFdH6jrFw4yFWVZ4vCE4XQGkEXkQ3yAn3SJG/dsPNYs7/vh5pHAwjMxUsyCRwmw70ux6FOSkYA+lmVSaLdIx+O6vz9x2gbg5RG6nMwWuD36r8qNv7cEPn9gAg0mLt++fgAXzL4mlOD0od3+dAcQuXek3dsGyezZFOr4k/NwI30Ek3UIbA6eL3WfEPql62e0LjpNuZpW2hHD+QuR9WDgV3/qqkwiFKoGfgTnYsQqrOz5CWOPH9LTzMCllHMamTkeBbQRK02aiOGUCJmRfgELrCExInYSZ6VMpzRgUmPNQmj4TI1PHIagOI4fiJ2fOhNmeAZMtE5OyZ6MovRQplhRMJItpWtblGJs+DePIPzJ3PKLmKDy6AKJ6A6ZTXNivFe8b4xdf8oOHCo5Gsn50LgiD77CjscwpweMLob7VRVaGF9lpZozKT4XJoIfJTARRkEJkYhZ39anpGA0tbsyeQH23MFXctp2fnYrivFRcdl4xxpSkwWo1obbZiTEjM3oIRYa8lewcBlJ6EOcVA8JhiCFDKlJbUSPxf2zUwe7ZlKPRtwOfDCjHmO9EECsD/fnDbmxuWIgwDQytan7CJQcpqnyMsU1FxOdBlq4EqapUmKM2+L1hWFV5yDERIYQMsJMlkqnJRQqyYIkayUpJg9frQ5erA9qIET6vB92uZugiFjQ7K1DTsR1Z+lFQRXR08TciEPSCDBzMNE/BBTm3or2zA62tLeLtyfwiyz4XlwKBxD50rggjPdUGn5ut4ZPpyxIqGrqxZEMl9hxuxkc76/Hy8jIcqGjD0k3VWLS2gsJb8frKclQ3OPDcewdQ1+rE6u01eHX5YazdUYfD1Z1YTmlXbK3F2p2NeGPlEWzZ0yCmoOMhbyU7h4GUHvQckLXD8Lwehp6lwv8x5RU/Ujgb8nGDui/ZsmFYtPm4MvtTmJZ5KyKqCNnEZrT6upBHFoUr4qHRGhFKKIRssmCCVGxHwA2boQBm0xgEWAFoUsgquQkGbS5M+kxcaF+A0Ybp0GvSMdI0HWMss5BhGQezoZDy80GrN6HQMBmz7LfhutzP46aCLyHbNga2VCvy84vE25R50a7PxaVAIFk/OheEwS8htZl86HB6qe1F0Amj2+MXKjcvwwaz2QgHWS5hCpgyJlPk39ztoT4cxP6qDrj9Iby3oZoGLyGyZgwYMyIdy7fU4lC9A+t2NqHV4UcX7e/18ZsregvCPvmqTSz/QEsPeg4oXa/DEVwFcdUwBNZUfnMdLpnCayp9+s9ZBSvP+I50vO1kkBXwyezH8UQh4mE86ca9jw/8njF+HYp83XC5T+S8E5G4z6nkwTiVfI63T7I8kqVhHG+/cxF8jms3bkOjy4RrLqJBhln6OuPxwPttP9SE+mYXpozOglarwtJt9fAQecyfkY/1e5phNetgNKjR0eVDutUoFge6OmnApFGJhx59viC6PEE0d7iRl2VBa7cXN180AqML0yl/6RiP/ncVPnv7x7SmYtTi7e8qayqDGlKpeVQgNaDkP7vycYPLoIaWFLr08sgIWS38huEeNxIR71YSLm1HyWWRtuMllrbPNudDfvEwXxhhzpP8fffvTSfu+Iopz8FQN4MVcv2ci8K4+ILpaGlsxp5DjfAHw0nTJQqjtCgNRbl2ON1EDq4gxhan4o7LR4nF+qtnFeLq2YW4fs4IXDIjF3NJbrlkJOZT+MUz8pBlN+LSmfn43HXj8KWbJ2POxCzcd8sU8bZkzl4+Bg+T6YiSN+74Z0Kkg/BxJC/7h6ulMuTWVHjAQQwb859dOVH0dLJjoE9njOHE9ov9qHRUBXx/mSRSmAgSLi/4s793WxJpm37iwqRt9sRAfv5j9N2fL1o5jruOlGYgcSJ1kAynut/JIlmbJQuTkawfnUvC1urd10/Gxt0V2HGgVjzxzu/vOh5sZgOmj83GlLGZmDw6A3MnE1mkWWC1GFCYZ0eq3SSeiRhdkIGMFIt4fcsIIqLSogzMmpyLjFQL+O3a6SkmjC3JgsWox4jCtD51zz4qpfAnK/tAinQMSfiQ/C1++Roabhhaloq4gNnhxpIu5o9DyAQ95vaZFb7jjO8+o8aj4/Jr7vnFivKdaLwt+TlNb7gs8WlPXqTjy2UZiHo4U3V3Ivker/xnqmznkjBS08lSuO087DtYjhWbD6Oyvg3tXW50OX0kfnSzuAJxwtt+slAkV/Z3uXw926crLm8QXvEclYRkZR9IkY4hCXOJGNDFCG24IVYFAsJV1lQUKFBwspAVa3V1DTaQ1eLwsKVsJqUSG4wQQUdpJKRR88g+jLAYzotdesCXc0LQKYOGA9hzpBY/v/cqpIn3zZ1ZZcHn7/EH8Y+39uKH/9oAo0mLt4bpmgq3odyOwlVefa9AgYLThdvlQH1DE/yBACkW6TFg/pFf2nnGQYcwmw3i89ikk2KBZxa9r76XHn4crq++HzKkolgqChQMHciWy8cNUpwx35lFr6WyhyyVjWSpaMhSmajc/TWYEeVOSsKNJ3XYXr8iiigyuGSwIFnZzoTEH4t+hL4armsqQ4ZUettneDaUAgUKFAwFDB1SUaBAgQIFgx4KqShQoECBggGDQioKFChQoGDAoJCKAgUKFCgYMCikokCBAgUKBgwKqShQoECBggGD9MCHBOEO/ocfpSfquZDKzcUnhnAkAqfLj3Ao0tvaCoYcVPTHr36nSwx6Eq1WDQ1ti0blJ9WlZAo+BvDzKcrDj1IXHDKWivwm3vgHjGS/IseWcDgKtyco/DqdlkSjyFATIhF+wSWND+D1BtHa4UJ9czdqG7rR3OqE0x0Q7ZzY9oqcHWH0+JnjyVVeKBlzlXd/nXvw+0Po6PYgLcUEg/7svAdJwZmBUFP0Q6NMIpiosEL9gTC8viC1c1AQUIrdCLPRQApO7KLgLKH33V8bYWBLZZi++2vorKn0XCDKlXLSEFV29OhKkaEn4pMG/LZfjVoQiNGgg91qQFa6BXk5KbCaDejs8qGusRMOp0+8wFGBgrOJIUMqKr44eN44JkyKsl+R/iWxnpR6O/eEwUSj06phteiRk2VFeooFbm8ADU0OuDx+kUZp+zMnonaFX3iEvqJhgAgfbhhCayoEMVpjhxur7whOkeQi6kmqOtl3VBpFzh3hdRdefzGb9chMsworpsvhRXObE6EQfwY6+X6KnJ4wJL+4xJQXSg4FiGaLjQSkkUHvKEGR/kVUm1R1sU4eH9frV2TwC/1wc/ZBsnQs3LZarUpYLlnpVmHJNLe54I5ZLcn2UeTURarTWBORDOfPCcd4VUC4g3eh3g2d3oAlv1UW6k8WvIDb0e1FeooZBkPvQn04HEFHlwcer3RnmILBjChUvJZC7aTRqqHXaURbGvVaYZ0cD9zWDpef2joAK1kxKXZTLEbBQEH5SBfT6VCzVMTImkcDXPajRwuKHC1SrXGdiRrrqTcGL+L6iHB49KrIYJcAXEQKTAxdNEBoa3ejsdmJ2oYutLQ54fUFRNsyEvsAi4YIKcVmgN1qFGstnTSY6C+tIicvUmVyfUpe9g9XS2VoralwI/F/bOJSns9UpH+J1Rr5RY311JsIj0unyNAQBj+rEiLLIxAIw+MLocvhQwMRTD0vyrul6a2j9iNhi4anw5hYeDDBVmpiOkVOTXoge8kluoltDC8MOUtF/MeGA4mjBUWOFlFPoq7YFb6ecA5MTK/I4BepRRncqFExtcXPIvEtxPwgJK+d+AM84yEhfl/WfxazHjYiFn62pZv2SUyjyMlLD+KahugmtjG8MIQtFclV5NjC0GrUoP9YJ+8N52cd+LkHCuizz8cp9CPKpVVLz2QkS/OxCf/RaJ/rkxe+k6Y5HeE7t2JtkjRellgZeH1FDuPycNsGgmF0O7xoanEKkmGFF7+v3P4SsRiEZSOvqSly6tID2UtuHNUMKwwZUqGWEw1FTRgLUHBCCPhQ3+KGw0/KxaAR203NLnS2OdHU4YM7GCUlFks7CKBWReDo8qLVFQIVube1VWoYjDpYjFqYSCwmLXQUeaIXrkrbu8+pgoqAkJesgS4fXAFp1N8fWPHzQrrpJA4Y8XpR3+6H71gnxQf1Uxu2++CgtotPKi4R+uGBMxNFa7sbnVSX4QgFRMJwdXuo7AGxesvpeMHeRHXaSSTE1o4A7Rx0e0Q5eJVGwUmA61/2CJxo7zy3MCRI5Vxommh7E15/bjlu+/pCXPnND/HrxQ2oOSMn5saK17bipX0Bqd4O7sVP/7EHK9rC8JYfwG/+shJf//c+LHphDf6w8BA21gdhFO+XIgVIStCgJUuBWEanl5S3Sc9Wg8i4F6SQNFoNjHp+sSEpT0qjIY2rp22RlhSqkcNiafWcF+Wt1xw9JGDlK8VTGTQaGNCNZYt24unVrajxSsdWqTXQ+JzYtHw7vve7D/Hpn63AjxZWYLebyhC7C8okH5uOp+UwnZSvkVw1KUp/TRX+ubAShyCVQ8NpaAdOQ7tCRSN/kQ+Xg60QqXg94PO1WHVo33cIf3uzDGtq/KKO5GPzPjI4L39nJ1avOohX93nFnUBacZ7SiyAN5Gq4jsTxqIxUDhUp/e49+/HgsxUoo5ozUjmoKURd8qt1RFvQubAVF6mqwMMvHMKqRh/8tM13gol8OD5WDKoGslr49TxeuP0hwNWGla9vwYOvVEO+NZPXWNJTzSJfXl8RoEFH1arN+Mqjh6gcx0MLnn5kBf7vx+/i1u++hRv/tBfb2nqn3YYnEnvO8ANf93ItCHfSpEnCdbvdqkAgoAqFQqpgMKiy2WzCDYfDqkgkotLr9cLVUC+Pc6mfqtX33XfftziPgcJbK3dhX30AalI6d88vRXG2lS4aHpENBbph8ziKvUs34U8ftENVUoCLC42wptkwujQF6R4Hdm6pxNKDboQsVuRb1dJ50fmpohG4GxuxeG0tdjQGYcu1IVUbRuP+Siza2IJ6lQVjMnQINjVh+SEfQt1NWLajEs88uQ0fOgzQmS0oQQc+qlZh1EgtGlbtwO8Wt8Gdlom52WE49Hbk5aWgROfBoQMNWLWrHU1hUpTwo3J/LVbs6UCVMwqz3Yw0XRRhUSzqHhFSVrXNWLO/G+5IEGVVHqjM5O7rhMtsgs3RgTWHSZlmmZCi8mPf9hqsPOCAx2JBrok1P89Dk0PtqfV0Y8uOOqwr90JttyDb4MB7rx/Gjmgapk3KQImRj+nD7nUH8PiiOtQYUjC12Ai70YDs/DRk+TuwbnMdtjWHYEy3IDXsxZHyFhzoCqKlrAV7XRrk2P3YvngX/rSkHWGqL5PBiFB9I/Y6I2g72IhKnR05oS6s31qPzdU+6NKo3GRh8FPRZI9Aq4+io6oJG8o8qNhzBG+UhVAyLg/TLB5s3lqHjXUBaCwGZFmkFz5qIgHU7KvAk28fxupmNYpSNYioqU4PdqLZ48W+Q05A58XGLfXYUu5AG9V4QaoKXTv24ddrIpgxNoKych/MWVbYXJ1Yu70e6/d3oNqnRU6aAdquDmyojaBobAbGpQENh7jtWlEV0CLdpodFE2srqt+w24k9extxuKwRqzaTtFlw3TX5yOtow4q11djYEII5JwW2kB9qGlhowwFUrN6GH63R4tZPl8BwoALvbWrAVmpjpNup/YQxE+uf9Xjox2uwRJ2D88fYkZ+XgYvGUj8r6yCLyIVdhzrQruX+2YotB53wW8zIVLmx/0gXKuo7UVZJ5+TVIy9DC0dDG/Yd6UQNWVeHG4KwZ6nRsJ2OvasLDqMNJSlqBLuIqNdUYOXBbrREuc4C2LOOrp1dzdjfDmTnWWDhB0Q+BvB1wQ+XbjrYjGXbamlgo8adc7IwZlRJLMXp4YknnlhNToSOwyblKQnpFVbQPX52SW+T2o5EyY3KLul84ZL+j2q12qhOp2MXTqeTLlkegOpogET9jK5nxv79+4UrY8iQyh7qaBqNFvcQqYzIsVEoK+uhIHwGUVRs2odXtzmgKsjDpTPyMXtyNkpVXVj85k7886NW1LV2Yuu+LuhGF2CsjfYDK8Uj+NPfNuHFgzQi9QWgL8pFxqFtuP/pKrSSst6wvBLNBYUYW74V//fkIVJQ7dhaThcrXczNYRX85hRcbO3Eor1hjCiO4sCWGqxrVKNkYiFm6hw45DejOEeDpq378cQHddjV4EPUaoYuGkZrVQsONbFCasF+twGTxtthoW7I5WquqMa/XzyAZfU+1B2oxZI9PuSVBvH2s5XwTCjG+Pr9eOBNB0rnpqPtw214bKsXERopf7DNjfTSdOQZaaROlo2OFPnbC/fg3Wo/WqoasbZRhcKcKKpJQbbas3D+5HQUkaLWdLfg7ffIOvBn4u7PzsJ9l+RiUrEF6rYWfPjhQbxb5kV3Swe21UWRnQNsfH0znt7uRENDC5bt7IZxpA0ta49gaU0AWgNgysqA66NNeHxdO8rqnQhlGLD//d14i0ij6mAtVtdrSBnYkGmS3gwcqqvCv187jA/Lu1FV34XycArm5FOb7qJzP9SN6rp2HGwOw5qXhhIaFKj8XpTvr8Ebm9vQ5Nchw0YWl7YLr/53P5bVedDeSeVM95MCcsFFyn3pulZgVB6K2qrxwm4n9ZYQ9m+qxAaPHecbu/DhYTdc3R1YsboBXTk5GBVow7KDQRRR/eDgYTzFbVfVhs17O9FpsqKElKuNX5Ef9WD72kN48v1qIiEnjjBhFufi4onA2he24Nk9bnQ3NuOjchVKp2fC6PHBogea9lbghWob7vpkAbo/2oc1RNjNe8vw3NYIZl6UjWzZ4lR14t2XKlCfmYOp+Qak5OdgXrETL/5zC/5D575rVxU+IKLeXtaED5ZXYG8kBaWabrz35nY8vqEVBw/VYxmdryrbAHXFYfz28T1YUumF1+WHu6sWT7xZh0avC5s3N8OVlQrXirX45QY/7Fo/Kjq1mDEuiOXv1KPGR+S+Yh+WB3Nw7Vjqv2xpHnUdnllh8B15mw9Rn6OBxnAmlcSJjcELbjjxzw0oNeLQgRpTL5+Ke6/IhurQQfzlvxvx+KoGrN7WiA+WHcCSww7UVNTjnQ/349mN3dIuXi+qNh/Ef3cAc26fji9ePRLj9V6seXcbXt5JI7qGLmxbuxu/e7cZ7s4u7Djggm3WRHz1lhEYb9Ugb/xofPrCbKR7yRLY045alQ2Ti8iKSEvFhdOzYPJ3EwE50F7dhBXrmlChT8dV15ZiwYQU5GhD6Op0kQXShq17GrFhdxuqQ7EFaj8Ryb5avF+hwfSLCjGRRp77qlzo9HlRWe1Ee5Ao1O3C/moXHMEOLHqvEhtr3ahv7cK6Zfvw+qEAvBEVWZ2UV10tXl3TiK21LjQ1tmDJ4nJS6B64eHpKtDQ3OInbjy5nGCYaUY/ON8NMlkYWjW79zQ14e3kD9rV5UFnegA9XlWNZTRAdLQ40woo5063wH6rDpmYzpo62wqSzYNqcEbiQiKezqRP7OvW44NLRuMhfi+fXuJA+azQ+NVmLPasrsbaZyknH1+lVqN5Ziferoxg9mQYDZGVayIppOlyPpZtrsZXKW1/ZiEVrqrHyiFc8xR6l8mVkpmAkkVX2iBxcOSMddpcT5ZQ2kleEm+dmIT0QQFtjJ3aXt2HnnmosLQ+JUwX0GDF9JK7L92PZ8hrs84fQ3daN/TSq37O3ikjMA0dHN/YecaLN14VVVNbdvhRcNq8Io9zNWLmlFWXUhfhlk2zRbNzahMOqFJw/IxvFZHFBRXVVVoXn36zEtkYnWahVeGPRXixt0UNLo3yPL7Zoz0UhvROmdj1yuIksDbKG3y/DRgcPkXrBZQ50OaivtONAi58Uqx81R1pQo83ChYVqIt52OHPTMcLqxu49VLY6J2qrutFpy8bVczJhrqvDm+sbcLDTgSMNYWROLsU1pRpsX7QTr+93oK6mBStX7sXfPmhGU1UdVm1vxWHqZCqjjgYlUXi7u7B7XzO2763B88sb0caq8uMCd1fZQ+i74jV8MHRIpad9hmJDRRG2pmHedbPwx29Ow3x7N1avJLP9sA/ukAoZRXm44aqJ+OInx2J2Suz8QiH4u3zwmFMx55I8zJyUg7GmMJrb/CCNijkzR+LLX5iJGwppNM3z6vYc3HzDGNx4UR4pD8BeXIwbJ5mRSqNtHY8szXaUZulhttsxfWIGcjNpdEj7abx+dHuisOZn4eILS3DpaC289Y3YXBVBWmEOZufpEAmG4CayEEqPTPyAM4igxY6ZMwpIcXA+fPcRmb2klHi9t8sREE99qyM+tJISSs9Lx9RpY/Dlm4owli2P2PRe1OlFR1CLrPw0nH/ZBHxmbg5G2zViCqkHnNZmQhqFu+s7cbjei0A4CCcpocoOUvxRPYpG5ePKuWNw1yWZSI9ESeEYkT+uANdOI6tIS2UKGTC6wASt2oix04owI4vXJjRIGV2ET15UhOk6PxwRA0ZNKsTl42ywBQPoDEQQivIdaKARWgA+rRmTp+ZjVrEZKZSnw0mj6agWOVRvC+aV4taLcjHaFEWQ5510eqSkWZBr1yE1l9pqcirSKdicYscFc0fh0lITanfV4YDXjLkzqS1I2Xs8Ialnq02YdF4RLioxQktts5eU5aZmDaZNy8SoFA2C3hDCVC4djYS1CKDDEYIunY4xIxeT6bz8riBxcJTagwpO1q3bE4EpNwtzpmRjXLoawSCdK9W7M0znO3EEbl4wBd+4IQ8F1H4mk17cYizKQYPboKcJS1c1oTmN+tJkG8xkpXb5+qpKHu+mjxuNO2+Ygi9cmI5UoxpRlRal00biqqnp1M/SMWtWIeaOtcISDSFIRKBSG1BcWoD5F+ZjnCUqPiDnomFEdmE2rrm2GPNKLQh2BWHJz8ZVF4/Dlz49CfPJMj3vhovx61tykeXtxPq1ddi2uwZvk7WVfv4oXJinh4rqi053SGqIcwlDglREJ5HIn9DjGUKIoHpHGZ5+hRegG3DAqUVmlh2zp2ZixphU6Do6sb/BAx8rqSyztIvZhLzJBZilrsMff/oRfvXUNrzfacScuSUo9jlwsN6Jpu4o8vJs0ASD8PhpVBlkbWzCiDwtDr+/Cl97owX1XQG4SBEF+FkGfi7BRYrGH0aA/C53AIHMDMwaa4Jr9yH8/i/r8MiKOmxv9qKhyYUOUqxc+35KH+LRKyt4owFZI9Mx0luPfz+1Hc8c9Iu34+qsVuQbnPjgje14apdLKL+QNh2XzrQiQgRQ3+pGe8iIPFJspM9JGUWgKs7DxUVahLrcqKFjuk1GZJJSUlPZ3HRssS5A6UK2NMyZnY8JaMPLz63D/Y9twl8/aIXDnoXzRmrQ1diNui46ns6I3JQIfN4gvFQXvkBI3AXFd1OpUkxkHbTghX9vxqvVRIz+IPx0gKAvhEhxPi4v8GDZi5vwo9ca4CvJwbQMPUzqKHM7RozLwZhIO17h9tvUhgpHBDklGZiQY0CAzq2CiV6vJ+IziDpiUuQ71TIMIexfuw9/erMOddRtA76w+P4JPx/SQZbbERrZe1V0vgEqLynbKB0s6OzE+1SO365wIGNiDvKcZOE0etAdoXRE7lRcyZIgbR4E9SEiTm3NETz8r214pVqLEupPJanS/H40PRXjRpgQ5JsLXjqIxZVeuDxqpFP4nAl6tNd0oKI1iABZcGRQiZsOQsEwfERGDjf1mZAfVeXtKO8IQk0WmJdGFoE+GpvOxRNA9d5yLPzwAP7zTjX2dtEghdreSxYWf0zMEfN7yNp00vkHiRD1+iAOrt2Jnz+6Ax+4zJhBg5xsfwBOTsu3nKVYMWtaLlLJCtnX4EJ3QE3XhQndrWwRB9Ba24rN+7vR4XaSxdaNFg9Vv5ra3xsW8zwKPl4MyYX6khwrhQ6RhXpWAFxWvxfNzd0o57l3siJuv34sbpqViREZBugCfrTThWHPTMUUUiSj7dQEai0smXaMstHIv80Np9aCaTyCHZuKTPjRQopNpTdh7JRCTM/WQpedhcunpyNLS0o/zQAD6CJLzcTcMRaYM9MwtTQFpakGpBXkYM5EGsFbaKSek4FxY0g55hpgDgfQTqNeQ1YmzhubgWIzKS2NDjnF2ZgzKQtTS6xIIYKJUBuYUszIMUTgplGxjlTb4TYjrvxkKc43AaSrUTAuH9PGZuECsq6mF5KF4OPbX3kQbsWUCRkoMJGCpLyiFgtK0rSIMAmQtjJkpGLaSBsyzUYUjcjEBLIubBoiFTpKZqYVRRmk9Nw+UjIaZNGodi6NvidmaeAnheWO6pCWlYrJo+3IphF30chsTMnWQ6MzYzzV6bg8I9J4FE1KOWsUbdOoP5vI4zyytHR2G0akqeHpcMNlzcCCq8bgqhITyKgSBGHNsBBBRImEVcguSMe0ibmYf14epuYZECaCcPpVSM1OwfiSFLGQzdYa34Fmt+qo5GRFEuGOH52CHKsNE8alo8SigpUIyEDE4Dem4LyJNLiYkIMJGWR1Uh8YoSGCJcvzEwtG4fLRVtgQhltjwXhqq1mTs1HQVY/XD0Qx+fwSXD2JrKCIH01OFfInjsQnL87FhHS6rKkQUb0BGalEjmTZBYlwR1G7XDCeLNJJ2ZhJ7RJ0eeGggUxGXiZmT05DNu3GH/yKqqh+R+Zj3vRcjE+n9iFyNhDxXjqFyHdWNooN1KN7tIYZhVnU//iuQXMKZk9JRzad56TJXD9ksWWlYdYk6ud2IwpG5mG2zYX1eztQTxZm6cg0TJs9Dp+5PB8lBuqPuZmYSQRTSP00n65xW5gsXXcUJrKux4/NRGZ3EzY2RGEvyMVNN07AzedlodgYpUEEWUZTCzBzaiHmT7TDzGsqpBvOpnZgohcL9WJNZXgv1HPX6Oke/DPov1H/2+twKXVYMX0yFEglBu50JwrpvOIu3GTgNEkS9BOMjjYHbBn2o57TaG7uQpeHlAaPyqmbibudeBqLj0956ehip5EEfGytiOrm9RCVCFc73aj4aCu+8L4eP/nLHFytpzzCNGqkC0pDfd/joZEjdUaTOgwXDeZNJo1QUAGyEERWlJeORsfaMI3Ao2qYtAANxqHh25FJm7OCk45JKdV866xajNDDEVJgVIYIF5jXZigsEFbBqKcLmywUtV7Kk6cWzXTMKDGdl0b6fHw+f7bSwnRhGCMhOMkiivLo2agVFkNAo4WRyu4P8h1UsYOriUh1pKcpHY2dQMMpQYI8NyYsKQpnpRqlk2frRyB2izU/pxLmKUMiVZ2R/MJykr4zr42S5ULETYemeqEyQgsbnUOYpz6pvHrSBT4iJb5xIkSDDL6FW9dWh8ee3o5XnPn4zmfG4vIRFlioteiUhCIDtVWArR6pECKMbxHnAJ4y4zJGKc/cPDsMuvivgEoWFr8XzEXmUB4Rab+gepHzP4luLeHIbnzjsWp458zAn+8oRFosuBdUDqofLnJySH2TR8PJQWWLNcHZBF/fbJE9+jZ/o156oeTb909QvlE/WMEl5e8TcA/mP7kni2mAISInA2mf2EZ/6CdBsmB+ZYefFDGvjcSD71bhGbMIKRpWSjzCjvA0GSklfhiOeh4RA8/RkyIXCkQqVzQSFVM5AVK2ltEj8KWbijCKFJ+YJiOl5uZpDyIUPlqEFCSvx5Auhp+UlZhRE/lIeYViZWOy8PE6BpMJpfPw9FfPMfmgdEwiGUouppDYH6Ry0HVAhMJnQ4qejs9hPM3HD3XyhD+X38vx5PeS30GFoaIjyBaGmMuRyhEkhUC2sFDKXtpXKmbs+HLZuJ5oPwdlGOS6o2Nz/fGgT5SN/D37UK8NUmH5eDzdGIyExbqJnxQmN1GY8grQeYeJTFxULooS018Orm8qV5jK4aF24LbhdGJdi8vvi8AyaiTuvXkkZmUZoKFwD6XnMwlyGfhc5TLQgZjQRDkpH96f69VH+8gvlOwFr4sRuZKF5ff6iWCEfkiOuPxPGhn5+OTNE3Hb1BSyppPhWITCOBahMOSynV2JHZqPLnkIMvUONwwJUjlmH1MwQOARXu9lwKO9Y474KDKi1iFtdDHuuboAJbQnK+Kk+3Bakv6yE8fl48W2j4VkaeWw08Xx8kkWdzJlT4TYN+ZPRPyxetIReUVIKd95yyR8aqodKXqi0li64+UVnx8TBpMgk2Qi2BLjNTI/m1ZnAmmZmHf5aFwznhf+z0X01wrDB0OCVATElcH/SqOdLFjhiJqL1ywMKfg0alQaSXto6N/XBlJwxkAWDy/0s8VxLGPieOD5f55eTAQP4PgJfh9ZbgpOEj3Xktwww3M4PGRIRTYoxW9MOYrRmSLHlB70eOPDyc8RCfsocm4LQ7zZmOcSCT3hJDyVw6/sYUsmPk6RY0sP4rzDdYZlyJCK1FZSM8lzmPFzmookF1FPsR8KER45XPYrMryE252nI3mdRfQCOVy4PAWmOipOkWNLD+K8RDcx3/DC0LNU+D82MkgcLShytIh6EnXFrvD1hMt+RQafsNLntY+jJCHdqYjU7jyTJvWDvnF8UwWRDh2LER+nSP/SA9lLLtFNbGN4YchZKjwokEcGiaMFRY4WUU+irkTtiS05nAMT0w9Vkc5SRvI0/Qn9DLgkO86xhHYSJedvqfDtxryuYeQ3Ext1PcJvNebbgDleza8w6Dnn5HkeS/iCkpXhUfH0x7cXJ41TJKn0oLdJmLpjG8MLQ85S4etAuhj6jhQUSS5SrXGdiRrrqTcRHpduMAi/W8xs1olP3p6smE2S0uVbYnn6Jln+icLKgPeznAExm/TiFffJjptMmCOYSPjDWRmpJuRm2ZCfk4KCPDtJCvntyCPJybIiI82MFJtR1BW/uv9Ez7ePiH4gusFRcdLFNjj7yGCVHsheUY1xZDOMMIQtlb4jBUWSi1RrXGeixnrqTYTHpfu4hdvXRMo4P9uOwrzUk5aSwjSMKEpHQW4KKWWz+LIhj+iTHUsWfpiS9y0uSDsDkooUu5EUzrHrmS0OJsP0NAuKaJ98Kj/7ufwSSUpEKb7bQtaK1WIQ30DJzbahhI5TSISTmU7pKZxfIine+ZXkOMlFdIOjw2P9JGmcIklFqixR9T1+opvYxvCCYqmc4yJ3bfbGfL3hcek+bqEf4fKaASMx/kSEYeR3bpGSLcxPRXamFXpSxv2dK4PXDpLFnY4w+Mn0ru5jf/+dCcBuM6AwNxVZVGZ+PiRZumMJW0NMMkVELmzdWMwGsSaSLG0ySVo+7if9xSmSVHrrij2kr1hiWmu4YUiQimgnHgL0GRn0+hXpXxLrSd4etPVHf4ykcScgMnhtgqeICnPtsFoNUJGiTZb+TAg/8e/x+OH3hwRxJEvD7wZLT2OLww4dEYOE5Gn5r784Dhd7kp+tmIIcO5GMiaw0urQT0iYTed8+EjtW0jhFkkpvXQkP6SvWWxLZDDcMCVIRTdbTPsOzoU4LQ7zKeATIz1X0K6TEZQsnETx9lJdlh52IJRHSHkfvJx+PX2NzssL7uT0BOFwBoVySgZ9az0yzCEmeQrKg+PUq/KZfzo/FReIhC4ifL+FbfuU7tPogdkVzdfSXtwIFZxJDZvor2cWv4ETBdUcyiKvwWEXjJ8ibWp2o5VfcJ0pTN5paHOJdVmwZyFMR8WAlzlNhvBDeB/0c1OcPop7yranrRE39yUiXcFvanEQI8ke3+oKnptJSTEKSgcvPr0hp63TR+XahmvJjEflzeRqkYzRQ+do73YJ0mMhk8OcMmNDiw04Fg7irDAEM79obMqQiWSvSnKWkOHrnMxXpX0Q9SVUn+eLDY/7BIPTT648rG4MtAPFqEo9frFX0ERq9dzv8aG51oYaUcEeXN+k6iUatRlbszbs94eI4cdu8QWFh2p8Jil9Vwu6JS1DsEwzym4/75ivlDZjNerJQzEfFsUTI4nK5/ahtIMLo6CVJJidZ+GWe/IoVfjlka4dbEE4jkaqb6oaJrLvbJ156yUjMP5n0l45++o1T5GiJryvqQuBX76uGqa04ZEiFm4ivKuni4sbqnc9UpH8R9RRXV/TTGx7zDzaJLxuDXV4jkd2jhEb/LPza+zZStK3t7qTnZzJKtx73hIk0Uv6y9Ox3BtZgDAYNMpnYksTxcfkLiPXNDkEaifGJIs6ZXAbvV9foEJaSxxfodx0nmTCShrP0E6fI0RJfV/Qj1oCJYkT4cMMQslR4BBA3MojzK9K/MB332e4nfDBJfNkYvXHx/qOF9+PRvsPlE9J3XxqWUG+32/g231hYkjrgPMgjbSeJP1Xh51D4GRR+eDFZPH+lsqnNKSyRZPHHEgafdyAYFtNeydL0J4yk4Sz9xClytMTXFf0olspQQK+l0jsakP2K9C9Mx/GjbvrpDY/5B5vEl40RH3ciwoq12+EVi/fx4TyyNxp0xxzJn4l64Tz5hoE0u/Sy98R4nq5rFYRy8ud6upKsPLIcK06RvhJfV/SjWCoKznGcM337xE6EB4s8audppERoNb3TRsfFANUbP/FuNevFDQOJ4LLyXV28NqRAwbkAhVQUnLPgBf5EsJXCI8mzBZ4O0Wk1sFmMsZC+kK0qebQ7WHDOjEMUnHUMGVJR1lROTVg99NnuJ3wwSXzZGPFxJyK8P0uyJ8sl9A2Ll2PFnYow+OFGvSH5e8CC/NlgbyBp3NkQRtJwln7iFDla4uuKfpQ1laEAZU3l1ITpuM92P+GDSeLLxoiPO1Hhl1PyVFdieCjMF34szyR1wMcmz1HhpyL0I8ph1GuPihPxBH7OpKc8H4Mwkoaz9BOnyNESX1f0o6ypKFBwLoHXTPj2YY1Gfv1JL/gp9Z4n0SVdcBT6CT55EFtotGrxosxkYDJhK2UAjzhgGHwlUjBUoJCKgnMOPN3E79VKBJOJy+OPbfUPQTkDNMhUq9TiLcPJwFMl/IAjD24VKDhXMHRIpefCU67Ak8YwqDIe9bOS5tfF89t6eXE8Ebwo7nQmksrRlcNKnomJH1bU83rICUri3V08FaLTqpLe9cXgd5bJn+1VoOBcwZAhFV74Ys3RsxjGM5Zx24okl8R6op+k4acslJOalKZOw+sHKtFO8XEcxnE67mmxML7FVoT1iLT+ISWJlY1+ZRhZaVMGGp6npgheX1NrKExL+4lnTvj1Jzrxxl/+pgp/d+So86MQfpUJh2v6xB19h5jZqEdJfgqK81NRlEdSkI5RxRkk6RhRkCaFibg0lBRKcSUUZjXphDUk5y2OReVMfgtzFOGQ9CLM3rIkCO0n6o+JSZUkfgBElCRJOMux4hTpK/F1RT/KQv1QgNRskgKRFsakRTFFji2inviX64198eEx/6kKPyUe8rqxecVe/Pudg/jf0gbUqNRCiYp4RyveeP8A/vPufjy1rh3dEVKO/i4sW3YIT7+zn8I5juQd2n9JHfZ2BBEWo3raP+zBno378dd/foQfPLoeT33Ugga1BSNKszE6TYW2I9V4cU0Tdjp0GDE6m0jAiqi3Ay8+tw2Pv1uO7Y64stIF3rRrPx56diuefu8wVjdzNVA4/9FJOA+V4d+v7sDfXtqOv7+0A/944wCWlPsRJWtHfPiquQGvv70df3y3FmVdYRHGlpBOF0Xj4Rq8+OJm/PW9cmxtDMJABMB58zlotFpoI35UbtuPPz62Gt96aDV+8uQ2/GdlHQ50SU++izLI5ewjakQb6vDS4gN48q0D+LAmhEBUesYmefpTE0bScJZ+4hQ5WuLrippUWagfGpAaS8GpgCtuoOuPL6AIPI5mvPbyLvzt1d147I2DWNkYJcVH0dEgNry5GX+k8Edf2Y2nd7gQYqVYX4tn39qDv7+yC395YQf+/DwJEcFDS5tR74zARKTiPrQfP37gDVz3wDL88D9b8cjzW/HLPy/GFx7diberKeuONrz96jo8+MpBLK0OQ7zUnpR3HRHHLx7diL+8VoMqPQcyoujoaMI/H12Fv3JZXtuNl/b6ICadqJxqdRT7lm/Bb57cgJ/8Yy2+97eP8P2HV+DTX34VX3izCQ0hsqycTXjttc144F/7sKzSAwqS0FmP16kcX/nrbry924GQmeokFqUmKyrc2YY3n1mKy+9fjp8+vQ1/f2EbfvfEGsp/Df59QAUywPqFWuPB4te2iXr9+ys78fRWJ5xBKvKAtmH/OEuHOUcxvGtvSJCK4PuedlK6+0njTFVZOAxfZzcOtgTgd/nQ3t2JnZWSyg1WH8I/VnWiwxmAyx2EPd0KA/W2Ln6Fe5cPTm0arr5iLL5w0wR8/sZJuHdBAcbnmBAu34NfPL4Jf13cBGdOMb787Wvx5l+vxZ9vHYkL8gwwmYC2VgcOVjhY8yIlzSqOB08AnVWtKHNFEDKaUczPGkaiaGvpxoGV2/HfHR54nX44XQGU1TrAk15cLaqoB/vKutDc7oVl6lT89MuzcetINfwdzXh+cQ2FU+/LMcPOn/Kr7kS5IwA6MiGK/Rsq8O6aWjgz0zB1bCYmmaIIioxV0Ea9OHygEk+81YR2Wy6++P0bsOjh6/D4V2bg9imZGJOtRuTombcYVAgcOoxniYjbO33w0rlxmf38hgCl+ysY5BgSpCJd/HRRk/TOYfb6FelfEutJ3j7t+qM/BIlUGhyoVWmgzbIiTx0iZd+JYNSJRa8dxI6oBUV26mJqPUYWmqEjq6CizglvKAz1qBLc+8lp+O6np+P+u6bhq5dmo9TWjZdfPYDX17YgNG0afv6ty/C7T43DjZeMxVe/fiX+9qWpuCHbi9o2B6pbNcjITsHEUvnjWxE01pO6N+thybUjy+NHTVMnGpuasGhRJeqhx6RpWTATObQ3OdAZjn26ONyB/TVhhMI6zJhH5fjMHHz9onRk8c1j3W40NHTCEybyMumgCzpxpKodh1t8cJQdwksrqrCiwYKp5+Xj8ikWaPl2ZVE3BK8XLfUd2OvQIHtEIW7/5FjcePl4fOWzF+J391+Eu4uIgCihqMn4eiVRqVxY/E4FDrlVmDg1GzZiY0ezEx38wkjeJyH96QjjqPBYmZLGKZJUeutKeEhfsd4aniOAITP9JTUbT7nQr5gDYL8ixxO5a7M35usNj0t3KhImJddc74RHp4NtRBEuzQqjpbwN+7YdwFM7ghh3WREKQ9RyUStGF5FS1vhQ3ugT02CorcDv/rkG9/1pBb740B6sbA/DX9OAxXvbUelJw43XjsUNF6TBrlOzQQR/VA11NAxvaxsOV3WhIaSBo7ICj/ziLdz47Tex4LtL8av1XsCiRVqKFtEuN1kmXrTuOYQXDoRgyC3G567JQBZd8IEWJ2qpDHwOaG/Hoc4IImoT0rVOHNx1EC9vpfy7NCidlEZlDqPLr0emjc5R70FtgxcdDjc2r6/Asm0tiIzIx7zpeZhmUxFJxOqG/7Qa6I06WCJ+VO3ei29+9S3c85eteGGPHykZFqTqqQX4JoOj2oGspENleG63BwFbIe65LhslJrpMW52oIxYKUfqBXFdhHBVOf+RJHqdIUhF1JdpSeMBdnChGhA83DBlSkZpNGglII4PeUYIi/YtUa1xnosZ66k2Ex6U7WeF8/MEQqhqcgFaL4pJ8zC7Wwl1ZiT++XoXa9BH48lQ12vl7UTY7RqWqoAk7iFTIKqDdI00t2LSeRvorK7BurxPuYAQtle2o6iBiyMjEzBIrCmJrDv5gEJ3dHrR1edBe24WaBhdaqUMEWzuwa/UhvLvkMD5cX48D7REYDFoUZFugDgXh9XRh8eJq1GtNmL1gEq4en4ICspbCHU5UuaUPaQWrOnBIfNPKhbf/+QHu/vlHePKgFhfcOgc/vTITeaYofBETcjP0sBkDaOkKwVNdj5U7mrCpxYSZZKVcPMFCVkzMSmGJRBDSWjB2yih87vIUaNtase+jw3hh4SY88Oel+MobbQhTj9ZpNEIh9a1XslLeLcchjxoTrpyAa6akYxTPG3Y6Ue0KI8APbsalPz3h807SD2L9JGmcIklFRo+XXCaZ4YghZ6mI/9hwIH6koEhyidUa+UWN9dSbCI9Ld7KiJvs+EPCgook0sk6PMSXpmDzSBpWrEzuqNbj05omY7naggdcNslNQSopR3d2NKmcEPr8NC740D4///jo8+6cb8J+fTsNVRUa4u/zwBcgsMRlgI3LofQWjNDrXULFd3V60tLooTQpmLrgATz18I17485X4zedGoIBG8lqDEcV5BmYitO4tx0sHgtAYzcjTdWHlThdCZCFEg05UtvJVH0VjZSc6eK0iMwfXnJeJdL8XHrcLDWEj8sjqMRGxRaJa5GeakGJWw+FyYdPaKqzd347oyEJcMT0Xk+OtFCF0DJUWGYUF+MKX52PpP2/Gw1+bgnk5IdQfaMCSxeXYSWfFt1IbTTrxGhc9nRy3ivdgGf6324cgkVKJ2Yk1u4hwOSLsRnUbkRUvqxAZ8aeRTfxsjLil+hRE9AOu2yT9QJREijwqTpGk0gPZSy7RTWxjeGHIWSriPzYcSBwtKHK0iHoSdcWu8PWEc2Bi+hMT3jkEv8+BimZAr7dgdLEO6aPSkOUPQTt6LL48x4rmWid8lDY1PwVZWhUiDQ7U+EkrmtNw+dwS3HDJCNxw8UjcNCMd2UY17CYtNPwd+dY27G32olMUkgwdXRhdnR600ki9y+lHQxtZMzYrSscVYsF5BbhsYgYmkCXkDWtISVsxMh9wOrqw5IMq1BPRhDs78P7CLfjlc2XYTruqIh6ysEJUExEcrOyClzS1eeJE/OirV+Dp/zcCI2xhVG2tx97uACg5ImEV8jLNSLUa4Kqswlvr67C1zYzZ5xfgonEW6Ps8b8J9NYxusiwqmwJIHZWPyy6bhG//v9n43vwMqjYiY48fHso3GvKjZl8N3l1fg22tVC9RFz54rxwHPeT3OLH6nW34+VMH8FE73/zgQU1jAIEQXQmd7VizuQpvbm9Huzss7rY7uo2OI6IfcO0m2Zf+KDR5nCJJpQeyl1yim9jG8MIQtlQkV5Fji6gnUVeSy79yuOw/JSFF6mt3otpHo2aLDaNytbCUjMEPv3I+fnV3KSabAiir95CyVaGoMAVmGom31DvQxSvNKgfefX4jvv+X1fj6n1fiWwtrcbg9jIJpBZieZSIroxWvPb8BP3h8C/7+4iZ865dL8Iu3a3DIG4Xb5UFjRwgquwFZGWZEAyF4HD6Rd4dWB1u6HSN0ATTsYyslBE1WDj5x2wTcweR18ShcNYrvNQ6jttEl7vw6UEVWARlHJWPzMLogBdMXjMTUFErT2IxtZIW5SIlzbVkyLciwUnhrJ440uREoLsKVU3MwwcpWCtdvb93oNEHUl5XjL498hHsfWo9fPbMFD7+8C0+uIZo0ktUzvQTTKU+vuxXvvrQZD716CGs7ovAcPoJnd3sRNqXj2k+Mxx2XjMQtl47B9ePM0OsiqKfjEt2gbf8RPPnyVjyyqg2NbrLOTsVaEW1PmRES46SLLdZbEuIUSS49kL2iGiWtNdww9CwV/o2NDBJHC4ocLaKeYj/ylhwu+09WxAXjD6KrohU1njCCZDWMNqigsaTj6qtLccM4I1TBLuwqI1Jxq5GfbyTFF8L+sna0Ovw00m7DuiUH8Mqb+/DSa3vw1kEPunwRqHKL8bW7p+DO6WZ07zqM/z65Fvc/vB5/X9JEFocWaRYfGpu6caCGrCGDjkhFRwVhovGhvLyDjSdo001I6WjCSwsPodGvRencqfjOLZPw5U9MxldumYB7JhoQJRI6fIQUvK8NG/a5EepSobjITBYMVUlmIWZl0Qm6m7F8Zzc63VQuOoYmy4w0DZ07WUzwGDH9vHxcWEpWSjjhqXiuVQoLeb2oqWzAktd34Of/XI/vP7EDbx3RYMY1s/CruwphQxDe9gYsW9uEmqoAtKZuLHx5Pw62hZE5axK+ftMkfIXLfOtk3DvTwl8dQ3N5J0JhIutDjdi8pxlNQQ0i/ARq/PFPVETbi06QNE7cvpQsTpGk0oM4L9FNzDe8wGctn7lwb7/9duG2tLSoXC6Xyuv1qtxutzovL0/l8XjUfr9fHQwG1RaLRbh6vV4TCoXUOh2Nz4JBjVar1ezatauC8xgofO7BZ/HSFjd0egMW//ZaXDolPxaj4ETgIwLo7PYiLcUkPqcrg7+M2NTigMPtF2sWJ4UQ5VnXglWk4K3ZGZg3wQot6yLOhi6ySNiDHVtaUBfUYdS0fEyyAw0H67CTlCavC/DVx9dflCwXW1EeZhWZUEKKO9cKHKlsx+b9rahki8RMyjzFjLxsM0ZlAt21HdhR5oY6Ow2Txqaj2BiFl6yXyrJm7HHpkFeUQaQQws7tzWhUG1E4Jh9zcjWxW3Ej8NY34cNyH5CagdumaVF12IO6sA6ls0fhvEwNdOoIDmwuw7IDpMAzsjF3lAUpBjU08OLgvnaUtfrgUZswblwGxuYaYeDXsvDpxEEVDcPR4RRTazVtRJhEvMa0FBSNyML08Tl0rkaoqSx+ZzuWrmpBpV+D8RNN6NjZgKqABpmjC3FxgU5Ma/FVGWpqxrLDLjhNabh2qh2OqkbsaPDDUJgv6i2FmlRU6QlC0oFRpNiMyM9NEWEyWEHySy6byQotKUiPhSo4EXip3h59ew9++K8NMJi0eOv+Cbhm/iWx2NPDzJkzf0lOSK1Wh6iNeD6UhW8xCdK2cPsJY78Ij0QiIdLPYn/2s0v6m9R3KExumPR3mPR4xOfzRWg7Qvo/YjAYImazmd1ofX19lMKjJpMparVao9nZ2aInLVy4UL4EhBvrtgLCHbSkstVDpKLHkt9ch0um5MViFJwI/IEQOrq8SE81iQVeGfxlRCYVp8vf14Q/EVB6fv8Wv9WdR+beQCRBuapgMGqhpdAgHZ+iodFpYYgtSPeANiKhEHyUwEpKLjvLDn4fGPfPIIVp9EQIoTD1x2443SHKQwMDv0gsHKbBe0RMPTEhailvPd/ZRWn9YZX4KBYfOxTk7d6SqbRamLV80DDCKg1GFKXFYnrBd1i1Ub0E/QH4Q/w8C5eG8qSycNnYcuF8A5Rv33PuhfRuMj43/qxxFBnZqchIkZ+p6Qu/14eaegc0RPg6shD4HHx8i1wMvDBvonNmsvJQnajpHLgeo+FQT/lOBXar4ShSYfAgpKXNheKCo+tGQf/wUj//x1t78IN/bSRS0RCpjCdSuTQWe3oYSqQyJKa/TvGaUXAmwdYIkYHbGxKK7ug2ohGvLwi3TyIURjhIaUVYnHiD8BIz9Iy0ex4zV4k3BXMH5ZGzn9LwMVjhemgfPibrXUE/VJZgQDoWK2O2SORjxxMKI8pl5jhRKFLgCfGMEClVLqcoVyya3+TE5MjHlvM9es9eRPhtA34mHiIhjRqhQP+v3Gei49e6BOi48jnEI8pfh+Qy+6XboOV6jC9fPDiNgo8LfYZMwxJDglS4mXqeqOdLOXbVsDJR5Ngi1xP99N2WPPwvtj9+4fKIfwE5vMfPf7GwAZWEfMXxRFhvGU5PiPzIknN5AvASEYj8E9Lwyykz0ixHhZ+s8BuS2eI0xG41Tpamr4jiHBXOEfyXLE6R5CJVFv+zX9oermsqQ4JUjoIyGBhgDJEKHcLtHgpGxLpWhCyxxKlG3rbbjGKNI6aeTgpCp1GWZpMOmelmZGdaYTbzXW7HqbBYtFyek54CVaAgCYbM9Be/Spp6PV0H3PF7LwJFji1yPdFP323Jw/8x6bvf2Rcuj/gXkMNjG9I2/8n+gZKEPMXhRFhvGQZCuA97yFpxuqVpsPg4hposi8x0C+wWXnfhsL77JxMJKvG54oxUiyCT9FQzrJRHqp1vyuBVpWOch5SBAG/3uCKud1uR44tUWeJf8hAkq2X4YchMf/W2z/BsqNPCuVBl4hwG9kSk3I7Ok0N49C9Nbcj+k5dE8DQYWyt+vzQNlgi9XousDAvSUozQadWxfHqnWPjWZfkjYKzITCY90tNMyKZ9mJDMtC0rOAtZKnabAVrxfRoFCs4elB6nQEEC+G4y/q68EP2piY7v1pJHsHHw+0Jo6/D0+xlhg0EnLA4miTS7UZADf8mShUnDZpWsEHmaKzvDSmkMwtJJBH/GmMOJgxQoOGtQSEWBggTwlx3T08zIIqXNlsPJCit7fiZItjbiwZs8Bdbe4e6XWNRqNVJp/+wsG3JIZPLIIZe3WXhh30xEk4y4QpQvv4Czy+EVzyIlSXJsKCSk4DSgkIoCnjgXI1p5sMuvZBcvKpQ2Twryvv2BFdyp5HuiGIj8ecrIZjHAbjWekvC+LNLUU3IN3eX0kcXiFrdL9wduE36uiC0UXnhna4Wtp2RWiYQoPN4AWinf1nY3vN7k02zHg8IpCk4HCqkMdUTDcDt86PKGT1EZkIIKheBy+eHwRcTdST6PH51u/ib6ySroKPy0bzt/9zYRKrWYFtKQ1ucHGI16tXjr8FE4JUbgBzEpfx3nqYKWjmPkb8XHYo+NUzrgccHnSoZK/21CEZ3dPvGQIVsuvN5ycqC6dvvQ4QqJh+46O1wor+1GdaMDXd1e8fxNMivmRMAPWp4x9Fchp9Z5FQxCDB1S6bk+zowSOFPwtbRi7YZqbKj2wBULG1CEOvDmcxvx19WdCEdDaKpowqYKt3g7sAx+PVSyWmOlo+Epms42rFhRhjf3dJOScmHXhsN4bnUjyjxqGm1zOk4cc+nql/6kbc5bGjjzk+BBHN58AP9Z2iji5JSiKD4ndm6rxGsfHsZLy8qxaHsHmpnEevKVkEwR8hoHj86PjmFQOL8WpaUdq9YcwYsfHMYrq2uw+ghZAbF9xHmSP5HEeFMTFxhob8fWvW2opXKdso4L+dFQXo9Fa+pwoEt62WM8+Dy4LBzM4iISbmp1CiLgJ9l56ooX4mU0H6zC29Q2r608grdXl+NN8r+6tArbm9rw/ts78Je3q7CvrgWr39+Ov715RHzaWU9tKh+nj8UZq0f5+H1LxgMCB7ZsqMCiPQ6EqN09jY14f2U5lh3xikezTwphN/btqsY7yw9j4bJDeGlpNbY1+BCggwa7u7F9wyE889Y+vLS+GeVdYVGYkNeDg9uP4Pm39+DZlXXY03JqlpaCjxf8GSS5bwl30qRJwnW73apAIKAKhUKqYDCostlswg2Hwyoazar0er1wNRqNOs5VM+67775vcR4DhbdW7sLe+gApAC3unj8GJTm2WMzgR+Oqtfjcg5uwypiNS2alI5tql3WG0J2RMJxkZfDAXmegUTwFUf3CH4iAZ9uj/gC6/SqYaFQvIUJWiR8+tRa6cBCeEDVgtB0v/XsX1pqKcM+UMF7+6xI8sFWLS6elIs2kpSuYjuGl0SwpKwvlE6QRbJjGEqzsIn4/6jq8cBwuw1OvH8aasB0XjlKjcksFlrWoMaY0HQWaADyUR4gIw0H5RMkC4PdWhcIh6iM8UqZ4ylOvp0N5vVi7cC3+ukWDr9yQixBZPRFKy0ds2LoLDzyxFx+UtWPn3nqsKI9iwrQ05PO7u7wB+COsgPkbLWQ18VPldO5Olw/uAB2X1wecAYSJwfgNK/FQUViwuxOr3tuCB18qx5aaTmzb14L9bgsuPT8DdkoTCfrR4QjCr9JQHdB5c/1zXpEgul1BycojQj7ywRp88bFqeMdkoNDE35mPIOjziemkDjdbgtQu/DS7x0f7UZkDVEYnlZHqJUJtyU/Cq9ob8erTy/CFp+uhGTsK8/P5/RhSe/M3aLx0Tp388kxd7FstPK4LBlDX7ERzp5+sQ8qDP/IlntgPY8P/FuMbzx3ES4t247nXD+CVjVV4d1UT/CUm1K8pw8pGDWaOiWLbWzvwz91RTJ6Ugxn5OvF0voPK6OZX1vCNA0Se/JS/l6yiTg+1J13uFrNOTNdJCKO9+hDu/9r7eKgpA3dM8OHd/6zE//2vEZHRxbh6jAEhXxgqIiy/k/ogvypGHYGLrC0v9UdjImP7qvCLB5biwYVHsHx3LT7Y4IChNBdzqH9tf2sd7n98O55bVYWlW5pQZ0zHJVPMaFy/DT94aB3+vqwO67ZUY7PLgosuyETGEBn68vrVpkMtWLa1Flqy9j49JwtjRpXEYk8PTzzxxGpyIjRAYpP2lIQGK6yge/zskt4mtR2JkhuVXdL5wiX9H9VqtVGdTscu9XUn6WC+CUVHfUoPi8VCWQD79+8XrowhQyr7GoLifUr3XFGK4myrGH3Gj+gGI7iMzopqLNrigHnqKFw7Ix1ZpFg4PODowpb1h/HCkjJ8uL8b7TCiOEcHX1MjFi2uwIZaB/ZuLMO7BzwwFKSjxOjHka1leOa9cqxrDKC1rBrLa9WYOMqCiFeD/PG5KGw5jL+/Xob1TaSqaNQXzMqC5vAhvLbVCVWGGbmuZryxohGNZivyTH5s/+gAnltRiyMNnThY54c6PxNzJ9qQQuWzZttRZAygYk8N1pZ3o7KiESv2dMFhMKIkNYLO6ga8tboWGw+2Yme1Cx69ATnWCKq2V2GdKwX/tyAL4RipQBXA6le24OW2dNxz91R8fl4+ziswY0ShGfauFry3vhF1GhMydE6spZH40kofNJ52bKBR8we7GrBpWy32t6uQkmNHjp5UbVyza4hl2msb8fqiQzicPRY/+tI03D4jGxNyLCjMNiBMluKqdVVYvKsFe6neDGlWZJtVYrS8fmMFnvuQCHQnf4fegQ+XHMa7+7rR5XajukuFnIgL26gNnl9yBO9ta0WtKwIDkVL7IbIePqJz31ePDzY2otURRa5djc5uP1ydXUSajdjUpsfUmcW4JI9Ij1gsHPCj6mAd3vmoGiv2d6Dep0Z6uhmWEB+jAu9sbca2I+3Y16FGfopaKH+eFtOmpGLa9GJMinZgU5MBl98xA/ctGIGLS8ywRdVIy03HjJEaVG6vx06fHZfNzsEorRsbN1fhnfV12FjlhldnQKYpimayoN5dW4M1B9pwpD0IU3YGxmYbY4McGrB0tmPphzWoNNmR3XAAv1+jxS3fuAZPfTILupoKPPE+9ZW2TixbdgSbOzQwddbixXfKsKZRhYJCK1L5Q2yUGT9Tpgp2YMn7jfCMGolPXjMen7pyNK6lshU0HsIfn9qDzdlT8dA3JmBcUzlePRBBbrYWjUu34PGWfPz4gYvxKX0dWbyt0EybiCtzh8a1zlOYmw8SqWyrg5bI986LhiepDJExABvnDOqsRHncgGKLO+8gFqmM/CP+Jb/webGDLqD7/7AWj37UgJWLN+M7v1+Lx3c70FJbgYd+vxzfeWIrnlhyAI899RG+90YTupqq8OufL8GPFlVj6eIt+OFfVuJ7L9SiKdiGFx5fjZ9/0I7Gw0047KFjuzqwYl01trWFsevDDfjxk/tJCYThLjuE3/99E5494MD21dvw4KOb8PSKKnywvwuH2yPirie9x4ktqw/hqZUt2F7ZhRXv7sSfXzqMF1fV4K33D+Jvb9ahkpSkp6kNK3e1Y8+RFnz47i785JkqlEVIqYhz5HPtvaU2GlUhLduM1JAbW7Y1YGNNCOlFdmTRSFnfVI//vnIACw964Q24sOaD/fjP2m40NnZh9fKD+OMz+/HMynpsbSSLLiytmcTXMfcLvVGPrDQ9Qq2tWLm5CeUeHUaOssPkcWDN2xvwneeOYGt1O5a8uh7ffbUBzeEA9i7diG88vhfLK7pxeH89dtR3YVdjkCyYEGoOESkQUR5ctxO/+M9evL2vA1vX7sIvn9qL96v8aKggZfrqZvziRbIcNrWhxR2SXo2i4elCaa2ISiedP4lGFUZrVTUe++cG/GU1WVH7K/G3xzfgoY3d6K47gl88sg2v7u1GWWULVu7uhidWd2QMwpafjbnT8zA9Rw8tjQHzx+Ti8tkFOC83hG1L9+CRDxpR7QhL02y8bqXyYuuynfjNs/vw1u4WrF66C795/iBeX1+Dd9/ejj+8X4dd1R3YfqAFu1pYr4giSi5Pi1HdOA7vx0NLPJjxmSvx79syoWcr7OA+fO9PK/Htx3bi1Q924sc/W4zPP7qTBhZ78OtfrcI/9nqpfaTMpOxU0JEpFiBS/2jNESze044GdwT1NFiqaVWhZEwWLrm0ADPH2qHvdGLrzlaU08Axnc533uW5mDEtE1keDw6UOaTcON9BLD2QveTGJn6HHYYMqUhtRc1E7SSNWtg/uEWUWCoqXxX8L4FG5+u21OJg2jj84a934sOfTMVERxOWrK5HK7/J156C866ei7f/dRXuygmh7kADDh6owPvtVtzy7dux5rGLcGWKDgYjKR/6M5h0MNHI6PzPzcfXSrVQTzgPH778KfzhQguyLFqYSXnzZ87VWo14piFF3401GynPaCG+/O0r8MinijAtJRJ7SSK/8VcDo45c3ketR+GUUbj/W3Pw/RlauNocOOLWIXNEIT57TREun56Py0YbEWpsw45O3luCfP78XiudxoiLr5uGz8y2IVDbhJefXY8v/GkPPmgMIUyjHgs/g6GX1gF0BiovWQM0oqL9AOOIYnzz2/Pw2N0jMMMSEdM2rD/lOmbFm0oj7uuun4B52UHsXL0Xv/rrcnz5qUPY2tmJD8W0Swk+fflIXFWqR9OWSmxwdOCdFa3wjZmEx399Dd740+X48uXT8Otr0mDVpOKu71+Pt7+aicq9bSg3FeFHP7gaz3+pFOPJ0vvocBcaQlQ/Kh0mXDoDj/7yMnzu4ky4eGowVibpzEWTi/NQ+7xoOFiL1U47bvvSArz641lYYCMCJUuvLhiFKd2O8WNzceW8KfjB9dmwqSkHUX9RMWUVCIbFtCVDvIU5IL0hmW9IMHFdiRg6Hh+rtQVrd7eho3AsfvnTa/D4XcVIb2mmsHa4TCaMKMnEJReX4jPXj8U1hdJ+4lAxN8pzg74woiYrpk6QRqICGi1s1Hdm3HMLNv9wHPLULmjn3Yh1D07D1FQX9lUGaFDACWPnrzJjxsXjcMdVo3BJpg8fvbgGv3izCps6qE4ogTRbRh4qsyoUhZdf0kkur5/xUIGG5FCTpev3x267lut2kEoPZC+5fCbDEUPYUmH/4BZRYlHeqHjzrYOGch5eQaeRLekKGmFraGSrQTCihd1AF1IoAi9F64kksvJSkRnib5hTI9GAkl+frqIr0ayNwulQkenJNSAJg44oFsrFvH7Aj+Z2cYVLCWKKqaVbepW7mizoECljFSlwLeWtZwVOGlxFFoUob2xH9kf5a4p2EwqstB8RHpch6HBh/btb8O1/HsLqBg+aaaSs0pCCD9JesQLx+XOeOZmpyM2ywZZXgu/+aAHe+N0V+OP1WbA0N2NbhxF2m0m8ij4UVsHnDMEVpLLRvkwc4YgGBQV2FGaaBCkGSTnXNrnQ7KLjUQJRz9QzgqTgc8aV4lc/vRr//cZM3FOqQdOhWqxtDJNSjsDX2IjXV1ZhvyYdF5RaYCTFzJ/l1duNsAYC6KY24TrxiTchR+BySGtFrCS11BYaKpOR2klLCpzrLUx1GDZYMabAgoI0DUKi3voKzy7wm5K7KB+nhxQmvxWZ6sNCJ+IJaECnTZVLxD1qJD57WQZw5Aj+8dhS3PnwYezl9em4vOQWYYjtnnARwpuyV3yRk79XY6QBB89uR8h6MdK5GYl458wtxnRdN9783zrc96cNeHQnf9RYZCe5/MODmlGFuCTLgSd+sRQP7/DAR2pCWF9qA0bnGxChNEaNAaUFRhoUEMHSoaiLxzKg8rCjycJtd87Gz+69EH/64iQsGAPU1nsQiOqRYQddCwF0tPvR7fAjYqaBS56NwjXweX1oaQ3A1eWDV69DNn8JlBE758EqUhlFMXv83JuGI4YMqUhtxaMC+hUjA2mEMJiFQYMtuhgDOLT1EP793/X48b93Yl1jBJMnpMPW2oT3F23Bi+tqsT+aiolj05DPC/WkFYKkDHmhO0wKLUgKzTomD+dZg1j9xno89tZ+rGjg3LnnkoKjtEFev4AWaXYdtK2NWPhBObY4IrClW2DxdGDthjL8Z3ULqjsDCMKG0lEpyPaQxbSpAq9sbUd5W5B0HKlUGqlG+LjCJeFyCEVFx4mF82J6a2cQ1vxsXDOvABOsEVLSdM58vqLcsTqgcw8GQ7R/EOte+Qg/eGovXt/jQLMnDLXVihE5JuTk25FjCaGGrLH3VtZjd4sPHrEvnQ8fk47Nt8dqtGEc2boPP3tkAx7b2I2o+L4IkQFpu+6mNrzx4nr87m0aCdd7iZjVMNvtKMlIwaTRZtizcvH/PjMbP/hkKa6ZlYtJaSmYPo6U1eEjeHJtPZavqcCahiA0JgMsOh/2bqrCsiMaFI+wIq2rGUvJuvnP+hY0RiwYX2BCupGIjMrE58nnm9ju/Ofr6saWdfvw6Cu78ey6RtSmZaJU5cHGVQeweAuP2I0oGZ2GPJcf6tKx+OHX5uJ7F1ih6nCizi8mvXvyk/s6L95z/cvhon4ojNOyn19aGU6jti20IFrfglWr9uG93R1oMdiQRwSaZknDLfecj59/ejTGqf2oa+Ev8IvsxQ8TYTCshiV/FH7y9Wm42lCPn/90OZ7a54KL+xgdK0jtzP0jGOujEREmt3lPZkD5Yfzt+e34+3vU79+qwNY2LYryLJg6NRczSk3oPFiJZ56l8u3zwj46B1fOycf0iWnQNtfhf8/tw+tr2xEsysXlk8wiT/mcB6swJL8oriBZohsRPtwwtCwVMSpghxur70hhMApDb7Vg9Ei6yJuasWTxPvzn/SPY1mzGtTfNxFfPBza+vgm/W+7DtOum41vX5sOmI2VTnIoim5YsAz1yClIxhkZxOaMm4SefKUZhRw1e2gkU59Ax9NKIMb84HWMz9dSadlx13VhckdaF557Zhbcr/Zhw6SRcO16NHUsqUK2zYdTYdGTTKPuq6yfj7gtNKP/oCD6qJpopTkMREZKBRqH2dCsK0w2wm3XIyLYiP1UHPRNbmgVFGUZkpZox+4ICFHqb8MRj+7DbnEZlNCOFFL013YYR2UbRViEiyKa2bjS0dtPQOYqy9fvwl3+txyPbw5hw1VR8fqIJ2pGFmD8tHabycixtiiAlKxXjMvQwGA3IyLSSJaCHiYhDRZTpIQXc7Y2I8+apOT4G9wMjWXxmGk9vWrobf114CCs8KZh/1XjcPCYdn7h1Ai4I1eDHv1iCe/6yFa8c9iNM9XTTHdNwc3EQH768ET9+oQK7uiLInFyC6yab0LRhH57dSG1yJdXRVA22vrMD/90RwKgrJuLWyWkothqQk21BtoU/QiY6ZKzNqThqskLS7GTZAS2HqvD66kos3u0kBTkWX1+QBu+uvfjtGy3QTRmLb9+YB313G9567iN85sFl+N1+Lc6/chQusrClJucp9SODzYIR+VZk0rmy1RDlAUSmDSVZBhjJmrSnWVFMfcCQloMFV43DLSO8WP7OXrxwUIULqS5unazDnuU78I2fLcO3X6pHaHQxbplFFhJDHEJNlpgRhdQPRmWbkT52Iv7z4EzMM7bgif8exEG9HWNLUpDHZTNZMGZEGgqtavKbMLIkDSWpWkiPt0jlhVmD9j0H8ae/LMMP3m2DdsYMfOeafEweXYTbPjEFt1hb8PJbB7HJNApf+sQ4zKf8zl8wA1+bEMCaRdvxYnsW7rl7Fj4rpuh662Kwiiil8IvishHKVCjChxtiVSAg3MH65ceXt7ip0+uxOPblR2682ABhUEPucIngonNMyBuAR0VKwchbcujRCHjc2Lq+Cu6CbFhr9uCbfzyEwC03YtM3CyHfFMojpWTHC7k9qHOFiYhsfUcR4SAO1nTA5QuI47NVwNNj/HCiTsWjUVI1pCk0NDLlqSE1hRvU/LlZGqHyBRQKwBnVIcuiEcUO+kOIkIIz8q2mvthceAz81UeLli6zEI2Ec7KQTwTW0elEfZsLqrAfDr8KFlKYBr59mq012p3voNHQ6DkUJtLQOLHo1UNY2pqCWz87GfPsYfjIEmLwWgK/EkVN5elw8ieIjSBOFF+TVBEZ6tVhdHUSmZhNyCQDhcsfJeVv1EXQ1e6jcCNSqWxBqh1ecOdFb/6Yl5enKDVROLv9CBLB23meh0fnlCevOUWCbFUmqA6qF7oERLzcEmxFBCktT0VF/T60+/n7KXqo2YqjYxo1YXRS+fx6stysKrIE6RixfWXw1CNxPNWxtJ5CZwaDgRQ5+fg8uW34y5e83sJftNQjDKc7KNas7CY6Lp0Ldw2/xwcntYHNxnfr6ZCZndIz0u7pO5EQqhucKClM9uVHPt/ec+uL2Eidwf2DnIjXBweVMpXvnybwmg1PXXKBvNSAGn5LAG/K4YSQl+uCrEbehTLsU7+DFFx3Hn8Q/3hrr/icsJG//PjdiVgwDD8n3EfHDGZwRxYdVTjc+dg/+KU/yDFaEysreav/9JGQHwdXrcft976Ca/5cCe1Fs/Ho53oJhdHf8cKkEFkf8pcL4xGMSk+hq/8/e28BYNd1nQt/l5mGeUYzIwZLMjM7hnAapsJLX9P+bdoU0va1r00Tp8lrmoYTx04c2zGTZMsWWDyiEY2GmfkyM/xr7XvvzB1pDLLlxJO5n7TmnHvOPpv3go28Kp+EgDg1kZ7zUbmhaLp7J0pMjE8Y5OcJeh4khszigiqkECDEl+gZjxUlyD8STMQo+YTC3DwQg+7EMAoLC9DQWAHipxgYs2JkxkXMNirioVURkybhxQO24kRDDpsYZPZUyFhUhdXXrMGXPtqAa830jsLK+s+Mh5l2JEXWlEFNzCglhCC9FN1okbgEWqMGBhIcYUqXOEaBhBXJUmjouZ6X85B/7A9vm8KnUQY5zRQH3lBYpVNDT5yPu5oSVEbi+GRKrxhDzsRhjjif4pSfobgYvGfi/IlRIribMkllUaiXIUlp47EYDjNMTF5r1MJChSlOuDzfT6KU8JMECmcG/Wb+K06izAggLjNRNuwnpTmaJAtOq4SOhFuc/ORuM+4+k6vVsFChyYUb+lB4lw4jCy773N8LQW4zdxciJ86ZJ1INCeyMQGFkBQdJe7FlPwsU8TP7nCDnbsjsJ1n/3uOUjirf8w0VK92kW83yw5IRKlxEQmsRFy4svl8+pDIW4I+/+SW4j/w5XHv/BMe/eQVuMi3uNpey+cRMWvyee57OR2bkfH1bRH5m/X094hXrBWYdVtWVwkDM2erwoH90Bl5/SMRlPh6Lf58mYsByDeprLVhbQRKJLKrcMYdc4vQs5tfFPs+lt+LmLRP5kzsukqVLGkaG2L/z/cyGk82/bP4vRm/0Lk8LKTevmFXxeB+JGPF8uSFvqSwVSmcDgSyLzN1byQPhJscd/ck8T+dj7rNLTbz5YW15EWrKuO9eghm7F25/GEoVadBa3tZ9nnjq8WJ+MIk00EW01xwLJU/vnHLrgSD6l32WvebpzSk3r+hP3lJZCpi3VLLawPx9nl6fWBwv+D33nG8XPrvUpJDLoVWrwCuNOcTSAgMaKosE1VcWz1FjdTGMZMVw01zMH/Fvsed5eseUWw/mnhGJ9rbIuzwtTrl5RX/ylspSwLylMq8NZO/z9PrE4nhuTQf/nnvOt/PP3w0KhKNo7x9He98YOvrG0TEwic7BSXQwDUwQ8bNxtNE7pzco2Nhi/uTp3aM3qgdv9C5PCyk3r+hP3lLJ4/ccv6O6zU0t3eB4Z1yZGFMpMOlRSMT3vK1JxhXRuweOAo/tZIlX7ueRRx7vDvJCJY93FczQiwsMWL2iDA3VJagqK0A1UUNVCdasqEAJvZNJL001ZG94SrDJqBanNlZVmLCixoKG2kLU18wT/26sK0J9LcWlwozyYgMsZjU0GvmcwFmeOmYeebxz5IVKHu8qyovMqCi2IBKNY3zGgcExKwbGZjE+60AwHCWGbiEyiY0YM13TFw1er1FeasSK6kLUVRegvMSIQrMWeq2KhIxCrBthqyiXeA2MktfOaJUwmTQoLTKitpKEHQmcqnITTIasJZVHHnlcDPKtJo93DXwUbqHZgBmHG8OTNjjcAfiDYXEwFd8PT9gwbXURA9cSc1cJq+ZiwEKIhQOfB89CQOxfdrGenAcWJHqdigSTgYSMWfjN1svbFXh55LHckBcqebxr0KqV4PNU7C6fWBuxGGadXrG3mJosivfSWAcLJyUJxRLeKqbMBI1aLrrE8rIljzzeGHmhkse7Bp79kjYcXl9YMPN+u8KE/Y7FknC5QwiQ9fNugOPHXWQVpSbo6freEXt55PHexNIRKnOtOd+sLxq/oyzzB6PElKUoLzaLDRJz5/Xzim5GRYkFPCMrFI6+rjUjeYMEsGDh8RqrPfCuCRYGH8lbUmQQW4uItQi/r8g3rzzeIZaMUOHFRNyxnWVKQg/O+Z2nxen8fKI/med8u/DdpSbe9n7K6kKBUYfV9eVi1lexxUhkQA3dr62vQHGBHjanD/5QZFE/3iqFIzHYnUEhYN6tusGbXRZZtFCrFBdsf7JU6fx6ILbRz9yf/y5Pr0+5eUV/8osflwLmFz/yhQsrvdAoT29M8/kk7jJ5yM/T+SjuM9d3g5yeAEanHIgl4igw6VBVZhHTii0kaGLxOMbond3tF0x6se+Z0nGVQpyiKF3cDRMLFqebD55a/P07JfaXJxTwQD5PEHgr4SyOC91JZZQ2vnIaz3sne4M0v1MSscl9Rv84fvTjwnd5el3KzSvOvvzixyUALiLWANKKABfWvJZwUZT2TiDbBSNwvrs3JHLu92HSk5g/kOpdIt5NNxYNY8Ia5kgu6ub1CKkIWQohsR26SKJIfeYd3825m//mdYnc88p8uWSRd29AfKaK2+dHR+s4zgzNoG90Vmwo2U/X4Um7EDpRsmiy2vFixJAgBo83BIc3lk7FIu6SyQRcJKAGxv3im8XcvFNiGPUqqJXyRd/nEs8kMxrUMJs0gky8IzIJJF5Lw+WQtXZ4k0eP1Q+3uPrgzKlTSEYxaY+kt7rJPHu7xAxPLP7MecbIdZOlDJ+k+/SV62HmRuT/QqS/WYgLXS0ApfF1ketX9vY85yKemXtQuacxH/+LIUbIE4TTFwEfzEoPL3DzZsRI3/MN1Vcmli7LEEvIUiEITYAvXFjzWsJFkduGk6+dwX82hUkjTGByZAj/9ZMujC7m9nWJ4tN5Dv99NAhPdLH375zoT+YKBNyj+OHjfNTjhe7eiCCZxU+eGoXVlSAmKBMacNYPhlwuh5rP5OBz5PkMELpX8fkp9J4XJPI4Ak8LFmeMBAMY757ArnEpDCop+SGFgt5pVDIoiVGdH7ZcIYeJmG9lkQHFhTr07e3HsagcUpWCvlFCp9OgyKwnq8WMmhITtPSc/RTn41M8lKy5UxxkZBFwHHSKGIbHXOgYCUFC8eE1JhrhLh2ejNKiU6dgm53Az58dF+k7P06Xghi8LsZAwkKrpvyj+PL5KxxXTjP/5rNdFHRfVpKeOVZWpEdpsREVpUax2JIXXdZXF4j1MEWUP1pFEide6sTxSApDZ8bRQ3WKPKRwFNDL7Xjk5WlxDLUsU0YaJeXL+daLKK90eSg4Tzg+5J7zjsteRc8dow40n5nCsEIJLa/ToXeMXH/YEuT00A/xLpWM4PSTu/Cxf3sNH/96C86EJUj2ncUX/vZVfOH/ED0yitlQWmCde+YUXpwKom1/M/72P1/F3X9/FE/1huCfGMZPf7YPn/3XV3Df/34V/+elcUxQGNaWUeze14Kf7jqLv/y77fjYv+zFPz49ARcFbe3rw79/7QV86lv78X/3epFKBHHsiV2476+3409f9ojwkhEPtv3wFeHmU187hOeniKm/Db7AGGjqx6tnpzHMPxdx82bESN/zDeUbU5prLTuwypTOkcx1/fr14hoIBCTRaFQSj8clsVhMYjAYxDWRSEhIs5IolUpxlZE6lnOltiWVfvnLX/4K+3GpsO1AKzqnYpDKZPjsbSuJCelF4WUUhLcMUfg+D7p7Z3FKWo17G2XwO63YdTiITbeVwHeyAz99eQinXCqsb9BBzZoHf5gI4OSudjy4ZxwDCjMuK+cDQXrxG3cF7lmvhr+tCz9/aQAn/Bqs0odw4mAXHn5tCjatgeKqQmDYgd7+YWw7Noluvxo15jh6T/XjN/vHcKLPC08khqBrBk+80IujMykU15lQKIvDMzmJJ7Z1YZ8jjulRJT54cwFsHd34wfND6JKacTlvA39+JnDFjjmx/bkO7Cett/mcBO+7TIrWoRBMFi0MATtO2Yih+D0YGpvGs69NYtzrx8SkDbsOTWMgrEBpiRwBlw8tLbM402FHf1yJIokXB18bwLbRJJRqBapNCXQeHcAzZ7yIFpixQkfZlImKhIT1yOkBPH7EieSKFbi2WoOB/YMIX78O1xfrYNFrYPQ6cG7Sh/0Hx9EntaDUKIcefrSeGMYLxxzw6LQok4YwMeHE3mYHxoIJJHWk9StUKNWEca65H0+dciOoM2J1YQrWkSmqJ8M44UzAT+X3oVsKMHWO8mrbKJWZBVvKcgbYKY9ixOh+9lQ3do8AtStNUE8M4mfP9uCIT4u11VpoHNNoHnTg5Z0DaEtooLOOY9vBGcxqDKiVkzVEVtf2w6M4MR6FvlgPDeVhb/c49g+4MeWXoCJJZfDaGE66lWhoMCDlc+DQ8Rl0NA/gNbsGWxv1UEsiaNvXgcc7kwjP2CHZWotypx+yCgsq4m7seKUXTa4wOntSuP3KQiick3hy5xCOOij/qV7pSCZwkvggMqnPif2H+rG9OwyVRY8KysuRcXp2egonqOzlRgX8fcN4at84Bkmx5yOrZ3vJcux3YFhbhBXxaTzxTAd2DKVQUU/5EY3AoFcg4hrGt56O44t/dhmunOnAI8Fa3C0ZwuOuRvzHH63FfRvNKKaISCVOPL3ThdVronhhVwCbblmPDxtmqA6qUVJVhhs3leOWNRIMTydhLi7B3asVONM+g2GvGrfeUo8bN1djC7ULx7gNo0odVINDOFS4EV+5SoXegyNIXteAq4t0qIEde5xl+MxWNSKeIdz/vAx/99XLcYu7Ez9x1OEjq+RC4EaHR9Hk16HMQELfMYUDE1JYdAqQHsAVAI7ufjzyUj9OBlVoqNHBe26M6qESFY2FKBPWuKgpbxnMW/hY5ZM9Vuw9PSEUi09fV4zG+tqMi3eGBx544BBdkhQOm4xvi6j+M4Oeu+cr8W1i28kUXVPZK/F8cSX+nyLFM6VQKPgKn89Hli4pLQoFKSSsGFKjJ3R1dYlrFkvLUhFaSLoA0/cXRwKkAScDPpzeewr/81gzvvfiGEZItrIWLzNYcPvNtVhv7cR3j0Y5IP5PSEFRWolPvK8SwZ1nsc2RQow1ddIEoy2ncX9THDXry7GuUA55JAlL4wp8/HoNOo+P4sxoCGPt3Xi82QuJLoWRnnG81hpB3coK3LxSiYiNKmFbCLrCAlx7bRUaZXY8/fIU7DYndpCQmSwvQ92MFV1UB+KOQXz7SSdWXF6MwM6j+OlwOi8WEGI48MtTOGksQb3DheEonyVOjPmkHTPcKzQ5gt3dfkwNjOPx3SQkSWDUFKhRUEThX2ZA3OrEiXYbeonhHGwPIamVwNM3gQNWOSqKNCguK8BqfRxjrSPY6TbiWkpD+55BtCX5mFsKn+Lp6ejHY6M6XHeZBqceP4XnhuykzUbhnHVgdMqO0RknRs914utPjcBvBPpePYvdfTY07R/GqYAaa+sl6O8hQdwySQJlFr0RJRqr5fDO+jBB359qm8RhSnslCbaB5l480eLE0WNTcFIellCaBxMx2IYGqGw9aLjMAtcrx/ALMl7SeUQtyTeG+38xBt2mWtxYQWUWGsE3fjUF84YyKI6dxi87w/ANDOF7L9ugqlFjeOdJPNCSIEHvRNPZWbSeHsGLByYxmFJDYbPh6JlpnCQhs//0DCYVZH0E3TjY6oFifRmqopN4ZNcUvDMTeOL5Mdgo//Qd5/DjtjBmj57Bz6cseF9jCJ2jMhSW6uEmBWQ8EsHB5zvRVVCCWieVYYIiHZnBL7ZZoagpgLqnD9u6/LBGyRqRkhVCAuylA9Mk8CzYpPSipduBDvLnUPMkusJk1QW8OHXWSu/JciLG3FivhWRmCi8edMDfWI6asB07tvVjurEG1xun8ZPnZ8XhbcxZYyTsRo0kFOoKcN06DUZJCWKG6+ntxjd/eAQ/PO1HkNmTYxJjJkqv14sZuQGNtSW4brMBYVcQvogchcUGVEWiMFaYULOqBNK4AzY+SK2gHKuMWtRVm1FhUiJJFpmU6vCsPY7KTVXYSlZdg8KLNhugrijAunJ15mAvan/aEtxZ7cVzu3vx9LgJd65XCoHCUCoceHIH5Xs8hZ493TjhiiEk3hENdOCBU1GUUPnIu8ewv8OBGRlZvfSe68fb5S3C90wQy9lSWUJjKoy0BpHWOPn+4ijtBRnIcgUKqXFvbCzAqkodDNx+Egl4xyfw5Ku9eLXHRhqHN+ucAk9guq0Pj+4eQnP3FJrH48SoqfLLUmg7boVyXQWu3lKNW1ebYNLF0HWKNPgDYzh4ijRBVwhWvxRFlYW47tYqVKkSCHtSMJdoEffHEJCY8ME7ixAbncIre/rwIvnXNTiDTr8XXS4zPnRzBa69ohjl1CD9Q2RJlK7AB7dU4EOrYtjfwlIiN43804a9Q2pcu6kMt99agZWkRSqSMXiDcXEMLWJ0H6I4BMKQFxRgzZpSrCuSwD0yi/0np3Gsw4URawAzEpk4L/7WtXqUqxMgWYNCEj4lpQZU0u+elim0Dttw4NQsugfsaHdRfpCGl0iQFdYyja4xGzFZGzo7p3B4JAR/jMIMhuALhMQBXW5XAEmzCQ11xbihMECCxkGM2I2ujhkc7bSjqdUBB0lBucmAlauKsb5Iweo1fNNuzPriQFU1PrDOiBqNn4SyB9NRI+64sgSb15pRQGHYh60Yr2jAR7aW4+76KPad5QF8yp5kCtG+EZwz1eK+LeW4bmsxSobH0WGoxA0kZD63BWjpDcDtCEJRXoort9RhHSkipVRXrr6OrIUgCccpLxTFhVi1vh531pHqGwqifQIwFhhx+SayWmJeHDkxjeOn2eqisuyyIkmaq8RSjPdfUYKrKxI41xtET6cPNTesIOZbi6vKJFBwdx7lk8QQwvEpDa5ZX4SrSYGo5iOWyars1xRi48pyfHCNFMMTlIcBcstdXVYHlYUdR86SVdJF+d3rxsR0CDK9DrWrqnFViRLyWAQuiUp0xVVX6mHSSKApLsa9600wxq3YcXAKZ6jePkdC/EzrjOgG43GPZDiBhEZBalcKMo0MyVAE0lWb8eOvXom//9wKxPZ04KCHhPg5F1QNJmgoqklStnjcBkr6Kk4WJqWJ7FgcaQlArlVjzSrye9CLMAlLfZ1BlEt4fAx7z8zCv2kd7iWLxR9NQaVKtz+1MgWqOuRxQrQ7rvNMyUgY4yR89AUaGKJ+jHkoLNEICOXVWDE5hlYvCfM+FdVxOYxk2DMGW6dwtnMULx8dI+txGE1DPlB2Uf2ll+Lz3Db11iiLuVu6UslkfiwvLBmhki4rKiT+n1EHztcW3owEyCMp1daqhirccW0NblxvRqEkBrfbjt0tUtz7Bxvx+ctN1JjSR+/yBIFofz9eCFTiix/egPc3SBEXr9J+JiMxarwaWLSkMSokGD82glFzGe77yFrcXkGNOZFEVKKExaSihqyCRiGDXhWHkyyWlmkprvrwZbgWPnT2BVB512X4wg3FKCXG76cGR/YRipRkRei4kVKbSpK1Qr91CjWKtXxk7vn5wD/5nHISCBYVFEYyU6mlSInxUDSgIubAN+LkQSp6g0mLQrMKjj47xiIKrL9xBW4lLVZLCYySiWvQqlBE6eI+eT5DmAfqlSoFtDzuQnHYeMNKfPae1fjqn27Abfr0Ubsix8hqaby6AZ9531r84Nt34EMl5J6zjMCNLluWUqWchLAaFhWnNUlpVuOyLZX44N0b8PUvrsLVq7WQKRXkRplOB6eRXMbpr0ytRqleDq2cGA4blVI5zGY+mjndJxQhRpagvFKr1CjSJBESecWhEhFzCslJQKqklB5i5BTziEyJEsrnAj1E+SZJ1TQXkMKhUVP4KhRblJRfKqg5HpwAipeRNGw+n19OSkcsldmF2Uh1gnysaqjBFz53Nb7+Zzfgm5+rJqHKRxfrUEbudXx+cZQYIO8kYFJARf5q2VNKH3ebGIwqCkNF4VG9IaWALUAqfISlCvpNZc9djVSeHEcudz5PP2kuwg1XNeALn74G//IRElTlJMSUFGcdMVweU6EgKTgxLsNrbXhsRmdQo5DqQZJKR1tUjs9/9gp89Ys34adfrk8fx0zCVF6ohdwWQJhyLkZXWaEeMqMJ60nQb9qwAqtCbkzHwjjclcLqFVRW1Xoo+Ex/+hZe+kqtgJTqEZLTaPapYCFFZjO96mXFDHL6hvLSPo3dx6cwWbEGX7ndgmI15RWRw01ZQoqbwyNBaTG54+Or1ZTfirR0iJC11ayux5/fswZfvlmFs+fc80xdVoyPb4zgtRe7cNpchXUkeNKdNZT1oRQqNtXjDz6wBd/+t9vxtTsqUS+ntsUvRTXJbVNvjeaQvaUrt7LliCUjVNJlRYXE/zM153xt4c1IgLUdatARweZ4kDmFEGnuPBklMjOJl5qGsb3Vg0DmAG/+SkL2tq1rBK8e7MOB4Qh8fI54LApPMIX1txLD2H0S3/r5Mdy/exbWYBBDPRPYsWcEJ8b98FK4cRI8IT6TnJkXaVqxwRG8sKsLDx2dxIHXuvBk0zQmfG4c2DeE3aetGIvLUWQxYq12DP/4o2P4zxfHMUpMy7iiEqt7j+PvfnkM/3BIhfdfqUJiogt//+sJBMnfdBKL8YH1PvzqoWbc/0APjpEKFlEXYH1yBg8+cQz/54VRdNjighGFImQ9kLBQyRNwTLtw7MQMzoz44SIGFiMNM8znn7NQjJKQ4Y0ZpXF07+vCUz0x1K4zwdM8iFfPzqCp3Ycg90lQBKRSEiik/cdbhrHz9AReOGRHhJikjDiahASBkQSwiRidWadAeGQCT21vxfc75KgoKcaHKD2zIzbsayKttZe0R29cbOEizoIn1hclSyWiJ+uElFtn8yn8zTOjOGw34qNXGVAQn8R/PdiGXx2axaycmHFVIao7juJvHzyBr5/Q4INX8Wn+lEcUTUVjPa6fPY2/eugU7v91H9or63C1rQ3//tBR/OmLCbJ2tDAr48Ki49l94RCfm0/CmKywICkbcWo2odExvPziMXzzkBdelRHrzCQUQzGqVxpsqDdjpcGLp5/pIstzHEenopClEvCTtcjCIUb1IUYMcu1lRpx6oAn/+YsWvEJMNkphRYIxEujF+NhGPx5/ugP//eIout1RpGoqsdU7jF+9cAr/sCeKmioSCHpSFqicUmVluMIQxlDvOF5oGsWpsSDoE7FOKELlJ86vDyehJ4EXtc/g6Rd6cWCa0sMH51NaigstuHZFEM8+3Y2Xjg5j72hUzPLjd4riKtyt7MZf/uQovrJHjnuv1cF67Az++YFmfP1/9uNFYxUulztwJmjCRh25N1bjvhIbnnjyIL7wazcsFQY0VgPBE2OYkatQUF1AvpJFSm0npTBjCylU+3a14tuP9WHP0U78+Nk+HItbsLJOh8nHd+KvH+vEyYIGvE8Xw8j+U/jKo4M4vI/C3jkLTaEZtbZe3P/Iady/x4+aWm2aT3B7p0vD7RVwHfKgcbMZFj23d9FAsOq6ahTMzuLw/i78Zu8kup0864vqO1W0uHDCbeniaA7ZW7qSuMn8WF7gVGdTLq4f//jHxdVqtUr8fr8kFApJAoGAtLy8XBIMBqWRSEQai8WkOp1OXJVKpSwej0sVCoWMfsvkcrmstbV1iP24VPjivz6CJ08FoFCqsPP+e3DTxorMm7cBMpltdj+mZBZcViZBwBfA0EQC1Y0aOLun0eUnTVE0jmJct4I0LK5gkQBpQTbYJKTdUTaZVlZgXdyO1hhpXUVR9HbZMOoj/ZTUqcstEfSPEWOOk7yWKtG4ygIdhRGkuJeWKOCcDkMaCpPmGsWwTwILaY0G0kaViSD6p8nqIWvGaNJh/QotQmOzODNF+hxp6mqtETc0KjDYPoVuHyltWhOuvMwM+YH9+JJ9Kx77hAUqYb9TEm1WnBgMIUYWRVxuwNUNKkx3j2MwKIdeQ9p5SSk2aMOYjMhImYxA7bdhcCKAmSBFmZhdcTFpsvRtIqpAbSFpiq4ovKTZlyKI3uk49EU6VFEj7xvwkdBkzVuL+gY9TCJ0yq9oGD39HvhJs66vqcbqdUYkhp2IEUOpIOHDg344sAef66vFB1arUUYWgcmYgtLnRM+oDzZiOHKTHqsNZGFISJM36FFnSGGKhGGcyqBAFcPwiBtTUTkKS0xYUyaHb4q+dZDOrZHDaDDitnVa0U3FvZgqgxlXXWaBOVvTSSxMdk+h1ZGgfDRiy2UmRPqn0emIksViwNbNxagI2NEWNmJlmQLeERciRQZU6qjMrCTwB8/hp/1yOEmYbCVhUlhqQBHp3W4SQkV1hRRvCdxOP1onI4BWSwLAiHp9HL1TMmxuVCNgdaIvRfVP78eJdif8MrKAJDLUbSmBrN+KWGMZSh2zODIQxIw3SAxPjWtXauGesKPPSQqKRIM1K80oIyuSWSV9Cu+0E/1UgJ6EFOYSCxq0CVJ+qDwp7woiQdijKagNckStXkwlqMyoThWqdLjxilLKjhgcUzacHg2TdaeCrsCIVaYkyilvU8Rs7YOTODFJ9iHl1TVbC6ElhnxsOIggKVe6qkrcKO3Gv58ux1/cXYJKoxSB6VmcJuXEkdBiw/oiNFgUiM/YMRRXibwqCYzimeYIJKV1+PhmYHzQgW7KKwVZcEq1FivqLSiMetDabsO0RI3y2jJcVUGiaMKK0xNhRKhOmEsLcH2tDP1tk+ih9iCRqbFqYzlWkqBlw4F5uyQxgD/6mxl86u+vwK3VarIfM0hFSADbMchTteVaNKwpgImUwZCMLMFSqosZZxeLECk9P9rejq/9/DhUVA+3fXUN7r79pszbd4atW7d+nS5xqVQaJyHGRhUTlTAZyamUuL7OM74Xz5PJZJzanvie7/lK/JvYdzxB1wTx7wTx8WQ4HE7S7yTx/6RKpUpqtVq+piYnJ1P0PKXRaFJ6vT5VUlIiROizzz6bI0rTgiTb1MT1vSpUniKhIidzfuf99+LGDeXC5KRMybi4CLC5mrnlz3MtVwE2WTLMec7/zDfcnSs7330G3FfP3UOZX0SLOHydx/NYzMH8s7m7bEQofpFpG/rURdhgmf8ubY7Pf8eWhtsXEhaCKj39RSBFWvMIrxXxhzLrTyQkVKSQUFr4a/ZDdJlwlw/dc/eWghhYksJPkFuZNEV+pyDjPn9ymLbtOHwSynIeY1FgdWM5bFY3Utz3T26EJiiTQXKKLKnAavzhVgNWWKRwuZlJxYlJkp/kiNdTcL5zuFL6JyG/lPK0tpnu9qE4UoA8piDyg+LI8U7KpFCTM7OZhJyRrJO5QuP0cewI2TpA6U9JyW/xkLBoAfNH5z3rbcMvRowwVJbiJnMAgQhHJF0fjVolSstMoqsuG9e5akFYrM5dGEL2SQp2NykgngDCZFXI5BIkyXqU8CA6p3WunCRimjOXYYLynpPA4YjuUir7mCgr4Z1YZMl5TJ+S8FWhpNgofEiD1xWx9RODzRlAVblZ+C/ixh+IhGSeUOaLsPid14XesB61BXKR9yKBuQk9P9GhAKb89IgEbrku5/kimPs0E2wu5h5xX6BIILtPfyAJ2fDcU504ZVmDv7mrhAQwH63AXxD4PV/PjxeDnmVcXRS4zQmhso2EygNpobL9q2vxvttvzLh4Z1hKQiVdEksA6VinK0C2D5OvF03iyzTo54XI4QDnf3MBv8nBvEBhvI7DN/g+jcUczD+bu8tGhOKmqijBxgJmuvNpzLzMXJkf8AA65eB5pc2DnswrBIMixsO3CWb89JvHXbitsi/MvFi4iEFu0k5ZMIixjQSgUNAd+cMriOfDT4HkQ5oJkiMrMUWb3YMZJ1khLh/sDg+sRRW4ozKOVNiHSauHGHNM+M/h8CAxt3fxm/zmqLO32ThRY2B5IOLLAo5uRRyTHD53L1G85Nk8miu0+fhln/BakLl7xqIFPP+MwxOorMPdW0uwuYAsKWLyIl4UMfZbqVFmBApjoUBhzL3KwYWP5r8365UivznNCbpJkYcizRyZjGdyymczH0xGAqK8WI+SQr1YG1RM1zKxTkYnNsXkNT+iW5MEVIy7xThjF4CsSFk6z7NRmIvbXEKyL7LjZOTWaMFqssLVFA+uBwK5Cc29Z6at0aGiWCcECpfz+ch9NvdpjhdZzD3KCBTGXPmS5VK/aRX+6OYiFPHsgey77HtGbryyyLq5SJpDzu0iSVsWWDJChUpOFBgVYebB0sNbqWSLNbJ3inSlvzDfso9z28SbgiLIY0S+KDP0OFxeHsHPvDsPzJx4wDwZCsMRzDBC8ZxsHrMZa4qVUJB2zQIhF8z8eAGfqJwUuQWN9nXAQo7HEDyBhLByFDy54BJDxIKjyuM6xVoUK5k5pxf+8WO2FnRktUUpf3hg/lKAFzBqeLCbBOBi4HC1JMh4lT+7433J1HTlZ3qdgoS+nKxTNcqKDeKMGBY2fMKl+HZhtguwtco4v52lIhG4xXLz87HQ3ZuWFJdn5paxWNGyFRrw+9HZ5YIv8+yNsGjclAZsvbwCayxswWWevdugcNJBZQNcLL9+/7F0hMpc+bzTgkrAOTGJJx4+gvufbMNTHbyzLZn73T341s9P4ntPtuLBEx7hkqcZ9x7sxfFgEuPHW/Cfj57Cf/xmEP3iEwdeeeEcfvCbs/juA0fww+NeOJiRWMexhxrDob3d+NWTzfi3n53Co6ccmGHeG3HhyIF23P/jZvziwCT6iTGnnA4ceOkE/vWxDmzvi4lGFnQ5se+Fk/jGY+fw89dm4Raxeft4vTbF62zE6mliWLx6nsdRWFlnq4sZu1LBM9q484lAEZPziu1EBLbeCeweSyBGVsbJTh8S9JEQBOSfmpiqnNwyU5dxXvNZKtZZHJtID4Ly7KOqUjMayy2oKC1AOZGOGCCv2ldR65dTeLYBB/rsYQTZT4oPb3cyt3JfxHwheFGsVpWEmxeyHncRU02vuH99RHBu11n81+On8a1nRjHK5RZxYNvzZ/H9X5/ADw454eRnMxN4YWcbfrhzEsPE3WLDo9jX5cRwgP3gbjreOoXvOQt51pYW6qgX7WeH8epo+vmlAO9MIPKf0y8ygPMpPSuPe8J4S34WPhciiNNtEzja6hPved8y3sCzioSLxaSlZxc2f/afHy9oZWT9hbu78MtWsizfafNbBDxNvKffDmvmN3ePjXZN4ExADm3m0Rsh1dWOX7TxVj+ZB3n8TrF0hMqlQsCDntYR7LOrUCAN4eTefvRE4/BPTGDvuBKrak2oMacZUiLhwc6DMwhGZvDIyzYxnVI71INH28KIJnkKq4aYogLDR4fR5o4gqgDcLaM4NRNEgLTD4mJinmovmk5Po2M6AXf7OI72eZEwpTDaN4WmlgAk1NBN8hjsY1PYx1IGIYz2j+KFjjgqzBJ4O3vx3BswqKjNgR4X9wOnYBt2YpY4t3XUjaEh8uPAGLrcCUSpseUyY8+sDyMDY9h+cgpDLmqMHg9OHB8lYeiBPS5B3BfB1IgNzW2TONjlhVtCAiIew/TgNHYfm0LbOOUhr0uhMCOx9Ayx2REnuvonseOEHdPRCNqbyb/+EJQ88YCYX0RIFLJSZmzYf3wGp10krBRKlEriCISiOHaKwhqgfAuH0HV6BM/vHcJr/QF4IgnMjExjx+EJnJ7kgdXcLisSZpIkfDY7DhwfIfcu9I9HYCChEpyewrY9/dgzwHum5YIsrZlhPHjYD0sxae0D3XiyJ4rJIx14eVKGQrKe+g/047Qngo5j4xghQTfUNYMR+xR2trph9SRIaFHdIAuM9+NiJpySSKFKhjHYTXXo4BCODrhAxUyOgug82Y9nm6bQl14mM4cUWXmzg1RGu3qx/ZwXc7FMhXDuaC+e3DeKTk8cU0MuuKW8ODdMaQtSfpNFJItiqGMULx6exFCABLg6iSmrB20nh3Cw0w17OI5pKouDpwfxcosDY9MsIaMYbB/Cs4cm0O3nLWR4cgTPiCMkE/DNkkDe24tnj8xgNMrTpNOv0uA8m8ZRUgx4Qfd0xyCe2jOMc+4MF08Fce5EP57YPYQTU1GEuT8yByHye9/+Puyk+uXimXykjLSfIfd7RnF2woOujmE8/MRZPH7WgUFbCINtw3i5mYRMKj0RIRLxo6PXhjNHB7Cjwy8GDhjh6Ukq40Ec75rCkUnuD41g6NwQnt7Zh9eGI6TSEDxuDIzbsGvfGDr9rFBOYye1+dcGAwhw9INunDrRh8f3juHcTEQMQuTxzrDshErE5sfkbARVd1+JL99ag7VBYu5WapicE6kYXMRMZHpubEkknFPoNVRjq3cSR5LV+LP71uKvb5LhNDGBEEy4/rbV+MSdxSiqbcBH1+tRRtX96IgUK0o0uPqGFfjAHavx+ZsKYJEmEQwTgyGmKS0ux598fiOuLZYg0sfLhPXYetMqfPwyI0QTT4XhcAbgLl+NP/nAStxscOKVc7zyaxGQBulv78ZTfQlq9knSvrtwMpyg6yn86pQHtokRPLx3FnZqTLm9JyPHO/DI/jG02uk7px0nOhzod0UxMejAuSEfhibsOHx8AqcmfOgbmMXRHrLCSBjspYY+ESDmSY2Pt43iAV23jyyWSASth3vxMjFw9+g4Hts1iR5vFP3HxnA2rkWcu7/CKcTIQtzZS1dJFDtf6sJrA8Q4urvxxCE7Bkkonz05jdbpIFzRBMLhGI8wYqqHmFmnE/1TDpxo44WnMWGxMIjXEjN0obl5DKdmo3CM++AhpT7md+I5si6s0ShGj3fjpWnhPA3yM+Gw4pysGv/rrrX440Y/XiNNfqx9BvF1a/H5+y7DdaFpnJmKkEBLpScCkCXkPDeCXr0FjSvIuqJwI7G4OCCMxxYUZBH0kOBpanWi2x7EkDUKVdSPkXPD2NEbgtfhwF5iajOZKDB4EN3rDpMwScLR1oUneohVJmPo3HkOzxNDDPoDsAZiaN7Zizbe90vqIYFuIwUnjjFSXI5MkBufHQfbvHAG3DjwSjeeb7ZhOkEKy9kh7D47jZYBH2aISQcUYYyTEHr52AwGRmaw78AgzoWloqssHRkqQz+VHeV70DaJp/dbEcnk8RwoD8hYRLC3Cz855CZePYvHnh4gazuFiaYu7KRyicYi8IZ4TC7zDcMxiZdPzKKf0tp9ZgInB6w40jKFE90eYupJREmh8FO4AX8UAQ4/GENYpkJNgwXFYwN4iZQEv20Cv/5NL05ZKZ8Pd+D5SSpD3zQefW4EI8EAmvv8HD0q2yhspCQpSEk7u6sbR93Uhod68d8vDqOVyiQ4SgLnhAMzwRDONpFAm3Rg35FxnB0NIERKQoiEMat1ebwzLD+hQoyA+BWMOm5LErqmqFEqUVi/Ah/fIMPs1Cyee6YXfdQ4fZ02SNeVQe8JI0FWiZI0GzldU9QAeTsSRuxUD7pLK7CStD4JsY3WhBG1WjUKxEsnth8NwFhegI21ErgiEtIAZVCS/iUnZmTM6kXUmEKsyZNogESD4iI9Cia78NMXuvDKWBxx/+sdPpVC1E4M15OOi32MLBVhNTjgL6/Bx++ykFZpR8jH3WrzTMI1Qdqvrgg3X1uJAo8Dh9odGCHG5R4lbbCPGKONmENcjhWbSrDSksJ46wympz0YVhTjfVcUo4YygsVYJBLCEFkPMWKQTmsIivpy3L5eirb2GNZcUYWr4cBr4wm4ZkhoOROYJsa8c4T8jsXQ19SLPUNeDI9ZSXPWYtPVK7Au4ceonxioTodVa0px5Uo5ZkbJepKa8L5bimEM+9FPAk7OfWLCSiELY8aNzmk5rr6uCleVKyAlK8kzMoZfHfMgTELP2tOPR0/lCGXKB1lxGa5KjOAHO7rwaE8YHkcEFZvKIW9tx4M7OnCEmNcUWWI119agMSnDZetUpIioYPZ50dvai+dbnOjhtT7EjHnjRoXfhU4SQuHKOnzsmhLUalLwTDtw7HAfmmxU3xxuNB8cwNFca4WLm/LBR0LCPz2OZ06QaRN34sW9Hqy4cQ0+d9cKbKZKZBt1gWQ/CdAYxkiYpyiPjjaNo5UUo3giIPYTs9k8GJ2OQl9XjXs3qTDRR8JaUYj7bqkSOxGkHDa0DpCVVdCAP7neDCNZXTu6OQLz4K2ggiGKC2n2Bw9OUE1ejDUk0UNW3DApUZ+5rwEF3f044iBFjNLaOR1GjPe6K1AI4ZOFraUfr7TYMErmy2z7KA50zOL0GFnKUyHEdBqUlvL2LAasXV2Ca64swToTWSDUQL1eHwYHJvDqOT9ZhSGMOZS46uZ63GGw49X2MCIjJLBdxfjE3Q3YSt+I1FC1iNG3EaqPU2f6sGs8jpDDhd6QEbfcUYeSgUHsanNhhnjAxKkB7OvjnQg8GLFGIDHrUGZWQiNincc7wbITKrzqnVcX+3lbBkq9n2xgQ4EUmhUN+PJntuLvPrcW1X1kxocSaO+MY8MWLaQGFaReYp5UaZO8SliX7uPmGXxNh31YubUAZiP97puGr8gCs4EXYQVwYv8gWuXluOe6SqxQqEgokeZEFKPGGaerH5l+f+4fJ+LV1GS6oG7VCrJwzEhQQ+SV4rw9yuKQUBokwo2Y8pvk8Q/SrhUmbFqjQ0GpBWXyJIWykIEkpQasWWlCrUWKoDcBuUYOPcV59dpSXL3GBEtKjoICLWprtDDqlTCQJcIzqlQlZjRaNKgrUYqZWTzCwV35LLCUZHGtWaGGvkiL0hIDVhkUKCuSIxoG9GpiNEop4r4USmoNxDSkuPrmKmyyKKFISVG1ogjlFiOqjTJhfbCmy5tWGlTE6IipG/QaNNYbUKiTQxUkxsrcgyDhBWsUj6RKj7VVWpRVkBtSBlKk/UYLLagjBWDVzRvw8TrhPAOKc8kK/MX7S6CmbEkmpCi0qFF6zWZ8foMaWhkJaokaJNehq6sia3MtPlQSg2K1CY4JqjS+WRxqm0XbYIAqUDoeCp4KrVPDVFaMijI9VpSq4PfxgkkJiiuNqKoqxvvvXoH6OQ2eFzm6cfSUE0G5HCazChEfZVQqhMmYEVfVKqHSaGBR895eFF8efOevKJ8lZNvM8qafRiqjyip89g6qWyw4KL0bKk1kP5P1mFCiwEhlUEZhl2ihD0QQoYw1VhSjpEKHSqrvTme2E4nyOxBCf8cE+mJyaMhKN5DFke3ZWogUbM4k6laaYdAV4zJTBNYgCd9bN+EP6hWIDI3i1Q6ynHJ6HB32GDQmFdUvA668vhbXr67E+66qxm2XGeDunkRTpx2TcZnYudpEZR9wOHGq3YuENj3RIMIKnFIJc3URthYoUV6uJUcxJKgdoroUFWodNq/QiW6y5MwUdveRcJMoUWpKwudnq0mK+tVlWFEoh58EoLFEA51GjxvvaMBV1eX4wK11uL5BjZnWMRztI8G7aLrzuBgsHaGSbr+EuZu3BVWhHuXFCoztOYdHj06gU1mG68wJWLuG8MyBQTyzawTjpUWoJa3xsNuMW8sok8gSuTI+hof3D+CBpig2bjCIaZzgRVwTFty4ghox5eTA2QAKazUwFwMTB07jW89NYNTtRfewA9MhGTat1CBmm8FvnuvEKdJgJXXkMBXBIFXol5uncPLcGM5MhtKD3kYjVpaSxVJUirs2q8XU2+MHRrFgARAxGW2pFu4zPXjlSB8Oj5G2TIwrRtpvmDgzr+HnlfznD2AmiAlG4glh6hdWGoihU5xJvbSQMOBZTQWK9Gr6GH0YI2kSU6lgJCGRGBjB86dmcJwXyVE58DTXCO8uQP7HKRzeLYCnEPOUVZ6W7KPGH4xEUa6TQqK2YMvVVSTkZNDrefNEM+oL5CjXSBCLpsdVIhTvKFmPJiNgHbLiSDdp31oJvLNWPL1jDD2uBBTlBuIe6QQliXkU6ilucTue3zeGg6SFWlVaWGrLcIUFkJmNqCTBurnuPP0zSeFojFhXTtansRT3XWmAlOKtIbc1xNnMq2txUyUxQnYbteGVVmBVPdcbUgw0Cijo+yTPmSawcNWUkQDTJTF9pkOMYx0ZCkFP9ayxsRBFMimKykmAVxegQXjIIMFFVl7fYBBaEkJmOU/VpsdyC66r9OLpV4aw8+gIzjgkqCqKCuXk1aZpDHhjVGY6bKrXQqNRosikw+rVRdAZ5AhT3vHsNxLhWFvM42pj+M2+QRzsJqvUbEIZWU+OljY8/doUzjmVuKwh0/VFiIejmJ1ww6ExoILKKs7jZJl3c+AdGOISrNpoxOj+Huw41I6dkSJsMEnh96ZQWmdBsW8GTX1+uHJmYlWuKkK1RYsinRIlVUVYU0YKBilQpkIDjH4P2rsd8KhliLscYkflpuEApkkQGUp00EupDnL9IsuDd3/gLt4YZVQ4JYOK/CoZ7sFzxwbxbIsHAUp6yutEi1WK8iI1CWGqu5QI3nssFKV6SpW9Zl0JKkkhLDSqUFJdjHWlVIdlSpRRO5PPOtA+5IH1goTncbFgAZ/l0uL6Xt36vmMyCplMjs/e3ohaqgRvR7hwVZeQRqQlBhocnsFwSo3V16zGPWVJTPZOiK1BeOuV6mtX427FJF6yVeLzW/Wk+etQK3fi+FAAbn0lPndnKcpUZCV43RhWl+LONUYYFEHsPOxBzeZSbLDIMdZtQ4A0bL2CLJKYAlVlJjSQJh91B9DbH0LRykrcfC1pjhE/+odd6PfJiEmQRkaNrUETwvFjo2gldVG/aiW+uFEJ9/QofvCwFevurkZ5OjkCcqMSnv5ZTEWIGRNTvPyKMpQRcylaVYIaUsVDQQUa6ygN1CD5fA6e8cNdBPpKC8qNarLaiKE7fJiZ9mHSnYCUGp3FyPt+KVBCWq6aGrWKtMyV1RokHG4QH4TOYsLqFRas0FPDTanQWK0iJptCQa0JJRROOKnB2lo1EsTokiY9NhkTCJrLcf0GDabODqPfGoDVlYSxSo8GCstN+VtOTFkRjUJZZER9kQwR0kR9Ej021KggJwY8OJFAUU0xtm4oRAFZE9z2k2Tl6FQkgJPEoCdjUJIQ4Q0gb9hQALV9GkfHQvD4IpAWl6DRlK0vxKQSQZw7NoLT4z64yxvxRzeYYQzYsffELDpHAii5bg3uqdeR1ULf2KzolZfginpiiMogBqejiBkp/RUkiBVUo0iwm0rIItRI4bU6MRghgVlZgmu3VmBDQRLjXbMYcEaJ6clR2WicW60tlZB2HveiYzqCkFKHdSvLcW29EbUFEZwlbd9NAllZTpZjdQzdvX7YQpS/xRZc0ViAxuIkxiYD8JCb6biaLBI1FGRd1ZCCUGomLZ2Essvlx8BsEpoCM66+vAqXV8jhm7HhnFeFqsYqfHCLfm5mFa8nkstiGBn0wRcnK6iugAQXWTRskRNYaRDb+hhLcPtmHZy9sxgnc0Rz2Rp8Yr0ewcFRHOr3wSkjK+vKKmytUIlFkNzeVKU60hA8GJ1wYdgah5YUuriH0t3phFNrwmWbqnBToxqSUBDTfiWqK0yolNL7WZKyehO2rC7BhjKyeFNaXLZSixQpL3FLMeUDCSXHLFocZCWSFrJ2bRWuWqFBasaBEXcYKb0Z6zdRGRhIgTIWYj1Z1+ZqPWKjDgzPeDFmTcBURRblhAMdvPuDuQBXby7HZaXUJkSqLx68pVBzL299Py5mMX6a2vdy3PqeW1q2tYnr7/2KekomfSrAn2fvBUgDjUnlUFAZhEZGsT9eg/saeSVu5hvulxFdVAT6ON0dkYUXB0+GsXoVMRizIuf5PDi2C5+THxyfzK+FSFFw1Ng5uFQMPpcVu9p1+PjN5gXpTo+VcJcaDxgvRDZ90Rif3x5CgVkjDm3Kjq/ESfgMz7gQDodIKLBlI6FKk16wx9OKE7x6myLAK+e5+4sHQxOk8Sk1Mkjo23BSCjUx1jBpggruSGdtmZmlkoQZmUwKnvlF37rJ+mAG7KVvSQ9GMJCAXC2HNJGEXKNGAfnn8odJQNH7REKs1OauQL6PUt6LdEkVQqmQJekZN4cMeEyDV/xzF5+lxCz2FJtDIo44fcPvFlQVUW6kvZLmzV2hc+WQIoZF8U93SvIzylnOAyWll+6ZovTb4fDCF4wgFk/BQJZSMSkCmpydCs4HLyhl61PUmcyzbBmIRIsxovnyoi8QSZI2nu1HIIY+bAtAkYghECbLUyoT3V8aPYfLeuE8RLdkpltuUXAExOv5PJmLC4WbIj2TSh7TpGSU84r6jKN5NwyeTi0RkzXmQHGMEeNJ535Ofou8JpC1sWD3AuJpSSrnbBIvAJfxeS/n84dDyCSDrOPsotX0M4obtRve5GEhWBHJrH3KbccEnr3IOw0IUCDZqF8MOH/yK+rTWXdB1r8XwTEVK3VFBaV/mZrF14sn8alA7r2AECjiBpq6FSRQ0obcnLucisgPF35uxC1XlaD8dQQK48Ln5/uRi4xAEbdkORRUCoEifop0pCmNCwUKI/s6LRTP/yadpxxElAQKr9TmMSZeiMiLFnlmE7VNsVKcV9GL1e2C6xMzDpNA4fmaxBhYoDBikQTVYPqAnoUi9Iz85tyzFFlIJpJQ80WJIZPoI+Egtoohf9mLgD8IjVYLLQmXFD3jLgtu5NwVxpMXOHzeZoTzQ7w/Py3EBFhDlChk0KYP2piHECiMhd+kXWUFCiPzbE6gMPgZpYEECudR1udAKEKMPU7R5/ySQEPWH59A+UYQAoWRE4c5ZAQKY/5xjkAhRCn0BC+oJEHNwo/XT8lU6gsECuMNBQpj7vUicREChdLIB6Jlnl/ohnGeQGHMCRTGvN9zX+YKFMYbCRTGIi9zozF3mzNLLX23mEBhZAQKI7cdE+YECiMb74uk9Lf8Od+nf7898bT0sWj2v9cgimiufC5dQTGj5B2LWYwvjiT8xAzDUdKuWeYvgjgxP95dNjdWvIaBV1r/1qsUMZswMeLzw+U+bLG48LxpomJPL6oB/JS1wDnt8g3wVtxkwf6qVUoKgxgKNTbmdxXFZorPPPvhLU140SS3axZuvOXJ+eAUkVYl0sV+8SJAjjsviuQkcTvmhZpvvODxzZDut18QPOUnr6/JPuO0B0NRKlsWhyQPKExeaMlxZqvl0oIFNgsRXqcRF8KewXFQ8Sr5zBSrN6xrZB3waYQsqM+HqPv0bTolCyGOcxZz7N8MmTi+SdIT1MaipBAsEo3fQ7xJZiwDLAmh8m4h5ueFduMYXKQesMU42jqEPWdtGBufFivCF6suU53TGAgsnN8+2TqBdmsQ6WO+fntIToxi90CMZyjPwT02g6aWCTSdmcSx0SACOe+YQStkxNCJOTOjziq5rO1mGbd4RsRauWDkROn36ZlJ6U/mmbx4Rlye3zPDZ2GQ6x+fi87uOC/5nejloDioZUG09XrgcMfpfcavTJwkIuNZAKYQcHnQQXne1DaNM0MeTIX4ECcZTIZ3OhnUh5Ntbvhz+9ZmJ3CoPwBbZjZTPE4WSjwh4sP7qel0ahj0CfQO2dDJg01vBWTJRTxuNJ8exb7Tkzje5YYz82oBEm7sPWZHgIQVd1+KDBOCOd3lpswI5snWSaprgcXrmpcXpNrQ4cj8zgGPo3W1TWE4U6kT0SjGB6bQdG4Se4+Poql9FqcH/XjDVKVc2ENx9C8mmXJgH7ah/83aQyyMmdEZHOB62jqDs4NUF97E3zzem1iCQiXNxt4JkrEoHFY3TlPDOXhgAB38MB7BxKgDPcSlwtSCvVMT+PFPz2DnSAA+px2tVhIqoRAc3hCGRlwY5T2vyJ19yI6xUFrji7i8GLUHcGRXLw5N+MDnMvptHvSMeGEVZ64myS8vegedGCROJR7NgTTHUBAjI04MWMNCSCXiUdgcQUxPuDBg54nIC5EKBTAw7EC/Lf0u0deDR1sjmfNH0jj7zCF845kOPLmnHd98ehjD4z6EKR3DY+k48YoTp9WH/ukQPBSonBh30EPxmPZj3BVFgLtcSNv1uSkejgDG7BEE3H70j3kw4owhQTUomYzB7gpjdsqDIUeMspL8H/dilpixlPwPu/h4AT+mQ+SYGCOP62jVSiI+uEwK65Qbo1Yrdp2wYcYRh4IEunXWi34qCzcvQMwIKkUyiPaWYTy+cwgHWqdwpN2KwYAUKilZlE4feihtYqscQpLiMDpK+ewIw+mhhxxHT9omTYVDsIeIm6ZiJMQo3pS/ky4/2vp9CHLeRSn9UxTflm48fs6PGW8MPocHJzuslOYoWbYUpoyEA9WFGessdhwfp3fzu1TxeSk+7u6j+xRZAwFfGP4M86bMR1/TGfzbk4M4II4lnsIEvYt4vOgbovo3ExYd4UjY8MSOabijEYzPhsRsOj62gWdWqXVKRN1eKosAju6mukbpdgnPM6C6PEvvJtpZKZoGZStFJIqZCSd6p0ixoJ+BGReONw2hIxOvGNWJzhNd+NULZ/FP3ziAnx4exQvHrBh1U1453OiZplYRDWN8zIHO4cyWREkbHn91Ar29VvRRvMWkr0QUs9MudA25MZ2RNt5JN8acvNCTLD2u/yMeTPvIKhRvM3BZceCl4/jLB7uwjdrkq2dsGCWFIewOYJraaj/F28+7Ooy7xC4QjCTF2Up1a2DYhQmxPJ7894TgdLrRzfGlesTnBHWNUP5kumnDlG/9lM+9VDlDZD2FPH4MUhvqpTz2v36XRR4XgfSgQRri+p6d/cUHHc3N/jJk3rwNJMIY6x4hJjuG0ywwohKsuKYK2vZePH54Eq1jJAw0BlgmevGT43FsvKIa15bGMIEibLJ34vsnqfG3jaFpTIJVawyIjjsRry5CNWltr+3uw+4OF/r6PTBeXo2GhAuHDw5gx8lZTEi0KEwR4zo1iOdP2mBLKVFSZkRh5pCHhJ+3rhjEc0en0DVLaS3QwRyexi+fHsPo+Cya+kMwrSxGhXBPGj4xvjMHe7D9zAzaRsPQ1RaidHYEr0ZrcN9q5dwCtCHSOqX3XI9/uEeLjj0OXKF24cCImxi4G7ISJfxTVhxsGsGRwQBiWjVMIOZCls3h/nTDDMWVqJSHcfzIEI6QYHN6UtB7bdjT5sIIcRZViR6mqA3PvzKLSasLJ4dCSCYCONkyi+6wDtevVWOgeQKnRv0YdvNKaTNK9cr0QV1mLSSzVmw7MoFjQ04qYymuWqOHxOXCobOkKQ8FEFIqUWwhi0AhhzzgxNEeP/zmKnz5oytx4/pirNVFSCjZsb+ZhMyAD3ZosLIEGD7RjUeOTKPH6sGZgRSuq/HioT1RXLleh1h7O345W4xrS6x46LFhYubTGKYyl/h52rccfcd68XzzLAbGbBg01OKu8iiVzRBeOjaOHo8ERYVaFIRdONYyiYN9LrRNSVBbUYgrVqVnw7jHrDjTYYOvuhC6WRsOn7ACKwtRQi0r6vOj/Wg/hrbciPs/sgLvv64UpSTcRlv78NyxGZwb9CFVUYR6jRuvHE3i1i1hPLbLg9oqHdTjw3jZbcLmgiiOHB7ErnYXeqmu6TZV4rKq7Hk2cYy1j+ClQ6M4NWDHqMSE+moLim1jeHb/CE4MBxHW6FAkI8uE6rrhihrw6b5ytRqNm+px3xYzHF0R3P1PN+KvrrKg65lm7CBloWVaiZssPjy7bxTHu60YSpqwpTyAXbtsxCvI8urxIFpcgBXw4ODREew7S/U4QOVN8ZLavQiZdNCH3Th6qB/bTsxgNCJHQakRRdmpVn4PBqjeJ1Zfhv/4eB2uWF0Ac9CLwzvOYde4Gy3nrBiPxtHTPIxDwwnUrjJD3dGGbze5MdgzhdOzUqxq1KFn+2m8QoLv+KQc6yR27KAyO9Jpw6TMhLUmPw7tG8RuajPdIUpvhRzu3nHsOkbteSAMmUGLKmqQb7cT9fzZX5+6tmhZzv5aMpZKWvKRtsH/RSdupp/9IogRmbDiOGmW4/Wr8MUrFbDOxOAmbfPpJ/vhWl2HG4sc+PmT46jYVI0tJCzuu7kUlvEx7B6KIzYxjifaZLjvE6thON6Jg94ous6Oo4ssldF9Z/GsrwQfvK0QBRTbeCyIPdv60aetwGfeZ8BMzzief6IHPW4J6q5pxH3rTbDMjbMmMNw5huf3zkCxsQL1qVk8+sIowj4njp0JoPq2Nbgt1Iefns6YIMkEQpM9+PrzHqy6vh4bplvxX01B8Bn0Ke6bEWlNp1ciJa1/eBoHjlrhKTZBEXbi5ZYwKq8iBlLuRhMJl0hlLe6tjGG8bwK/eo20Tq8Sl28tgMXrxMmxCOJUmXpI24tXVOLeTXrITSZcscGCMs8knj4dRDLsR0tbAEXX1GGrawgP9Gpw7+0WDO8bxklnECgoxJ03lgHH2vBotwtW0tyD4ShiUTeee7IXkxUVuKVSARnFPeq3YdthG2bVxDwNfrQScz4zm4SC2lJSb8LqYjmigwP43rMkUFuIaU46ieGP4ZCkFDfVSdCyrQXPkcW5bacNK96/EfcqZvDkKTfpEiTg27zEcimMiUkcGiPLM+HB/l2U5zdchk+uDuPEGSd84z34r71xXHPXKqxWkZsoWV5JKQxV5bhtiw7TXTNoH7Xj2IkpjCiKcOvlpaiTkbWTo+Wa5BG47HbsPeXE5NQUXhuUoCLT0pQkTBvWFcO35wj+/bFzePiYA464BHKdGdfd1IDr4/343m4vFXG6DAMeO073+tM7LjhsaHfLMbyX0ugrxvuprhWSq2AwXdYCgXE83eRAtKIGt60zQBmMwDc0ilcOj2HAXIHNuiCO7uzBiSgxB3KebhbcPviagI9PnuT6FSIrNBhCz+kBtBpW4S/vKKLKpEAtCZ6PXS7BS1Rug1TvozMB6G66DJ8vn8EjVHcmnCmUr6rFx67XofvwMM6M+jDST3XKZse2XWQZxQvw0XuKEBkex26qe3MgSzTu9eL04VZ8+9cteOTgNPq9AXR3zsJV3YCP1nrw4JN2rHzfGqwf7MBjJFgi45TWXhU++elVMB0+iUfHYug/1YPj8hX48zv12PNYK87oynH3+iheeGkEs6292DHMJ5PW4/2bTChSkhVstODGG1dglWcGh85Mok1sXrGQb7wVmkP2lq7ZzuHlhiUjVNJlxd0gXP+4sNJdIhdDDI+fTN6ECldfT9pgbRWuq4rDF/KhezIGb98Idg/L0ViUhEwlJ22fV5orxbiD2CGXfl921QqsKSzBVVUSBMmkJhNNHEk8OJ7CWmK0NbW1uJE0pjI1aV5RA9aUm7F1QxVqlBKsqTagVhXGmdeocnfzUcMiSoQoXHwM8XgAEz2TaJ6Ro96SREqlQdnqGtxbq8PqRgOS3gznou/ipI2NpxJoaxrEObkJxYloevyBK7JIazq9fATw0Llh7OqR4WMfX426GgNWrKvE5eSfxElacYEZlXUVuHE1WWeqKIYcKRhYaKw1oq7WiDJi5nGQVVVagKs26qCKR9DXPok9p2bR5k4hyOtA+Lz2ulLcWKbGKvK/sbEEVQVG0raj6BsmprqvAz97vpcYog8Dgy6x+eG0zYOZGbIMgxpUKeOoo/AaLCroHH44YzEMk+XS5UwgRvmrT7JSRQpBUoutN27A//mzzbjPEsDZ43148Dhp3nxOi9WKQ20+6MrI+vIG4VSX4R6Kf+NVlVivkJCwTU9TFnO5KH8U8nSd0KypxYca9dDrZGLwOznhRrKxCqtKzXjf5UUoMSkRcjlwtKkHL54gjdcWRjjpx1CKypI08+s2lGDdChKw2dF8grymAJVU1v793egia894VV162x4GlWnjLdfjxf+4HHeSBbznF4fwq4koRtt4I8ReHJhNwOUIZIsP/mBSlCuPMfGYlFYjx9AEsGa9BbWirvE5+emxKYFZEv5mIyrqK8jqK8TGOi2s1jAcZEWO8EmiwyFoijSIB7hbMVNVRFtKX9PhilpEzyhP9KW452az2M3AOzODnXt68CRZ6yFPQOwzlqqtxl21VM9vqYTeE0KELM+mpl785ogdk7N+EpjE/EnL1Uj8GI9pUV1CebauHCuorM1u7iDOgBgzL/i9/IZN+NvPbsJnbypDJZWWqagEt11fgDKy0tfWl+I2stjW1CnhJYtZrlJhy9UNaDAX44ObZRicpDQpS3D3zVT/DEF02ajODI5gR1cSZnUCmhW1uL3Qh6OHqf11+OAOhjHYNYpndg7ixKgbMwHeqoYjk64bF0MCnH2ZW76n3Mn8WF5YcpYKKwVpzWBeS3irxNBqZdCRBjrc7cXApANDLgmUKgPWr6vABz9+Ff7lD6/Gt760CpEoMVNqNAliaGQWIsF+EOPgZ3FqwjzbR9iPCXYHlJUp4JoirWzahq4Z3pyPTGltDLNOD7om7LCSAApV1uBDFMY/36TAVPsQXurKDABQ49FpDdi8pQaf+OQ1+OaXrsJXP1mLAGmLfPYIW6psWvPgMIP/ykosWLeqDn/6uSvw1S/dgu9+0ELaPMWN4phOa9ptJKrCVR+kdH1pCz7aqIaahQTFXSy+NumgjkUQ9fjQZ40hkFSirlBGGqofnYNeTBAD9XGjIa847BRv2OfwosemxQc+1Ih7G1RivIXD43zi6b+cP+k8ScdF5bKjWVKBz72/ETdXyqE1aFFTXoQVlcWora7ApkIFnAE+HtiHaX8MEa0axcR4br22Dp/5yCb89T28cE8mZrVJExHYSejMhBVYvaEcV9broEtJUbemErfesZmEzdX45y9dgY+VKImJe9A86cJAjwuzlFQZMTZlwEvp9KCDhHckk0+ifCkNlECRx+A1J24Xxqa8aBv2wU/Peo6NY9ZUgvff24DrKsjsV1HZGgAvadad406M5AxCp/OeBGqBDhrXNJ4ZVuB2soiz9TUZJyXG7sFoRItNVzTgI+slmJy045VTUnz0j67Cn19thELkdXp2VjQlozIKYdLhwyiVB68cLytXwE3xE3VtmiwR0q6zvEyUKQl+J/k5NMrjLhHoDCrKI1JO7t6Cf/3L6/CPn1mLm408o5HrFH+UU2c4jpwn/EvcUx7xq2QcnYdHkLjxcvzDp+qwincqIvdxhxvtkx6MdXkgLdZg4OQYHCsa8cefWYObKlRQ8qwv8icBNSlaCXg8HrROOagMqY5kd0lmsBuuM+RehMsz72LpuPBsO17rw3HhsuL6y6OBSbKopsesGCeBeXZWihreoIL9oeckQlBbSfXo/Zfhrz5zDX721U0oLizG7R+/Bl//gwIMnRjFyaYu7HZpcfntm/FnNxajQpXMTHJJ58fFUDoJfC8+F22GWo54vtywtCwVoRXwhQtrXkt4q8TQVxdg3Uo9Bp45hh/vmYbDXIDG0kLcvSWKB799CP/6UDO+ucsOFWnfJbzdA33HGxyW66WQ6nWoMEgo0yTQFepgJs3XSFejVIaNd6xEUX8/fvXrVjSRBp9SleCjNxvh7u7Dv/1XH3zFhTDKnHjgwSP4zwMeJC0WbKnJTq1VYs3KImwqduOH/3kA//irM/hZkxcmvRZlhUqKO2nZOrrXpYuLrSPtytX4lKoX//CTE/j6T46I8yQSfKIexZM1Ws4fht5C8ePT/HjqNGeiRoNiowJa9sq8Au+riMLa0obvHCXOZCnDH91uhjHqxJMvDOPQWBRypYw0Qt5/S0lsQS72NatSOfHEi/3YNpQU63KkMgWKTHSleMp1ahSqOb9lMBdo0LClARuC03j0xR4ccCpQoCWmrFbQe2KaKQs+cpMSVrJ8fr3fLbZFV5D1eEtpFF2nevHdx9rwyDE7Bv1ScZSwIhFE+6l+/OjRM/jW88NocWvwwU+vwZp6Pcaf3o+/+nEzvv0UMbWSUrz/igSeoN8/POqhNCshN5TjDv0ovv7LM3hyXIFKyieJVIWKYkqVMPGUKCtQQrVqDT5hmMZvnjuFn3bExDhe7Voz4iPjeOKZAZx2J6C0lOK+60xITAzhOw/TM3uK0poeHMvWs1ISbPVr9QipynGzKOZ0HUyGQ2jf04yv/OAYvvHr03g20oAvbiXtvdaHhx86jm+diKDCwvmjhIkEFzTFuK3Aiade7cIzI1TvFHJsuYvq2uAAHn64FYcpeQo+j4aDYBTW4LbyBEaPnsY391kxRkrFxisqsbYQOPf4fvzlD07iR6+MY5KEd5FFA72IbrZ9UF2XUxnxSZH8SyolS0EHE9cVKs/VWwth3XkSX39wGDNmDdRyNWrIYtz74hn8y/MhXHFlMa6+rQKx1m58/2fdOBUkhY0sfTnPeEuZcAflWWpqGF//f90YkRiw+ooiDjwNsjrU8SA69h7Hn3/nMP7jyT60hHlhKceR6pWKhFIB5QvFSU2Cs4TqGEkV+Hp78V+PnsTTiUZ8ZrVCHGfAe4glYcHn36/F4SfP4P6fNuFvnpmAvXcAD/z6JO5/bgpx3lpncwOukLtwYNtx/LjZA69cA4soxnme8VZJfCXuxedkGQvRJJ4vN2SyQEBc3/Mr6r95L27cyCvqWTPIOLgYcMGLmzhpq/IFi8x45oo7QoyTz7Omn8IdB5KpNFmwRpKtSAvB6xqk4rCpOZCGxyvPVSSA+CkvBAwlqLGpz1vpnY1XLApfQg6Dej5i81G40H2KTHg/NTgDCY5MjMUH885InyTteNYRhNnEZ9RnF2eypsfTdOmWtD+7NwS7jzRzskSC9DzhceBIhxcOSw2+fINOjNfwqnteFMcaaoQ0TY2RGAZrlJweYpxs3UmZ+afSzwosWtSWFKKPGLLVn4JFJyOGqadckmHS5iaNk/RXEkJrS80YcYUQDgdI+JGOTPmXCsdEPMThYRRJiUROcSUBJ0svBOQ8LK8wooyEZjo5CQSCSWh1lD5Kr99LWr0kgdnmFvy3bSMe+TyPPiQRCABUdfkDyqYMExD5lbnPgBdzil0CCFNWL3xOH8IUB95gs7JAK86JYaYmzuqnODFYI+c79sfTN4xXT89iZuPV+JuNvCtDpkRE/hG4roVJ8FKeZBEmS02tTysabP1abS546ZlcxutBpGIn33nX59W1uTJPp4OtRV7BnolaGgmyTqKsV8jTcWDk1BUB+pitY7s1vaJeIONG1PlIhASlauFuvvEYoiSMMnNORB2OyEjQiSocwY5ftGBqfTXuub4S1VRObA3wYW18Vn42W+byZTGwIw4795byz7FzP76ivAMP30SClRfUzr1M+5tuozF4AiQcs/mcjMIbksE4l++UtzFe+5Nun9lvLxYcVpDq5Y+3deBrPz8OtUaGbX+7Lr+i/r0M0Vyp4LiepCsL378NSntHOE+gMKghsEBhzLmjb84H+7M4ZAsFCkMqJ40uW2HpWwVZCUKgiF8XxkuhXCBQGPPBXeheQhqnQbSPnHCzbjIfciMm3kda3vx37F4IFAbFr5CYM1tGUmLspw514TvbrbDri3DPFbp0VyB3OWT847JQUaPhRW3p6cu8liItaHnVO2+TwU6Jf3BNFhsRGpQSsUrf6gnBH4qI99RAEA3ywVtyaIiX8op90aVIYaXoGe/Rxknj7pdsmrmLhN+ZiLlriTHNgTRpHQsUuk3Foxg/24qvfe8kHhorx99/ggUKQ5oRKIx0HNO3OfcZZAUKb3QZDMWQZKZJnypl9IfCF2CmncO1eSEnxzPpsOFYqxW9mlp8gQQKI1sec665ruUIFEZWoDCCpCywQGFESXiUFGkp8Zw7WZxX17L+Zx7xKvEFAoVBVhePySx4PPddmpgtRHkRaNYjRvYd43yBwsgVKAyqw9m2FegYQJfJgobKIlTzAyontjrTKc8JW/x+HeTEZf6W0l9ZiquKJWmBwph7mRNfKOYFCkOqzBEoDN5qaL59LojTRZD4UtwLL8RuFVRTxfPlhmwLe8+Di4hVCNYiSMLSE75/myQKe54Wc3PBc9Le0quHz3u+CPHYAvf/Lvbut00iHSItdJf+M/cul7gxWPRk/tdW4/b3b8F3/3Iz/tcNhSghjTg7TpNLbyV9rPHyokkjCT7R0OhZIByF0+MXecRxMxlIkFHg3JeeHreZp2wYjNznvGstr6DXsiQ6v5yIeDB87R3X49ffuBM//NPV2KC60M1bIYbfHxELHsUz+q3TKsSA//luc0lSWIJ7Pn4N/v0jFShc5P1bIY+P11mk73nBo07LOxNQK8hx824TY7HnF0O6DevxD59cjdvrlIu+f9tEAl2/ZQv+assbl8Vvi3LziiuKhK4kYsTz5YYlI1S4iJjzMfNLawbzWsJFEX3JW1v4Q3EEwwmEIklim+e7mde800RG/OggHjsZuGDvqQspjL5RP7wB8nXR979dEvmUkz76M3efSww+CbDIpIdGqRBbpvC4Nb28wO1bpSBZJJFoDNVlhSgrMkGvVZGWKodCwRqzCuXFZtRUFJAmnhB7anGDXMwfRu5vniuvUpG1JyyVhW6ztBCLu3kz4oH7UJisFGYS9E+tJOuW8mYxtwsoE6rAYu/fhHhrlUAwOvdbrSZLgPIs181vg9LRX/zdW6V5LP7+ndC75e/bIRGT7D1R3lJZApi3VLLawPz9Wyb2yDWL1x5+Ceu/uB2f+eed+PKPW3GYZzYmE8QAE9Sgo/A4h/H1nw/BI/rMk4iFnPjNNjuq12nFWgrWlFmzjpL7KDGAtIad7iJCahoPPDtIgoXnJpJwivLZJeQPcSYxi4wYKDPR7CyXd5s4Dgt+59wvRga9mgSAWRyatNj7iyFO8/CkHaFoFCUFRqysKcOGlZXYuLIKq+rKUFpoEvkzPu0QzJuxmD/iX+ae85D3pdKSxfC67i8BMVjQsbVFD0S4WSvl/Dy91OTNsVI4XKNODe51y3Xz2yDGYs/zdCHl5hX9yVsqSwHzlsq8NpC9f8vEHhGjUxYW4f1fvBfbvvcB/Ppvt+JmeQDn9p7E3363Cf/xzChaWoex43A3vvPrXpzx+3HoxW60xWJoOedGkAcnhvrxbNMA/utHTfjPvXY4ouR3wIanHzuKbzw7gSEfaf3qGIaaO/Gd7x/EPz01hDZ3EraBWezbeQr3P9+FVzoCi8fxEhOL4wW/c+4XIwbvo8WHW2nUJFjYh0XcvVXiabFDY1YMTthgc/ngC4TgC4bhcPsxMmVDP73jAc7Fvn09YiuFdwdmLPb+UhAjEIiKMRz+zetE1JQfb2QdXQpipuQLhOd+c5eXTqcS40+57n4bxFjseZ4upNy8oj95S2Up4JJZKtRIYx4Pml4+gr/+7yZ846keHJqdxdOHU/j4n12D/32VCSUNxVhZW4U/+mAd1imBwg1r8U9/vAbqnSfw6AxZNEOD+M9XArjho/WI727FPpcLj/30DHpqGvA+YxyuSBh2YqbK8ir84Re34sbANA60TOK1lgG81BaEuWEF7lzDRyQtEsdLTOeHQX8W/H49Muo0qC4rEFry+WMdF0v8vc8fwsSsE4PjNgyOzQrrxO0NCk2cHF3wzetRmrkrBJNd7P2lIM4ztlr5fIyshalWc9dXeoB3sW8uFYXCZNlGMmM4RLxpJc94y3Xz26J3O62/T8R1Zu6eKG+pLAFcMkuFCluu1WHdlWvxZx9dh4/fWIV1Oi1WKCZx//dP42WHDCVGBXQqNcqLNNCmIujYewpf+2krjs56MTjD3ToSrLumAVvranBTBc/UsaE5WISbGyy46u4VuKJYh0JZCjMdvfj+gyfx2MkpdNuicPn1uGxjBW66XC9mNrGoXDSel5DOD4P+LPj9esSZpdeqUVdRRPlgErOJFnN3sZTG4u/ejBi8LTtvRslYzM2lII4fWws8mYAnEfBvnUYJ3ur+3QyX+ZHo+sqEweGa9L8bK4Xp3Uzr7xtxWc3dE+UtleUEKmeJQo6i8iKsWVGINZV6lBWX4U//70fxm89Xwv3iMfzKKoNCymIshXBXN15Qb8aD/3YrvrQuOx2TNeYsgyFNVqqEPh4VuxLDH4aflO/4YD8JKAvu+8Id+H8frkSDLinWbvDRrfNTPd/7lY4H1cuKzWioKiEG9063l39nYKbLjJ13OX634Q9EyEJJlw93QXGXm4yY+7sJnhjgD0YydQxUx9JCVPCsPPJYIlh+QoU07ojNhm0P7cD7v/ISPv+dY/h16zC+9a+78M/PD+CcpBCbC01Y6e/AF+8/g6PGIuhbmvHX/7kfP22Pp7dxIGYjtiIniKnGKMGnbojjxYeb8Iff6cDhiRCSFcUodYzh0Z/vwf95aRLdXil4sRczKhZH9mOt+J9fnsTjU8Kb9zRYWzfo1Kglq6WxphQWY3oacNrs/+2BmTsf6PVuM1lem8IzsDh5THyuf3qA/t0D5yRvssljOFnwjC9Ocx55LCVwjc3WWnF9r66of/JUEAqVEru+eQ9u3FiRefM2QFyCZ2DxcbjcXtlc5bHXaCAMeyAFg0ULk0oiph3zVGPeeDDqD8IWVaBYL4OUp5Wm6PtUejVzktwlyQPeiiLgCSEoU4ipp3ryIxkOwxZM0W8FdFrSOEmg8CZ+oispwSfypcQK9PPXS15q8MmBTopb9oz6dwoWJjwrykfavJ/yjdee8Op43kdrrl/5EoF9kknZcpRTWchRUqgXOwO8m5ixeuH2ZmdgQayHKS81vqsWEisbY5NuhCgvs+DDuCrKTJkuuN8OOL18uqXbG0IlhZ3HW0coGsePt7XjH35+QiwO3vbVNbj79psyb98Z8ivq38ugBiojDVCn5hlEcnFqoJz30jLqUF2mh0UtFY1YQQyE33GXh8aoR3WRChoerOUcI/dqkgTc1GUKYngsnMgd77NVYlTCmPFDrtGgrFALi0EhdjlWKPg0w/TZ3BK68gK+d1ugvBtgQcwMni2WqvICrKorxeq6MqwkK6axukRYMw2XiBqrS1FfVSw2B6wsN0GnW7B2+9KDuCoLreoKM2oqLaipsqC02CAspHcTnKfFhbp0mBkqKtD/VgVKHnlcCiw/ofIGeKP2+3ab9u8zS2BGyEyPBS8fE6zTqqDXaWAg4tljl4T07J9a+C0Gy99l5s6VgBeBarVKQbySXSNmm727Jcl1T0vpy4bLxOMpeeSx1JAXKnlcUjBzfLfotwkOLku/LYh08jVDeeSxFLEkhIroqJtrZfnmdtHIZ1keeeTxW8KSECpCc+MRRDFwmh0Inr/P0+vT+fmUz7c8vVViLPY8TxfSfF6Jm/whXUsB6WLjxUX0V/SFzC82ytPrU7Zq823m7gI3ecrTPHFdEX+orqTv8/TmJPKK2xffEvFuTiRixPPlhiU0ppIpsDwuHqLS5/Mvj7eCdCXJV5W3gbkmtrxzLz+mkkceeeRxyZDnT/kxld9zYiz8vfD97zO9ERa+X/x7pnmk8+71cKH787Conxfijdxk3+VSLhZ7/7Ypk9ZF3+XpAkpnVjq/0jfMt5angFlyYyrif6Y75/x+zTxdSJlco3uRY8sm37hte/1hOFxBokAOBeHxhYSbcDgGm9OPeGZ7+/OJwScwutxB4YbPy+HfuX7yBpC8m0D2m0g0Dge5Zzd2eu+k+0AwIo5JzvoZjsQyfpwXN3dA7IjMzvzBKKx2HyZnPLA5/PQNL4pO+5FLvAKfw+Bzac5/9/YoG890XC98n6fFaA7ZW7qSuMn8WF5YMkIlXVbpQspqBrmaQp4WJ5FPIq/4Ku4ucLM0SCRlAS58lnbLYObsI6Hi8gTFdvJ8CJigzNkt7I6Fi5MYO28euTCstB/MyJlhM8NnwcEHq7k9IXgDYfGO/eN3MzafuGeILXHoGYfN9ywcZu1+WMlN+mC2tL/8HQub+bjFxb5fvCMxC5tZci/Oxk+mxCmQU7Me8V1u/Bgs1OzOgPAjN/5vm8jP7F/Gom7ydAHNIXtLVxI3mR/LC0vPUuG/Gc0gV1PI0+KUBd9mcm3h+9z7894tRvRn/vdbcH/pKCmYLBNr5x4fWwckPMJhTE14MFDc2pkAAJdcSURBVOsNwxlOu01DQgw5fVdg0YotTwRZdGKVPLtj64OZtoe+5WtueAze24wtALHJI1dAesznq0iiCchVCpjIP5NBLawT3itLMBhyxuHyKvziQg6TwtMohdXEVg57zTyIwzPq1eJ9Om46WIwacaiZyx0SK/j5+9IiPYqJTPSOt/jJxi/hcKFryoXuMT8CgbTAZKGVm4a3RSKZ6b+MRd3k6QKaQ/aWrunasPyQt1R+D4jzZfxgM/7hpyfwrz9own8dc8Mbm6/QKrHXviRzamEW/C0/9eNstx39U3wmeuZVFvNezEGCGNwuG/ae8WcLZR4XxCsX9CxzN4fXdbsIok4cPTOBw602jI7bcW40iMDMNJ59th2vtE2jtXsSzfaMWwLvLMwbC/M+b1pi8LzlSZZ4WxkOk/dfY+YvSSUQJStgIVIIhdKbO3K+8PkYfAyAQZdC/8kxNA97ESS/CkhI8ZknCRIssXhKbM2v1cig18jF3m4cdmkxn58jR5gEIjMglUIq4mHQLIxX+rwWihcJFLOeNyFVpre/IaFUaNam34usiuBcrw37Xu3E8bEwAhKFONo6dyuZbL6+ed4ufM/xk5E/ysyBZOTBBeU27+V8GMud5pBzS+Imc7e8kLdUfg+I9Ge0HhqFs7IE165L4uDLY5hNxDHdOYDHXupH03QMCUkEfUM2nG7qxattbswE+dsUXD2DePL5Fvxg5zh6hu3oONWDX2zrx/7+IOJkHXg8Hpw9M4bXDvRjV48fQb8LB146g/9+oRd7e31AwIFXX+nAEyddCJ8Xr5h1Es9tb8NDu6cwykcupwI4dbgbv9ozidFgEkl2ly3PgAtHD3XhoZ1j6HCEMTs2hR072vDw4WkMBMiR143xGR/GvICC4u0LuvHqzjb8utkNV0IJQ0pCDJ7c+RzYu6sDv9o9il6yZuyDY3jsxTY8ctgKO1kcfPAWg8OM26bxyms9+PW+GbQ7/RjptWIywu+DONnugC+chIKYq0Qqg0YSQseJPrx4YhQ7u/1wB0kwxIM4c6QLj+4fR19ACmUqhIHWfjxCeb6jw0esn3yancGz2zqwvdWLKPHp8OwsjrRN4dWDIzgwEcTQ2T48um8ak7EkUskAWrtsOHu8Hw8ftGLIGUA0EcFU+wAef6kXR2ZioGyEd8KFWZ8PPSM+KE0aWEqNSHqdeHVHK544YcNEIG11cXvha9TtwrH9nXj4tTG0uxIUKQ+O7evCE00zmEySRReJYbxnCsfPDeCpg1OUxx407e/D9h6yvkQZxTF0shsPvTyETi4Lqm8uewhBPgaC3+eJMyWNnNvzhfFywZK0VEg1yFwW1xqWGxFHQZfLhHtur8UNFVIEkzI4jrXil20RYuQOPL97Aq6pSTz1bDd2DgSJuZEWLzKUGb8fERlp1YU6SGLEJVRqFCQ86Gwdx+EJP/pbiEnuncGYK4CuE4M4OJ1Ayh2CpMqMpM+Jl57tQWdcinB7B35+Lj2uQJFCMjyDh56fRor8NadiiEmDOPxCF05HlDA5h/HIURecQYo7N8iIDU9vH0KLncJPJEjjj5ClRdp6gQq+3ikc7bBjzBaHnDR1mSSOqWkSbiTwwtEUjGtrsblIhqnJMFkzDrz0QjdOhxUwSqKgaCIcSSCcJCZ4pg0/O+YR3VkcP0Rn8eROK+TFBpSoJPAGnXj51VEh7OCawHNHZxFM8RHClDfKOE7s7sWh0RC9shFjpbB9LjS91o99/X7yyoH+gXE8dWYGh9sC0JtVSAb9aOkawXOvDKLfF0JkchIvnaP8PNqOX5z0IhS04cGHzuL5Hh8mT7biF6f8SNhH8bNH+jCu1sJ2ugsPn/WgbV8LHjjloyi78NJLw2Q9BXDslW4csUmxqlYOmzMBmY+slmYSjPYIRk4PYS9Zc1OZrE3MTmP34SEcnElCrZHANTiDo0392Dsbg3dmEs/vtSHssmP7C23YM0HPOjpw/3MTmIrH0Ly9C81kfU00ncWDPUnoU7N48NkxpKJWPP3SOKZIAAsRnVMXlysthhz5sqywJC2VuUuOprBsiTMi4kS3LYSTL57DA0dl+PCHjaRBO6FfWY2P3F0OyZgD0b4pDCb1aNjSgDvWGFCoFllIDEKBmtWVuPfmMhQkg2jvd2J0yoG+CTcGRwNwO4KI1dbhpjUFKCQNdzishNloxo03VmCtxI4dtkJ85LYVuK0ihAMt4uxLgVSCtO5TEyQopGjYVIoq2zB+RhbUuREPJqensPOMC36yBBiOE/04FeEjnlfhU7dWYZMxgfFhJ7om/Rjqs2Nw1oduO5U3C0PS/0emQlBqZSgpsmDzVeWo0ZEVMeiHf2QCB1yF+NAdK/GB6ytQqwpheMiFEUcI9mkrWh0yKLlPjDONrIKuc8SIHRKs2lyJ0rgHJyfjJIxIQA5MY4RklEanFl1eMuc0dvQmYKqvwX0rNCgv1yMwOYM9xKybxkjQTLvRNerE8T4nznU6EdAZsLIYGDnVi4f2z2La5cekzYWDHSGMjoVRurEMl6/UwDsLbLpqBW4tCqLHIUVibBYjuhLccfNqfKYugk5nFLu292FPDwmtKTcOHx5BNGDFmckUNAYL3lcvg9sXQ8+xUfSRsK7ZvAI360OYmXVjmAQqH6fR3j5LeSfHlXesxSevK4SGLM3jA8A172vEtXUKOEl58EV96PUacNNlFbimIIzheAGu2lSMQqsNwyxs97lRc20jPnJLEVxnJ0mQqLFurQVm0kwEA1msXi4zymMeS0KoCIHCBSf+cwHmC3EOlC8pqxO2klJsKTNhw9Xr8WdXx9HqL8Cd643QqZKQGjSwT0ZRurkKlzcYoZdxQ0h/PmIni6BYh1VSK84O+mBVmUhzV4gzZjSSGOLEQDZeXYISWQpRqRIF5N90QI3L66VIEfMKrV2JRoOCNH/AUqxKe0qey3RV+P/+eA3WJKbwq30uhHsm4Fi3DveScFp/zWZ89fYiFOrS1a/znA+lm8qwsYa3zlfAenYK/f4UTGUKSNVK6BQShENUC2Q8VsLxUKOQ4uMLS1FdKkE8GkVYrobR7kV47Sqs1Uuh0iogGR3B0ZAZ1640QRZTorHRIMZYRP1RV+GPPtWA1bDi2eM+JKxeeC0mVOiBrjYvDKVamIxKcaBakqyT2YJSrKqzwETRKKswIOGTobShFHfd2Yj33bUOH7plHf7k1gZ84hYTrCOzONbigobiq1lXj7vWl5G79fjkRhnGogW4d6sR6mgSRZsa8D6KUyqhxuoGNezDXpTesAabLCqk4kqsrA2TFViFL91VixVVlfjkPZXQh92YNlNZV2uhDCWg0SbQ1euHtsyIugol4gkJlbkcRlEUXnQ7SQSYS3BnCZ8imUIICfiUJbirUAUl1x2yxCLBMCQr6nFLqRzBqBpXX1+GClUUPq0RK1JONHtL8ImVKqj4DCijHjKVBTddW4wipTTfEnNBmZHOj/RfsmHEdblhyVgqebwOyPT2dloR2USaKDG4ey4zQSXVYaXWjZ17uvCLh0cgX12IEacMhYVSqBccmsjdF1EMtU3h1OkRNI16MeqMwReSQqFRQilLgOQGasrjmPb5MR7SYpUuBuusEyePT2FIpUGsrR1PvdKBRweN+NDVWuFrKpXExNkRtKVU0JB10zMbQdJkQHE8jEA8AW9YjyspnlpVuvEVV8gxfnYQT73UgwNjQXT22jBgDcIZiMCrVJFVxVOBE4jGEpDGo/CTv+pAmIQbCRVNGN5pP+I1JTBRbbadasPzR0ew47QLAbsTLTNxJGJxzJIgXFMrgiOkMNUyjK6kEuqgDwOOOFQkPMLWGTy5ow0/PhhAETFtnZY8JGNKatBCNjOJvfva8aNdVrjImqlfqYOamHLEF0bYaEBBKoGU3YWJpBQRtx/WhAJFheRHlKykIKBSKLFmFVkVIbJiUlG4x7xIVpuAcBAto2QtVQG9Q37M9vXg2Z0teNhTiQ+RRbmmKAl/nAQnpb+0sQTxURfcagUMegVZc1FoLSR81pDVM27Fjm3teM4mR0m5GavEOLsaJeo4pvoH8bPXRsmS8iJBki41O4Kf7OjAK51hVG4qQmDMjWilGQk/WXxjABm4CLhd6JMWYDWVcbXMisd29+CBp6dQdmMVBve34JnBOGJpQzOPPBaAq15W2RDX9evXi2sgEJBEo1FJPB6XxGIxicFgENdEIiFJJpMSpVIprjKZTJpzlTK+/OUvf4X9uFTYdqAVnaRpS0l7/uztK1FbSuokRff1+jKXG2LhBHR15VhbkD40i5lJpSaCCQ8JCIkFd95QCiM9X7mmCCvMpKGyDpVKm+0aNWn+MSn0ZRZUmxVQhCNIGY1Yv6EUGypIW9dr0VhDDJQYiNpswdZaDWm4JIpkOtSvK0GpxwVbSo6itY34gzVqUaFAQsUzMYOWqShSagtuu7kWG+tN0DhdmKW4hqNSFFcbUaTic/uBgiIFfI4IAqx5F1qwtob8IQESJOFWRMLiunUmlBm1KCvSoZIYdXGRAbUFJBCIma+iOGogR2FDGdYUK5ByeuCUyKGxGFFTIEPUHYKChELJigrcutmCAhG/FDyTszgxHERCacTddzVgC6XRO0PWClkQhuICvO+mamGBBf0RREmbLyANP5pIkkWkxRWby3HrRiOkgShsdhIqchVMiiQiHh96bCkUUl7efl0VVpdoEHH4MOqJI0mCqKbeAovOjDWlMng8UdSsrcQ6ilBIQgKvQY5jr05BTcIqZg+h8orVeH+jBVWKINqmQuJ4Y22RBatMSoS0Omyp05M1okLlmjJcvdoAFcXb7ojBXF+CW9YXo0zHFpkSFiUfnx3GjF8KU6EZa2v1MCVDGPHKUV5TjruvtFDZSmCqKUaDntJAViBbdCoSlubKCmytM6JUGcKwK0ECqRgfvbMC8olpTJhKsNbCY1xclzhTlze4LcXjSTT3WrH39DjkCik+TdZcY/2cJvOO8MADDxyiS5LCYVH+toj4JTPouXu+Et8mtp1M0TWVvRLPF1fi/ym5XJ5SKBR8hc/nAz0H/Qbxf+h0OvKCLPuuLnHNgjnQAqHyXj2j/qlTAcgpITvvvxc3bSjnUswLlQzm+3SzDTzTvZWkH1I+Rz9OWn8UhXolJHLSVHOy7S31B7P7N3DGyzjErGXyOB18upOSB92p1i4whxPU8GQ8rsHIuE/HgZgfCTrhzzsEBUuVPyVmi8VDYRgKTdArUggF4+IQbxV3D+nVmJ5wIkYWRI1QUoBZqxtOfxwVxSxMyaSjePGiQ28ghtU1JsRIBM7YvDCpZDAVGMQ3IjNz8tDjDmLWE0KZWQOjiSw3smBGJ72IUxuuKDRAo1WKdSizzgBKjQrEpXKo1VKEnOP4zgMu/K9/2QIlWWkmFegbasBaOYLkNiyRkUBVI0YC0+/0ooDCZ79ykV4I6RdTnM1mnVhIORe1TF2Yg8j49O35iASjsJMwrSzJpJExV8i5yAuULLgOhyJx/Gh7O7728+NQaeTY/tW1eN/tN2ZcvDPkz6i/xOCY8tRGbiGCXWVaChdknnIbevZZ5meGifCSlViUNG3WTebcnP/tG+BNnM3xmqy/mZ98lv/5FWxOoDAWxOHSCBQGBSsWIPLaEJVGhWgwDIc7giDnARFrlAy1kRi/el7I6sgqM+v4yGI51bl0ZPiIXzMx6XhKKrJTzWtF6D0vXhQ4Lw+VagWMGgWk2TVBJAxKCnXQKORkoaVXxKtIKPEaFZJxYn2M1xNBOKXBDbdUoY78Li3QEHeQIhqPw+8JQ0ZxKLVoSIioWSpDRVc5WU/ng9fc6HUqMQWasSBquQKFcd7PLDgvmAOJDMzFooUzX4+WO2Wyg3MkfUPIqFjLDktCqIgimiuf5VlQ7wjLMMt4IWCBWYvyEqOgitJ5spjSA0tmg1qsVM/yBF5kWFpsEIIk+4xXzPPiRV54KCPGyqvcjfTs9c6sVxNjLyE/eOFiFhryr4zCNVG47K9GrUzHZS5eJlRXVeMjt1dCI5MKwVBGVkJFmQmVZRR/8o/DZOZlIAursEBHgu/Cpstx5PhZyEriBZ55/C6Q509Lp+bNteHFG3MeeZwPZuC8Ov0CykiMtJYpbgX4/nxhkauJ0t2C34uB3/C41vlu+Fl6vIvf0d8L4pR2Nw+J2JaFd0HI9Uv4nblfDHPxeyNHeeTxLmLpCBW2y8X/vCZwsUjnGfd/5/MujzfDXG1J/8zjrYOyLJ1r2bxbnpJ9yQiVdPGkSy3LHPmapzcmAdJcs7ecgYu5y1OeBGXqSBaLusnTBTSH7C1dl6uxuCSECpfT3EB91rwnZO/z9PrE4C6T+Yq/uLs85UlQzj9RWxZzk6cLKJ1Z6fxK3zDfyhE2ywhLQqiIIlue5XNJwOMEaY0q8+D3ADz7ihdD8pklWeLzRngbet4CnsHJ5a3keVv4YCgq3PCGkpwXc+4z3zDxbyaeIZYVwjxTjN/NzfbKgP3h59kNKnPB38Yy568wsm4XxJHezwv6CyG+Ibfnu+HnvH/Z+X7l8V7B65fpcsHSGVPhwhL/84V2sUgLFcq78xjjUgYzUz7IamrWi1m7TxCflGhzBBAK8fR8IBiMiOfshmna6hWnOPK3fJoik9UZEAdo2Zj4N7l3eoKCeTND59MY+fRFPtwrF3zWCvvJ56icL3CYyfPhXx56x/AFwpic9mCawmD/+VAvq90v/Hg9oeSkcMen3XOHb2WRDTfrF+cBn17JB369kZB660j78ftTU36LoEzL594SEirCWsmUWrrxzPdn5umNScw8IsGSSCYFA1zMzXuBGLFQWJycOEvCgRcI8nXGHUFALLKZd5ektLClwhWDp9kK0vFVBY1GIdaEZE9k5KnDxQV6sY6DT2JkRm7g6cQGFaQh3kTThnF/EjqdCmajBnpdes8vPo3R54+QkCKrgPzh/BMVkMCWCPvNQiUQ4k3u+cCvpLBsovGMpSLWw/AxxGR1xOLifBWOJ8cjQnGfmfXNH+6VQ2zhuDwhYZHknkrJ4LhzXMR5LOQXT38OBmMkXPziADNGrl8XT+nvs+m88H2eFqM5ZG/pKslwreWGJSNU0mXF/Zf0N9NvmdunmafXJ4ZaKSdmR0KFGsBibt4LxBg53YUfPdSEv//hEXzth034h+8fwj880Ydj48ww593xlQUlH4LF604EmTViXQlPxY1FY4jFkuI3r+swGXm9iQG1VWbotCrx3EhCpW/HAfyvrx/E9zsSUGg1Yj2Int6zIGbtPz2tVyIYd5JXlWcYBa8DUZGQ4EWlbm8EyTBZNAMT2H54HKenIpApZeKwK3bPK9uVchmMJPA4niWFelSWmaBUyRY9X54FCV95h2SfP0pMK51ehrgScdzZL3FyZKGOBBFvaxMVSgO7efuUDWs+vDy9OaUzSxTN3D2Jm8yP5YUlZ6lwA0trBgs1hTy9PjFYe48So832vy/m7ndLHCs/Tjf14IEn2vHY3kHsOD6KV5uGcLjXg5kAaf0J3uwyDjIEIKEPYpEo3MR0A5H0+ARvZxQNR4hRh+DwxhAmh2wlxONxsRMva/+uQELsMCACTAXR1u3AtFeOomLe0kS8QJQsDz4nftIego6EjI4slzCH5Q3CT2ElKA99vhAoKlCqVYjSM9fQCJ751R78wT8dxvcPu8ii4L3COE0pJKL8bRh2Ej7p3f5T4mRKFgpseXhJiPAzTgNbOx5fRCyAZAHH1lg4Mt8Fls2vdJdb+hkLOGZsIknCXTZP3w5l/GBin+ae5+mNaD6v+IbrJ/OsrIRZXlhalorQCvjChbVQU8jT6xODu1xigsEKrraou98tcay8GLVF4YoV4hN/ejteePATOPzQp7DvX6/Ch8oDOLinFT/aMYxTsyRYvG40H+nFQ3vHcGg4iHAgiNH+cbz84kn8+4+P4P4nO7FrmARLKITO9iFse64Z//dHTfiXh9vxan8IYW7wcQd6pyg/1EasLZdBKSVhMTOLl7efwb/98DC++0I/mmdjkOu0UHideJl3MN45jN0He/D406fxvVdG0RWQQZ0MYt/hYTzfGQR0SVh7h/Ho3gn0+oGYy4WTx7rwsydbcP9vOvFUiwf+ZHohJFuPjHBYbIwi8iEitpKJpy0psmzYGuNxlAzfEm74W56AwG65C87FYzfsn1oOGVlWl6ptZMPL05vTfF7xDfErpozQX25YWpZKRhNIawbzWkKe3py4wquV6bPMhbWyiJvfKXH5Wt0YdZM2r5Uj7vRhsGcWpwf9cEUBoyWB8fZefP3/HcP3XuzA83tO4R9/0o7XhqKQK6PoON6Kf/zHbfiD77TgkQMD2LavBy9207uADT/69m586ied2H56DM/85gA+/FcHsN2eRNLlRJ+D8qbMhJVKYuiDnfjzv3wen/tZF149M4btzxzBR7/TiWYXGUmzU/jF4834p+++hi/+vyP4zrMdePinzfjJESsGfAEcOTWO4yMxyEIenG3qxhPHregbn8DD//MSPvqN03ipbRa7XmrGn/7jLnwjc0Imj9tQ0oW1wpYHE3d98XYwPGbCp04q5NwNF82M52TqPjUGuyOIsQkXxiZdQijxGfa8zcylbBfZ8PL05pSbV1yZ2ZImESOeLzcsIUuFCiijCaQ1g3ktIU9vTgwexOauFNZy6eEFbn6nxBGc8mDST1p7zIHtTx3Fl/5pB77w3RY83+FFSl6K992yBp+u92Hbr5vw149Mwnj9ZfjGX2zGXcYwWvZ34OlJPe760w+ia++XYXv2w/jxnTp0v3oKvxyU4ZrP3IMXv/0+fP16HXHkITx9JobooAODiRS05WbUKbz45f8cw9ODKnz4bz+AJ/7rVnzlCiNSZwbRNOlB2wxZQ5EEZFUr8Z3vfQQ/++OVqFVzV1sEujWr8Ol7V2GzToKG67bi1099Ebv/qgHqc634px1BrLjzBjz1ndvxyy9UQOV24pWDM6I8BPOhhLPlwXnAXV9efxgqhZyES1QIEx5XyU6LZrA7Bo+j8F5f/LOi1CD2ObuUVgoTY7HnebqQcvOKKzOvqyMRI54vNywhS4U1gFzNYP4+T2+NeLNDrvBhslZYO17Mze+KGGMTXsy6w9BtWIu//vPb8av/exce+Mcr8NnLjELolKwuwXWXWZB0hCGtqMFnPrYed5qDGBqdwY6jXhSurMOXvliHSnasM2F1kRfPHHBQmpMY2ncAH/u73fjmuTg0arIAkMTskAvWuATVVSYox0fwQk8MCUUMB362HX/wN/vxi/4okhpi3GEvRqd8sPtUuO3Oety5wQhDKoEo1CiyqFCuiiISjsAbVotxkroCigBZL13tVjgRx9TZs/jDv9+DP3zahpRJBXHUCSEa47GS9Fb8DBYc3D3Jkym4S4unNqfzh8834kF4slboni0a3unYTGFxznn9ETHb7FK3CcZiz/N0IeXmFRdK3lJZApi3VNKDkswds5pBnt4iUa7xOSI8JZW7wRZ18zsixsiUH05vAnUbVuBj923AFz64AX98SxXWl3K3TgydzaN4tdmGpFaKaCCEaTsJAUmC0hOCzSeDUqGEjo/RJYEZjUbh8Xsx45ZCWVSJP/zDK/G1L16Bv/jkFvz95y/HX14uRdewC7GUCvXVOshJmNmJoSsa6/FJCvurn96Cf/uzG/C9r92AP7tCg6Q3Bo/EiBoLMXO4MGElpq/QoaZIj3LwWhc/bPL07DO1N4gZVxAOTwzykiLc/oHL8ecf3Yi//+LV+O7/dx3+9Z4SEhxJeLzc1SUVFiTXZx6g592NqyrMqKmwCKqmex4PC4TSU6HTzSA9KM9h8Uw2L32Xnk68eN6+XWIs9jxPF1JuXtGfvKWytLA8C+pSgWcVcQ4GSbCkZxC9V+DB4GQY/rgcU81n8I//vg33/sXz+NgP2rFvMgpnSyu+88tWHC2sx6f+YC02OWZw4OgwToeV0Ki0qCqOY3poAN/971P42bMt+PpDPTjmUaCyRIJ4gI9CVsGsSiLuceG0U4V1hSH0joURl5jQSKaNotyAeo0UMasXfhJOdaVaxKYm0ZvQQB8MwW6nuJlNKCULQTXhwrgtiIhFj5pCDaSJKLyhOKLJMPpah/GbvRMYiqpQV6JGnISByy9BSZESCZcXHe1uoFwJtyMgBuBZMPBaEx7n4inMYlt9wZwEbxJMitfUsAXDh0BllGIBfldA1grPJHOTVcNdm3nk8bvGEhQqebxTFFq0YoU4M7H3DrwYd8bJHiGNfdKGY6dGsPPoCFptCdh7hvDjR87iWV8l/vQPb8Mv/2QN7tsI9PeM47kjAShNBfjwBxtRn3Bj/zNN+IuftOBVrw6X19fgE59cjQ0yB578n1fw2W8cxndec0LfUAZjzIW+GUBRWIAGM1m/1Wvwb19YgQ2YwSMPNeFj//Qa/ml3AJpiDbQuEkr+OFSVFlSYVCRsvJhyR6Dks074iEaZBVu3VOP2iihGWkaw/YQTwdoy3PeBjfhkkR+Hnj2AP/nWEfzzi6NoTylhdDnh9kdQYNaRsNELQeEXa2JkYt3N+dBpFPROIrrAeFeErGbMYIFkEFOe42IMhrvO8sjjdwmundkaKq7v+eOEv3kPbtxYISKbbz5vD8yUnLximwQL98urVYp0X/DvGLnMch4UL45a9h3FU8SUfoo+bDHMICHtKCmmFY9bI5CZDVhRpIKU3nM3U9QfxNh0QJy9zxaIWsp939nwUkgk0oyap+/GfD4MW6OQGXWoLFBBLRNBzrll6y7bWy5iJP6kMRd/+iBB7vicLF6jYpv1wyXToKJEC6MkKaZ28xnmvCgyCw6D08NxWAzCqqRXHDILDnY355J+C6OT07D4528ZHA9eRMkr/avKzSJOebw5uOyD1J5+vI2PEz4BtUaGbX+7Ln+c8HsZ82Mqacq9z9PFEcMiTjyUiHPNuevlfDe/C1oc6bKeQ9Y9/ZNKpGJMgrV4KWv5RgNWNxahkQQKH6jL7mRSGTT8fHUZ1pSzQBGe5IRHbsiPLDNXGAxY1VCIhmI1CRR+ttAtCwJeKS+YOlM2PnNuCHTPfvL4n1ylRnlNEdZV6mBW0HdyGVRkjcgovrnfsn/pbxb6mSV+x4sc2R2v8s/OGBPEcRLvc55dAkonZfF3eVpIuXlFf/JjKnksP3Dd5+1LWGsWmyLmNdI88sjjEiAvVJYxWOPlM815ZbbDGUjPLsojjzzyeAfIC5VlDt45t8iiFQvsHO7g3MrtPPLII4+3g7xQyUMsvisq0IsBa95CXWwpn0ceeeTxNpAXKnkQeJt1GYoLdMJy4YOffP5w5l0eeeSRx1tHXqjkIcAD97yIjveQ4oOqeOuPGZuXrBaejZjHskN6QlMeeVw0loRQEfOS5ip5vrZfgFQcDhcvfMv8fgfgKat88iFbLQq5jASLH1aHf+689UuLOOyuCMShjuEAxqxeojDC4sGbIQk+48TjexeEnm0Gx0fC8AfCcIcS8DpD8PLuzpnX0UAEvjAv1FwEiThCoQg879a60mgYjkASsbdYHBdbJVi5UCnoj5QnZeeRx8VDTOdP36av69evF9dAICCJRqOSeDwuicViEoPBIK6JREKSTCYlSqVSXGUymTTnKmV8+ctf/gr7camw7UArOiejYi3CZ29biZoSvaj8y3EWrAQJBK29+Nt/P4e9XVM4MJDE6gY3Hng+jCs3GqAgNSE7b/7tgr/ndQ+8WpuP3OU5976JGXR3TeB4pADrCnN1kfRCQgFy95ZCHurBU1NGrCzwo7ktjEqNFY+8NInhCAkZRwIWgwYm3ZsxNS/a2yawf1CDLfW8d1YGFBmOzhvnQSbOmfjy/bxzPw4c96CgvgDF/Z34zawWkXEnokbKCxK2Csr/E/sH0BeUoLxcB3XmK+En+SaZnsHJdivatEVYZ8i8ej0kSQD19OJpVzE2FWaeCczn6fnpSJw5hwdn9agtVMOoiODYSy345fNteNWlQ2N1Aqd2tOHB57pxwJqErsCMaqUdJ9pn8OKBGZzZcwZP9oUR06ghH+jGt5/owLNNw3hlQI27Nqvg6e3Cd16awaF9vdjZPIJeUzWuLfTh6Z8dw68Pj+CMvARVA634ziuDeHbnJFJrK7A6Morv/qoDj706gUhdEWpNCihFXiwvcDnxpp4ne6zYe3qcFDIpPn1dMRrrazMu3hkeeOCBQ3RJUjisTrwtSqVSzKDn7vlKfJvYdjJF11T2SjxfXIn/p+RyeUqhUPAVPp9PrK+i3yD+D51OR14AXV1d4prFkhEq7VMxSpAcn799JWpLjfQ0vdBouRGSCYT6+vGybBP+49N1uHalEebZIeywVuDODWooZBJMH2vHL4+P4YXXZiGpL4K8sx9PHuzHUVcSE2dH8Mprg+iUGlGnD+FMUy8e3jEJh1YC5/Qstj/TiWNuGQoLJLB3DuDBbSM4O+HGWDCB9l2d2EN+KJM+7H+uFS93uBGtKEWjIRO3iAvbfnMWT5+chb2kDIozLfjZ3mEc8ZpwtWoCv9w+gt09Hgwf6cbTvSGolGHYYUSouQ2PdyZQUSlDSleMlRofmo/14Oc7rSjSJ+CZmMavnuvHuaACJZYUhpu78YsXBnDOKYe5uhjlth7c//QIunxKrGvQQ0VxSURCaNl9Bj9rmkRn2Igt8mn89Jle7G3xQbuhGJVyivPkAH7To8GGKqB55xD8hTEc2TmIfS1OSBrLIO+YgrVGA7s9hQ2VEvQ1D+K5A73YPijB5jVGyCbH8fCTPTgTVKKk2gALtabAlA2HT/RjW6cXNnsCxdUq2E524Ed7xtFqk6CmPIYDT5/Dc21WjCUVGHjxNJ6YSKC0KIFjr3Rj27EZBGrKsVKfydOpYfz0+V48fzKAsvUF8B4fxUhNGTZVqKBrb8fjzmLcfoMOMyMplEvd6B4jy6+oBp+6vQqbS+Wwd9vR0zKIXo0e5ZTQjfow+sa1uPfOatTzdslWN6TXrcdNmhCaD01DeccmfITSVhafxivDBbg51IMnlevwlZuj2L5Pgg/fW4stGytQ2N6FszVVcL3Si+QtG/FR2ST2xkqxsZSF3Xx9XS7EiCdTONVrxWtnJiAj7e5T1xYtS6GyZMZU0sWW1uAoQzL3y4w41YkknEMudHZ340dPt2L3tBSJ0TCUxPykIpMSOHdiCslVDfhMrQ/HhoI4dGQSkYZarHdO4lxAisKqFPp7nTj9Sh+a7VI03rkGV8ecaO10IVShRsTpJm18EmO2CGT1JbiqHBgekKJudQXef2MxZB2jaLcUokLhwguvTmHG7sXoiBVHnj2H5uJafOC6Sqy2tuA7TTFUlKkwtK8TB04MYE/AiJsvK4QsocY1N1ei3uHERCgGj0+BjTfXYrOEd9u14VHSgiclRtxzVw2qS7XUAiQwJN3oHxrDL7ZPos0mx4a1JahM+TDsnMWrrXFcfUUhzKMDeG4shojHjb5zHXigRYK6Yjm6drXhJdK+T2pK8f7by1EeDIkFn56YB0eaZ+HoaMNTYzKoEnIYVXKUKp042uZE03gS5pgVI84o2l/uwamoBmtq1agqUpJgG8Px6RRqt5igcJIgOe0lphLBwAz5LTfh1nVGmFxWHJ1JQKlVQOYLYfx0L17qHMarIxrceGM9rrZIEJDqcNtdlF8GGQyKJFKeCbx8yie20fH5bfj5owPwWEgg2IbwPMXp8BRZctKI2P7lyAkP5BSXskIZkmES0FSWZcTUk2PDePHIOM6SknDWGkT7mAoVxIsq6knpiEXhCcQQjwXhCXnRjwp8ojaIweFxHPIX47bCFJRxFw62S3DbtVq0nAli7fVsgciQiKWgMupQah/AjlQN7imx46jTgOvrTKjWpplqugt2kbr7e04Cgjelb/mexE3mx/LCkhEq6bJirYD+Cs1goaawLIhSzdN+h2dV+IM/3oL//eH1uLNagqGxFGpWEOMSUsWDrrgFt60rQA1pznK5B90pC65vMCHujkGnlkBXXIyrGk3EyFfj7kYpRltG8Og+B4KxJApLC7C+sRCVGilCKTU2rtWjSEaMX6eCrKAQV5QqMGONYUWtkcKswn2XF6DIooNeJ0PnaArXk7DYuqoQphEbrEVGGEhDvubqYoQnpdhwVTHWkMZvV1lww0oTUs4UzEVSuCQqrKzTIeWjuMlsGEiS5l9ciltJY7Z3TeIoad+6sgLUKb0Y4Z16jcW4rFwPoyQGhSoAm6IUN9D36hifh8K7Esfg6rPDWmiEhbSpq66qwPprVuJWTOGhnWQJUC4x80vpDFD67di+x4XV15vRu7sXnRoLVhoV0Ch96EtpUOzwk1CQoXU8hYIyE9YXqVBZosAoxV2q1ePKRi0MshRCSSmkiTCsCcrzAspfYu6KZBBW6xRePhtDw9oC6KUK1NRW477VMRzc3ovmaAwODVkD1Up0vNqLodIyXKaXIqVKxw/+GZyya1CkkKNkTTWusITIutGgQi6DVpLAFOVXUYECGHMjpqHyr6nG7TevwR9uVUMai+B0sxsBUkgltRZyL4M5EkaABKRyhQnuESfa2z0ovqkWxSTARrvcMF9TAvXUGAl1B9Z//Gp8ok6K6YAM9UUS+NvtkK0vQay7Hfc3qfDpz6/DFYYI/EoWKAmcGQQaKuVUvyjey7BtZjF3S1cSN5kfywt5S2UJEac5FvPjZDsxmwNdeHT3OIYSEZydSaHenMmjuBvjI3Y89+QJ/MeACTcXeBBSG2GWKVFhTGFqgrTLs37ITTH0EONvPjeDPmsYKXkKYa8Hx8+44I4nETHK4ItKUZSMYZaEiK40ioHeabx2yg21MoJzbTb0TKZQtVoLuUwOvVaJUpUXL21rx88P2CElCyMx6UDXgB0REghWrwJbajUw6WWQh13YTRbCiUliRIVhjBOjXGGQwhGUoLDQhFUKL44fasNDp+zoHPFhfIjCbfXCAS1WlsbR39yOH+yfQCcKcW2RHB6y2n66dxz9ZQ34ULkcWqMKlgIlQqMUx3E3IkVqdB63YtLhI8tIDotBBaNOCUNBKRpcXdiuaMAHVukQm7KjfWAar7TEUFzgQ9BggmYyDk2xHjXlZN2d6cN3n5zAGHH9TatUJLgG8N8v2EhImnHTFj1ZihHEJSnItAZi4nG4kgpUywJoaZ3C6WFKS1AFddc4TtlCmHSSvzopWYV2vHTUgZlhsir6rdjTnkD9Gq04n95gNqJc4kXfsA1nw3pcZvQKJl6mo3xUaLC5Xoqepg7cvytOQssAqW0SL25vwS/aU7CQsJYpieFpivEJEjKR6TH88JlJ9EpK8dH1UQyOONCtXoE/2iCHL+RHV7gQtxfY8P1vH8Uzw360k1U0LZWivjCIJ395El9v1uNDRT34/LfacWxwCrva3QhLzGiMjOCHDx7BU/JKXFesgpk5yiJ19/edspi7pSvlfubH8gKnOptycX2v7lL85KkAFEoVdt5/D27aWJF5s/yQiEcxSlq4k/s1JQqU1egRnfLDUGOCkTcUHGjG//daMT56tQbGAiM2EDOcdMhRUUzaq9+N/tkQaa8qVNfoIPcFMeOMIEYad4UmgaA/BFuYtOJyA4zyJOLRFFkgckR9YXiVcrIsQkgQQzNGfRj0AAajHnXkj57ilUom4J60o9sNaC1GrLPE0D0SRJQETkmlGTLS+PXVJhJuSUyPuuBSaqAlq8NSoYLTFkcxxS9I/stNCkRdAUw5IpAXmVECPmwrAk9UhkISDmpZAp7ZALxytThLpMKYxMSwGx76XVJixgoe2CDtPOzxoHM8ApKA9FyL1KwbM0kSfiYD1pSrMtpUCjMDk5jSl2FLmQzu0VkMRRWQhpMorlMhGFChIhWCS6+HPuTFhCeOUJCsK0pPiYKsDKsPM1ElKisMqLYoIUtF4fTEECZLy6xKwOWLQatNYXw0gAQJCWlKQRZgCEMOQG/UoqJcCe+YB36dHgUBF0aTamiiSRStLiJrhOMXw/iAEzORFJQmE9aVJjBqk6OKmLeaLLIEpbFrKggvNFi9gsvTj1FrCEEFlYvUhXanDJqKCtxYFsEYhTMalKOcrK3GIsBlD8IOA1YaQhjumkCTtA5fWBdHR7sTfqMOJjkpIVxHrHa0WuNQ6I1YXxzBmd4IjBbKI7JA15IAt5MCM+pLQlVciPUlKijebH7F7zH4vJsfbeddio9DpZFj21fX4O7bb8q8fWdYSrsULxmhMrf1/f334sYN5cLkpEzJuFg+yDW1F4I0JirCVG83norX48OkSWsXHM3BecXfZq8M1rLYfM/8FMh9/wYgxp3iUziFH/SbPBFf8Y85D1NIkP9is1+BxcK7tBB1IhuXBeHn3JMbjjKncz6qufF+GxB+vsW0cd9WegDsdZDJ04x/4gyVBe7T7y+sCzn5GwnDFZEQ81eRVZN+Owf2O/NpKkaCMhCBX6MDyYTzkONwMVzwOhvv5QcuCyFUeOv7B9JCZftX1+a3vn8vIx3rdA3ONia+Ljd6fdB7/lu9Avc0KkmTTT+dR/bbXD/Yz8ztHN4ojBwIgSJu0nET94QFHuYKFMZi4V1aLIjLgvBz7tmNoMxvxjuN2Pn+vRHeUKAwFsZvoUBhpN9fiJw4qNSwGNMC5QI+n/OpRCGHlg8LI4Fygbtch4vhgtfZeC8/mkPOLasZyxFLbkwlfUlfSdLm6TyClpiJijTURd7laXkS/bng2WJEfy54lqe3RnPIuSVxk7lbXliSlgqpBpnLhRrDsieRM4TF3uUpT3l6V2gOObc58mVZIW+p5ClPecrTO6TFkCNflhWWqKWSvuSRRx555PHewpIQKkKgsIkp/rNESUuVxczQPOUpT3n6bVOaIc1xJvGXbBhxXW5YEkJFFNFc+SzPgsojjzzyWApYMt1feeSRRx55vPeRFyp55JFHHnlcMuSFSh555JFHHpcMeaGSRx555JHHJUNeqOSRRx555HHJkBcqeeSRRx55XDIsQaGSmROeRx555JHHew5LSKikMv/z61TyyCOP9yDSLCp9I7A8FeAlI1Sya1TFf7HXzsK9d/KUpzzl6XdFc8je0nW59qksCaEiRAhvhbBgW4SF2yTkKU95ytPvigQEi0rzJv5P4ib9fJlhSQgVUWRz5bM8CyqPPPJYCsjzpyU3ppJHHnnk8Z7EHIta3oxqyY2pcPdlug9zYZ9mnvKUpzz9rijDndLyhEjC9P+39x6AcR3X1fDZvoveAQLsvYldhSqWLMmWi1ykWInj+jlxieXv+xWX2Enc4hYnjtNsJ7Ycx0Vyly1LsqrVKEokRbH3ChIA0XtZbC//PbM7y4flAgRMSiKAOeTFnf7mzXt7z9x5LW21phsmDamow6bWL6l4sEauaRoxYsTIqyUp88SwMk1IUlJWa9phcnkqalZAxYN1dpZgxIgRI6+mpMxTOiz/baKFYlT6dMMk8lTkAKVnAqmZwdlZghEjRoy8mkJkwvKfd6sKxaj06YZJ5KlwBmCdGZwNGzFixMirKUQmLP+NpzIJcNZT0TODs2EjRowYeTWFyIRFjKcyCXCOp2IJT3VJJBJKcuVRdL5VcpWj5CprlYmU1TLespl2ReKJOKKxMALhEGLx+Khlc0l22dHKj7ccZbxlc5XLlomWTyRiMgZhROMJhOMxRBIR0RHEmJ4IIxYLIC75sVgMCRmribRvLTtWnVzlKC9X2akmRCYsYjyVSYBzPBVLeKrLK4VXalvqdstkAhGnG//+u71o7hqC3T5pTsWLj6QdtoQTEAKxJ+NA3CY/TBtiSRvCCQeGJT8okkRM3VU0XryS585YsJ7LU1Ws+yl/jKdiMJkx+onLnEvxxFaGUX50J0+3Y/fBEAKhVE8nO/ReqD1J7w5VIq2J1PHQKeKxyYy2ayCIl0724vvPNuFz9+7Fl+/ZhW/dfxj/+Zuj+PpDh/CzTafR1NGLpHh3KWM1PnBbZ2fSWi4uLn6LBpMdhlQmKZIJMUjxBKJiMBIyw40kYkgkw4jKbDbCGa3Ek4mEWmaSv+lalw7sNjv6ohEMDYYRDoel71G1T5MZckTkX0SOSwyhWBTBRAhRLmFFowglhjEYCqG9O4Adxwbw7YdP4O++vwNv/MwjuPnjj+LT/7kFh/a0YmZxPm6+vA7vuGE2PvGOpfjS2y7DR25cgqUzKuF0+uCYwKKKOIOIyTkSk/5wiTEiEotH1fnAoU4t1ZDgJg6eW1y2i8s5J2dgOtXAwFxTmRSSGwkxzHG4kjH44w5sP9KFex46gZ/edwCPbatHWzgqP3gpk5CRo6RrXTIQq7Zqbi26uzvQNhxAwpaE8Mykhk12wGFzwOlIwuWyob0/iF89X4/P/OAg3nLX81h356O44m8exDfv24nG3iFceVkN/uljl2PL927Fo996I/7tr6/Ah948D9ctr0RdWZ60xeUU5dT9UbBLvagY/x313dgvXmEiFsFju7vwq02NiEdC0u4f33hcjlUwapM247CdZ00u1zk91cS6n/LHXFOZDDDXVDgG+k8UcDjw4ukhfOift2HprT/FXV/bit/u7MD9Rwbxje8fweW3/xh/2N+GWDKujMvZH4CeVbKh1I/hlQavqXCmW+Z2YU5tJbbt60WPGGC7yuB/zn35lxF6WbzgK0Hp+6vldcnmlXDtLil9Yl9S56T8iORXZJM/pzpD+O4jJ/Curz+Da//6EXzo69vx08cacaS1HXd9ZDFe+s4bcex7f4p7PnMDvvbnq/Hmy6uwuq4CHqcDLtWG+CF2pxCs6KSDWxsVmf7kgBo3njb2BH6z6Tie2tWGzYcHcO2HH8XPHzyIK5eUwOP1KU+D+5IqPDq4HbVgJ4EEwnJOJnHv40fwu82HEIqkPUxmpo+OCqpY6lzLdU5PNbHuJ4fTXFMxmBTgSRpNhHGoNYDbP/ME3v3Jx+DKt+NX//4WPP69W/DLz16JX3x6Ax7+zo14561r8fOn69EzFFNHmQYkEIlgOJJQs1eZa6YafRXAn1pc/RATuPN9q/DwphPYerAD8Tj7JP2VErRTXEaKxpNqCScZD8s+iAF7tX6nsl3OymPqYnlSOD2BoVgYLxzrwhfu2YM3/d3j+MR3t6F3KCDexnL85qs34csfuQwbVpfjo29ehjdfNhuleR7keZ3wulzwuJzShkvEDpfwh0sskcPmFC/HobwdklROyAAoQpOxSBEujy1J9+zAJBLiPdDwP3UCP9p0Cj//w0k88NBRfOI9y/G9z16HOVWF6s4yJOxyBLid3IPKdpXm2JNI5dyTXuIXz9bLORjCjVfORaHXg4RT8uwkF3rGUZkcBKWcaD1/mXYYm6SnOgypTCLQDncPDuFjX34C5RUe/Obbb8Y/fWA9rlpaiooiHwp8XhQ4vSjP9+F1a2rR1TOMcEyMj5zkLjFeh0714bl9Tej3y49eZsWvGsTgJe2pa0KvW1WNt10/H//+8xN47lAX4mKsaSxtQjAuMbpnOnrx4NYTONw0AKfM4nmn1KsD8UtcSTV2T+xtx+fvPYDPfXc/tr7UJeNfjm/ddSV+/PFr8PG3Lcd1K6vgEzu9/9AAYuE4bru6Bk7OYi1EYRf30elwyrwfON41gL31HekZ77n7x9TULFgF5L8ddhkbaVCRCe+cy8yWRVxON3797DF87e69eO7xHvQP2+CpKsH240P49fP12HKwDe3tfXC6SCkkFGlT1U5BNSXtsk16uU6XB245XZKyyd9ubcJLJ3rwybcvRDKawB92d+GffnYEX/3pAbQOhBCQY/rQzk585Sfbsa+hR83YDaYXDKlMIiRl1j4QSKK5LY4733kZ1tflIc/nhNg6mRU6EJeZZ0wZbOBEqx+VhV64ZbqoZoy2OAZDQFN3CMGwzCrZ3ghTQjuSe8Z6frBeTHwfXqpWl4HT7cssNy0qTc2yJZVr8DLrTUgdmVTjU++SfVlcgS/9xw48sbVVGSIayoTMyGfVlmOPGMPfbz+DqC0hxlkaE9BrS23hlQH7s3lvM362qUHGL44/v3kBvvgXK/GxP5mPG9fUYa7M/gsKncjzuGXG7sBDW1uw+1gb/vr2JajviuIXm5px/1MNiEaS4uEAL+xtw8e+9RxuuusRvP6DT6Cxe0iIIgqHPSLGnOMkYyP7Z5eDF5Vj1zcUkmMfUwb/2Jl+fOmHO/HY9tMIRWJi+LkkJxlSxyYs8KsXjuCffrIPPiHhO9+5AP/4l6vw+Q+sxJxqH+59oB47T/ehtq4M4bgNwzFuQzxDm3iF4mnExYPxBwMYCEYRiIZxn5DQj585ibt+sB2vu+sxfOrftmDboWZ8+kd78Jut3dh0sgtzZxXgub2t+N4jh3D7l57AB770HPxRLypL84yBmYYwx3wSIDVLpSRRXeLFX717OT7zL8/jwT1tZBM16+eR5HzT5XIgKvq/f7cfr1ldi+ICjxgcxSoIBsNoG4oiKMZE2+OzbY+UsfK0yB+hhdTzFImkA3YxUA4J8w6lpBAAhWRml+07uVKTvruL/XHaXLAlWDeJfI8dn/3wStx402x8/r/24H8eOIUALwCLoXOLMb9142wcODqI7/62PrW/iYgIKTE1Q38lhA9srllcg/fduBBvXFuLJdVFQto+FOZ51TUR8R3glP1xOGx4fMcp/Pq5EygqKcQn/3073v35x/HJf3sRf/c/L+KT392M9339D/jt7k4smFOMeCSOr/z1erzlStnHpgD+37dfwkMvnJJxScg2g/i3n+/CjR95ENff9SDe/pUn8YWf7sZ3HtiH+TO82LCkEnlecR/UeIeFlGz4/c5mbD7Uj7/94Go8+t2b8Q8fXof3vm4eygq8ePFQD2ZV5eMDb16K+7c14//883PYtL0RL53sxnu++Dx+81w92nujuPPu7ZARRk9fAj9/5Dg2LCjDwpoKVOfl4fH/uAU//MzrcbRxGLtbeuGTGc38Wh9OnBrAvuZhdPZG8MF3rsFt19Yg38k7E3nuGUwnGFKZRJA5JUo8Xtx563L80yc2ojJPLwelPIBQOCwz1J24859fQFl5EW4S4+d1O5UBhpj67t4hmYXSSxFDKSlWIWg8NazhXGA+Z8humRm71FKOGFR3AgOhGI61DGBrYx+er+/B0fZBBLnG7xKz6xSRsg6HA6cHgugLhdRzGvG4E2U+Lz5++zJ8/a7L8YwYxs/dvQ0nWvpkS3Fcvqwct187Ew8+fhhf/fEeRB1J2R5vZdWeyth9vThIolDIrzTfJd6IK+0dMDW1bQf3S8hl055GfO1/juJ0SxIVFU7c9qbFWHvZbKyZn4e/fsdSvOfWZfjnD1+O65YV4altXfju31yFVYvL8PF/3Y43fuz3Yqz9uHztLNEDuP0Tz6Nv2I633bIE8bAdh4/7cfjEgBzXmXjTxnkoKfGpEaA4bU60dgTR0T2M26+ag9uvXIzasmLxFvKxs6EX//C97SjwJPG2m+fi7/9zD375ZCOqqvPxrQcP47Pf34VYnh3/eM9L+Ju7N+H65fPQ0xPAnd98BoVCRkV5HuxpOIN//vhGLKorRG//EDrae+EKB/C2K2ajrsSNh755C/5kwywMDgF7j7aiqV+Oj9OpjrfB9AIX1vVRV3rFihVKDw8P2yKRiC0Wi9mi0aitsLBQ6Xg8bpPZh83tdistBsJu0Xbiox/96F1s42LhgWf34WBrVP1o33PjInHjC9M50wN6Wcom5NDhD+GZ/V2YWerD6gUlKp1zA94vxWc/ntjdi+//7IQY+DD+7PULUFTklfoyixZD/KMHj4mhKcDG5RXIlxkuF6qSdplli4HUJOKPxtVSDJerCjxublwZLStYtLlnGN9/+AgefqEdv3uqHt/6+Q589Ycv4WePnsLDm1vx5PNn8PTmM3jo6Ub84LeH8R+/3o8dB1rhFE/qSEs/vv2TA7h85QxUSf9SBjoJj8slx7YAV66qxIK5laguLUK+W/on3s+C2UUoFiN63xOn8NKhTqyVusV5LsRJmPTExCNSPU2TLKHHbTw4X1nSML0RtXRnhfTdH41hy7EOfPZ/d+BXTzbj3bcsxFf+cjlWzilD/ak+dHT246/euQ4H6ntR3xVAVXkevvmzw1izpgqPb6vHph3tcJSUYDgSwo8/cz0a2wbxqW9tR1fcLiQdQDAcQlGhG8daA+jpj2DV8jLMFkIo9nqFzPjsPdDrD8qvOYHL5hdh+awihGR/ntzbjG/+Yg+efqkLYfEkG1o70TsYxE1Xzcf/uWkmStx2VBTm4/8Kmc+tzkOTkPh737IOb76iHHSAQrKvcyvEI7psBjYsrMacsjy1DFhU6FHeWXVxCTYsr0J1gQ91ZfmYMyMfb75qFt6+cSYum1OKIo9Hjq2YmKwhm6rgDSUvHe3EkzIpcsok6p0bK7Bw/px07oXh7rvvfk5UQn6ndP3+KJFznAY6E6YWuy1mO5EUndRabL7SYv9lXuBMulwuagwNDakJocQh9h/5+fnSBHD48GGlNXi49SFX+o477lC6s7PT5vf7bcFg0CYEY58xY4YtEAjYw+GwXcjFLg0qLY07pBN22ZBD4g7ZuGPfvn2n2MbFwvs+/xP8cmcALtmRx7/6JlwnJ/l0ghxsdXDCsRge21WPO7+yAxUFbrzhNTPx8fcuQ21xnuQ60RuJ4U0ffQwrF5UgHIoLcXjwhQ+sR221DwfbBvChf3gan37Xerz1ujnSXmq9/oePHMKOo4OIRWzKqPQPR+WMc6O40IV3v3E2/s8blkjJlNHXxMNw33AAmw524eCZAUSGI5hRWSr9SKBYDExhnhteR8oJ5vusBgIh9A/Fsa9hCA31fji8Sbz1hhrctKYaee58aZfLWDTqaQ9KqsYSqTAnuqltA5FIHHtOduFHjxzDmeZhvO8ti3D76xbATVKNCqUomy/7RUMmYL1s6H3IxnjLZpfjLbm8M+qXW5pwzx9O4Y1rZuCDb1mCIrHKe050419/cxRD4bgQQxirFpTj+jV14lEGcdc3t+GGK+fjpvVlWLugFL/e1oSD9YP40JuW4z/v2Ym73rVafriy386EMuZ7jw/gJ48dRWFxIW68bh5ev6Ics4VkHZwUiKH/38cOoHEwom4MOHm6TzxIJ5YtrsSKeaVYUOVGws7rMnFUFeZhVkURCn0ODAUiiMaSKC0UgxGJomMggtrSAghXIyHpg+J18o680iIhExkL3t3Fg8IbDoYCUTGiQIG0w5tA1FjwnNJDJsNEvucYjjbmUw1B+f1954GD+PT3tsEj4/LAJ5biDTe9Jp17YVi3bt2XRMXkWMfkHOQtkhTehROVuNKjpDGs0sWOxMQ+q/oMU4v9FvMdi4uOi/2Oix1PhEKhhMQTYv8THo8nkZeXR51saWlJSnrS5/MlCwoKklVVVerHcN999+kfhdI82vqIK30pksr7SSo7huEUUnksTSo8T3PYgSmNeCyBLftb8MaPPYA7bluBI0f6ZUw8+NDbF2DW7BL81093Il/I4Avvv1JmE8AfZKZ6yxXz1A//Lz73DCqrXPjc+6/AvOpidecVbcHzRzuwaVc74pEkKktcQg5e8RDy4Scpeey4fFGFInNCGQcZc5IcX3QYEqsSlHq8NTXPa4fP7VLLHTY7F+r0aZWUsgkk4jaZTceEXMJw2qKorSwSwyfGX8rTKGYbnpFxHuiz7bX1D+KRLW24X7ygAl8U73v7crzu8tnwSJlEkstyaSP3CpAKy2w70YJ7n2zAitlleN9Nc8UoOyQ9gVMdQdz98Ans2d+B4toC3Lq+Bq9bPwMeGaemdj/yfU7UlHmQ5/Gioasfh9oCuPvXB/DRP1mOm1ZVwSn7IlNTuF02+IXsewZiMlNMwpfvRIG04ZbZoyaVnSc78OC2BpRI2WVzheDLfXI882RykAefHEcaeHKCOj7yTx8f7g3nrHbpr80haZIgp4ZaMuWSJm+9sNncqrTe89S4pGIcDj1OucZwuoBjEAiTVA7gM0IqXjm2D3xyGW656bp0iQuDIZWXgVR+IaTiEgP6+NfeKKRSm86ZHpCDn9YJdUvxP//0EH7zyAE09YtRHgijsNQDjzcPM+s8+N7nr8aVi6qktBMRhLDj+CD+8b9ehNPjwt994DJsWFwDB29FVS0mhBiSGBZPg9bB53OpazBOYRuSTkRIzCWGhUaLyBgPMTp8sI3JyjjRiPM5BjYqUckeATohqqYyaGyLVksMJi2d9IR3LKUqchFPjJik2R1OVhCBkEgYRxp60NEVwMBwSPoWRTRqw4m2YWw52InuNj/WLy3DHW9ZiLdfPQcFYqQJPW5W6H3IxnjLspzqdYIG3oEt9e14YscZLJtRijcJsRWLl8ZlEN6sEE7E0T0QwsBgGD6Z/hfle8RDcMFDY03vjMuPfFZE2gqJxX9m9ym4fSW4fkWFtG1XpMJtcazVbcSqDu8JE6KWPC7H8cltIhqNCemEZNzsKCpywyPkwuVS+rjcDz71rkqyPIV3fEkewzwqKl8OrN1JUmZB/kmNPzXrcrvqWOrzIL3t7LgVo433VERQSOXbD6ZIxUNSMZ5KShtP5dIFb7HlK9A7BqPYdbwbJ1oCCAXDmCGz3Zb2MF460oP2jgDmVvlQV1GIxs4+dA76sWF1Hd77xsVYPSdfZr00uKnlIZ4DNChqMNX5oA59CumxTZnQ3NA1aDjkBLWkjAIpZ81N1TkLXh9xOhJijBPYtK8Lj2xqwIFTPcijocz3IuHmnVZ2uMQgOl1OBGR7LW39aDvdh6FYBN6KPNx23Wz8yweuVO1lt0+MZuQmUjYR56hE0RoIYnt9N/KFwDcuLEdJgVvaEa9OqqVq6jYZS42N3k4qlgKXlWJCQD1yrCpKi+ES8iAxn926MucqpA0+66u20u2ReJy8C1DlkAwoDLMlHm9NEBqpemfLEzE09QVxpjeIaDCmnhVKRuMYjshGE1FcsbIaFcUFExrD6QKOiSIVeip3C6l4nXjQeCopfal7Ko+Jp/KaaeSpyIG3/FhldhmPqdmo/MFgKCrxCAq8bvjDCTS1DeJwQz9OdwQxKCd4uRjiJbV5WLO4DLXl+WK16QFwaSa3UchOP7vdscF64yk7VvtqtiwWc8fRdtz72HEMy/4snlOGmeV5qCx2I18Mtpxi8EgZp9jIpDRF8pGfh7qewjcF+CMxFBd7cN3SmqxxO4vR9n0iZfnqG7prfN7HL5Lvtqs7woTqxLOjh3UW57abapO0oIkiRQnioclh5etZbOpmA+5jehlxlH5Ywbvo+oMR9PgDCAelLTEjJOnhaAI9QyG0dfjRKx5fXOL0KgcjcbQPxSQeRwlviabb6ZH9KPaiIs8Jr0P653HDLp5VpRjIknwn1iwoRUW+b8JjOFr5qQbjqUwyUsl4Kl8TT2UlPZXxGbKpBB4YeiupcMoI8zhypqvu4lI5SfQFxNiJgS3xeVDooZETMhIDw+FK/chVwZzQBmAiYzveY5FtXFgndROKhGVfHt7egr1HOlBX7saqBRWYPzP1poCR4Has22KbWTsk2TTZuZDdB43R+p+rz6QANq8cAzH8qTSOK5eozhrR7DbZp9Tv26Gu/ThsXOpLWQK+PJIkw6XJs7AhIhOB3oEAWvtCONE6BP9AGO39IZk4DCEqJqNADL7LERNJCvHmISHkEBMvg426nELAcvhDHGNpdoYQRk1RHrzi7UWk7bCcE14h6mK3EJnUc0j5vDwXir18KaZ4S1KZt4IXSBtuKcdrRbwoP9ExnA7gmIzwVIRUHvyE8VSUNp7KpQc5+EqP58dMsskc0Rywls1GLgM6HrDeeMrmbF/EJqTYF4viwW2nUFuYjyuWcimJd7TpZbqzUFuxbIshtpprbHL1aTxjqDHeNq3IuY8ZMMzHRaWMKscnQkn6CfEcxPPxh3HwzCDae0Jo7vKjbzCIoVBMiEYmB26ZLMSjqCnMQ2meWwghqm7BrijJgzik8Iix57UklxCGeuElWxai5sOjvDjvEaIoLnAhX7wPvh6GD2kynSQ4PkiLqf8XPIZTFcZTUadH6vfIgNaTwVN5jXgq/FHKoKRLTG3o/Rz1B8psa5aU56x5RFoao46ZJKvm09tQ5bKLptvL3hz7pR6wzLE9QpVntvKsziK1jQRiMhsPJiIYFCNaKmTikdmxmvXbZabMtlOFVR0iex8uhpGbaNmceWxCkkerR/C7MQ29QRw7043+ngROdg/B53TIL14q22Io9OWrNxY7xCso99r5EUh4nG6U5wnB8uHLPCfKhEU8bifcbjt8HCvVMj0chqz7wbCO8/ciiiL9U+eHJGRyR9vX9HFV1dJjlH1u6bGbyBhONXA/s0llunoqPBMnBVK9Tp+g6ROVB3Kqi0auvIyIsU6FE2p5TM4ixPkWWwHfrxWLRRCJp5454EeaxDWQslKG1wZsUVUPdjnvqGWkWYYf9+K1g6gSrvjLv7hovqxLhF8htHH5RoR14kl+nErqJGKpW47jQSkblqKyPamXBJ+AlzakX7E47+Biv8SoyTZ5rcTr8qC2tEQIJX37svRcPQMSk35Je3pfNTL7nk6zxnUakZ0+XtHIlU7NZbuk7Adkvzl+Suwcj9SZGpSx4JsFHt99Bj985hR+/OQJ/PyZRnz3kZPYuo9PnMdQWVGAtfPLsWJeOTbML8WViytx4+pa3HpFHe64dg5uu3Yu3nHNArzlylpcfVk1rl5cgmUzilBZ7FMPr9IL4Tdz+AEudWwkHJGxisTkmEVlnKNyLogHFJYwP0WsyED+R/j9exGSGF+0E5NjEhVSj4qOxMNSX84VOWd4LiWlDG8iSEoaLRM5hudN6nySetKOoiYZmlxjRWSnT0XJhdSZMP0waUglddjSh8kyM5rqQox20hIs8cS20/jf+3fh8RdbaYrh5rq3w4EfPLQfx5r64XTa1FtmueThcrqw/WATtuxpwuBwGM/uasG37tuB5/Y24/5N9di8uwF8/TqfURBbr9riej2XUpzOhFpr5+MlA0MhPPHiKew63IKfPLxLvSiR21GzbMl3OXlrskut04sZQ2cggiP1Ler2WfV6d2lTJkU40z6MJ7Y0we8PqdtZnU6245RtOMWAyRioPTzXQJ0P4y03Gkarz7RgOIKOoWEMibHuHY7i0JlB/H7PGdzz3Enc++RxfPfRI0Igp7H1eCd6Q3F4xfgfONGDHfsaxMtI4PKF5bhhUSVigSBW1blx7eIyvG79LNy4aiaW1xWgrtyrrmvExWA/vbMRv3r2FE42D6j3pNHl4zvReB1FvRonwbclpMbTRqIXcuGx5s0M+mNhPHb7j/fgfx7Yi837z4jn45LjFceRhj40dw2r6yTSVOquOiEStxwHttfU1oOOzgF1/B1sR7bPdCkOhxwXdZw5RuyW5Rhp6PHLdV5PNcmFc0dkekBOi8y+K32pvqblAF/TIobmPTfp17SkfvRTXazIjivI+fzjB45g3+FmDIacqK3y4JEtJ9RDc1/97i4smZeH/ad61XvBjjZ2Y+fJHmzd1Sqz2CRCYuD31PfBIyzRKcblt4/XIyIufERm3M/ubsah491o7x1C90AQz+5pRXefHycbejAUsyFf2OP+P9Rj/9EePLW9Ga/fuAC/234KASGbncdasfNQn0gndp/oQFmZF9v39WHPkVaEZLtbjrShsdUv/Q3jgScbcOJUt1jAOA43dSEQCmHzzg40NPejssyNvDzeAn3uWGTjfPka4y1HjFaWn+U90tSDow0DONoWVM/RRMVh451fheJB+DwOVBW6ME+8ilXzSlHpteHgsU5csbIC162qRt8gX7IZw49+cxx5JTY5NgnUt/biZEsvZlUW4sXjZ4QQnCgQYvnyD7bA5itCU1MfwpEgwgkbuofiOC7bP9PaD5/Pi5MdvThxukMdB14nGfIH0ReMYEgIr17KJYSoX9jbIxOGdlyzpkLd2PHC3k7sP9aP441dmFGZj35/RN2+7bK75Pi1oaNrEC3iTfGNzN0DQzjcPCTeSgj1ZwbQ0etHfr4Lu4+2Im5zqTcoyM8+PTrnguM41YVQr2mR4/xU+jUtf76xclq+pmXSkMohIRXeDmslldFmCFMN3E998lr3WcXl39NbmnlVFr4CJ9p6hnDfHxpQJAbpyEk/aqrd2LSzHYdODuKpF5uw64QQTCCOBTMKxRDG0CPeysbLZqCjI4jte7tQUujDYDAqhr0Tu/b1oLmjT8pE0dASxI4DLegejKKpfQiXL6/Bi/t6xcCF0d0Vw+y5RfivXx5AWNp8cVcXKmW2/bPfH5W24sgvzscLWxvFkPWqfg8K8Ty7rV1mz72IRIHCfDc2723DC/s6UFedhye2tslJ68DapRVwu5zc0cwPl/uffdxzjQ2Rq1wuWNvOhrVdHeaDiXxWhW9ZLhCDOruqAGtnl2LN3DIsE71sVhkW1BZiRmk+CjxOtHb14w/bmlAhhNHUMozHt7WI4e5CS3NAiDNfDDdw/5OnMMxXpXTH8LvN9Whs8uPKNdX43r37MLMmXwhCyHhXgxxtHuOwHPN2bNvThsJiN5596TROtAzhRFMIw6Ek9h3vwKm2Iew6NIC2jmEsWViEfeIpdXeFsHROCXYd6VJPz3f3BIR0+rDr2CB2izE8SM+lzY9ndraKDqGxMyBbc+L3W86gZzCMYCCGhze14dCpTiGWELYe6sGe4+24YtkM9dAskWvMrWM4VcF9NKSSwqRZ/hqBqX1+5gR/lNk/TBUXqanwYt2KauTLDDkgs94FlUVCKjasW1qoZpAzKwrglZOioqgAC6qLxAjmobjAjRXzqlBdUoAXD7WhpMyH6zfORmm5D0tml2H94krMrSvCrJpi9VDfrLJCzJtZirJSn/qmCX9EdTU+bFxbhuWLSmV2bsMiMX5zqkoxo6IYN189G4tmF2LdsirYxDuJO6PqFtfSQjeu4csgC1yoKS/A3NoC1FT5xMMqwsK6QpkqOFFc5BFyS70aBGK8eZOU3v/sMSBGS8/GaGXGqm9N1+V42WReTSmuWFGLa4RcLxMiKZM+q9eaSF6q3FlDmuSzJ/JT88r+t3UFcfpMQIx0CIlEGP1CED39Aew9PISGjkE0dgfR0OhH/0DqmzeRqBd7T3aiXEi6sz+ObfvFy+sYQGvbIE40+NEqdepbQghE7HC6gV4x/s0dASHuGOqbe2T4kphbVY5QMIa9RzrxzPYW1LfJ9vvC8PANCh4XnhMPZ9/pQXT1RtAufenvi4jnEsWBw+3o6wsJcfSiSTzLfn9cJgL9eFG81kNNQ2hqlr4LMenb3K1jZcVo6QZTE/zd6umb0pfi3V/mhZJnL1Tn+oFy5lha4sCZ1iC8Pg+G+gZkxl+AgeEY8otcGBIDxfdHJWVmHRIjzQcIC8Voz6jKR3t3CCfO9GD+zGLZjg3+4YgYfi/6hqIYDoRkJu2VcXegrz+C2so8tHcNwy3Wi4TT2tYPT54NHZK3dHYxDp7qxqyKPDT3RoWAinGsXvolXkqJ14mGTr8YH6Cy2IOy4jxl8GbVlaO1uR95+Q7pjw/+YBDxuAtdPREhxSSWzC9FUV6e7Dev46TmPymDPXIMRhubXOXGwvnK621kl7NC94VgOQZbOwex52gHrl47Ay2dIewXb3HmrHw0nurDzBlFCERD+Py/7sBffWgpblg9Dzv3dmD1oiosnlOAn/z+BDxyrBYL+bbIGPqDfHlnsRj+YfVSx7VLS9HQHVEPYPYM+VFVUoiETCxKSzxyDAMozvPgipV1eG53M1460IWVi4rh9trFI4pglhB5IBRAa3sAZVV8H1xcvKI8nG4YQGGeE31CUItni2dT3y5eT494JGUy5fUhEgxh7epqnBFvasGcIukrv7Pvkv09dww5qZkuMC+UTE33efbrX47Sl+5zKkIqHpLK9H331+hGkZfn+SAdf8Asw3PIic372mQWPCgz6hrUVRRJGtthPnVM/orRU3F+6ElSEjEEglH4ZEbNsSZoaA6eHsCRhi7lSWxYVi2pDuVPp94IxRVU3gGmNT+Qm7oOkkqLKM07hZo7h8SIluNEUweW1JXA5tAPNobTBpjb1PtAyF4JE1kfKCT0eFiRa2zGW464kDatyK7DCQG/rEikjhHHxLqPQJ/fj988dgQfumONxFiW45BAIi51eQVd1RkNPNZsTxtv1mcdrXkMeT1Sb1eteljC1rqETiPYBuMxPL+LSzpObFyll3P0MWep1Hk0kfGeikiRygEhlRenNanwrNBHXWnzPZVLD3Lw1Y9zdIPIvzQEqZc02u0uHD0ziHsfO4TTTQOorhGvonsIxyTcLjPlQ0IQvf6oeAtDCEUSogew63Abjjb2Yo/Mojt6AugcDKBtIAynzDQf39KI7/z0INr6AupV7A3tISGfJPaf6kIkGsfp9n4cPDGAvmAM+xp7EAlBZsVt0m4fPF4XdhzsRFcggMeea8RQLImHNh/FvNoq2WYHdtObKXLD5/Gk9iF59nTk/o6HUIjssRlvufNhouUJXUcfN+5LSqw/t7PgW4s3rJipbgHmszlSSVJFlOZxPbsv5+6nlRDOIlUsVdbO2/Uy26XxZ5iSOmdSRc/mn0WqLM+pObWlqKspVl1J9eHsdtMtnIOz+z89YL6nkoIhlUmA0QykRna+HAK8sKcN/qAfqxdVo2swiJ8/ehhbxbgfPNGv1u0PnOjDU9vOwCkG7aW9zfjpwwfVUlgoZMfuY714cnsLBobjmFPuQU+vH/0SnldbgL3HenCyIYhtB1vx4vFBIQ0bfvVkI3YebsYze4UkTrTD3xPFgy80Yv+RDgwIwew51IbKykI8v7MdLx5sEyPFu7pcuPtXB/DElgasWzZLDFaBuq1VG6jRbNH5xsKKCy2byyBOpE1iXOWlDL0Sm/ze+wIJnGjoV7cF53n5njaOCY0zy+lxOdumyk93M1VWbIW0xwdKz3Tw874heDwOtfyZqselVJaTsJTjoyuWhlU4LnW7+4MqideJVCqXYGmGMuXOxWj7Ol2IxZBKCrmnOQaTG/LjXjK/AvaEE4dOduH0qUExCF5UF+erC/g3XD4TMyvzUVYoHoIYm+qqPCyeW42Vc2qxdmEFiotSz4vw6W1OavM8bqxbWo53vH4xVkv+ay+vhssexPxqLxbM4AfBbLhuQy2S4oXMLSpFoVjEdStrsHBODYYGApg9sxzlBT6U+FwoyfdhQVWh+prjnLpyrJ5bpt68q4yqOvdzGyaNqWig+OLIuD2OAfHm7nvqJF460oLBwTB6BoaEFIbQOziMpu5B9b2Oxs5uDAWC6Or2o02kobUPW/Y1oaNvCF19Qv4BYXGxGzuPdOLhrQ04dqYX/kAYA37xPnsG0dvvR3NHP/qGgxgOhYR4+uEPRcQ7HUCbiLrbrz+AJ19oRkObnDfquRgZc7EUyfQynoHBWOAvVP9Klb5kL9RnrqlMzwv1xGgGNdcMkd7KlgNtaGzvxOWL65QRCQWivPNYPZfA76s0tA2hssiHaDyqvlUyo7IAkWhEfakwaXchT2YkKxaVor3dj1gsjhlVXvVsRk1pIYKxEDo7BrFqaS12HG3FigU16OwLoq25HwvmVaCjdxjJeAwz60rwkngnc2tLEQpG4Myzobt1CNeun4dDp1sRDMSxVAiwqrwALodLTsLUPo5FHtn7O5FxebnKamTXGatsBlIknohh5/Eu3P3Lg3j32+bDJ2PBByaHh8MolrHhU+wVRXmob23F7MpqdLQH1Cvpy0tsOHq6BxvX1IlHGsKMCh+uvKwa9zx0UtV5w8ZaBAaTONnch/5QGDVlhegVj9Rb6EJ1hRzPUwMoL3YJ6USxYmklTkpb9rgDra0RvP76Wly7tka8FN69prs69pJW9v7yPJwuMNdUUjNCnh36DFH60rxQfw9+sXNY3C6++8u8UDIbOt8KvlglvXIh0PlMSBGUONLyi+cFeuYlcbq1R1z2JGZVlknclvosbZdfkUNtqUsMjxNej0O8ltSni1OQtlhdvZqEaTyHuaJKUIfFsKXevEtnm6+TiUm/+LWQpHhRDroorCfkw5e48DPAfFuv7nau/c21r8R4y05kDCeyfSt0vfGUJbgSwdfWvLCvFb9/4TTyfV40dvXjdP0wvO4k8gp9uHxZJY7W9yDiiqLIUYjmtgG1RHXr6xYhHpH60QSOnOnDijlFuP2WBXhhb7v6tg7fUn2yqR89gYga+wUzShHoT6K+rQOLF1egX8JD4hFF5ah86iOX4wf3HcCxw7247eZFuPGqGbhubbV0UB/vFC50DKcqDKmkDM2kuKby2AsHsL+Z7yqy412vXYi51YXT5mSVA39e45Qr365WNlPC5yQI3nkUT4pJVxd3+fr1OLr6AzjS3IP/+fUhtHWEUVKZh5B4If3i2fzovsO454EjaO2VczLGd0I5xOMJqbfndsuseNBvw2AgiBNtfeLpcOklhjOdftjFSB5rHoDX6RCiUl+Ql+3RMCUkj7eesj8ikpzgfcbsrRxbHtHMyTgBwzUaXo6yE2mTGF952VdbHGXFBdi+5wxcRR7MrSpCRWk+rrtiFmaVOLFx7RxUyLHx5rlx04a56hvzVeJhXLWqGuF4GLNrveJJFmD9ilqsX1qFQd5oIccoz+vGvLpCLBBPckldGVbOzkdZqROlIsuFVGrLvLh23XzkC3mtWlSEI/X9mD8jD0sXFGHmjHzUlLilbyNJZTSMtq/T5bcaiyWwXT38eGZaX1MZ8Tvmn0vRU/mbb/4a//VMj9CuE4985Q24eW2dcqsn+gOfrND7ORFDe/6yNhnDCO594DheqO+Af9iG0KDMV+0BvOPmBdi4Zjbu+V09dh/tQFWlD9UldgxHHOju9qOiyonCPB8GBh0or3CgvSuIxtOdqKgphtfmxvLlFfjDlgZ86h1LcdWGWjjtqc/7ZvdprOM3liEa7/7+ceNyFuNtMxvWeuMpL6WEXIW4xeOTuRmGgjEU+eypaWeQ79qS37+QLr9JPxSLwyUknLDFkJTteMXgR+N8KaeUF01bwetV8nMUsuFH3GziXTrU2xNkIg23tCUlpI/SiiOpXjiprmnZpV3pKz0W9W0Xvig0IWQvm3aor4WexYWO4VQE99N8+THlqUyKBc+qUp+68ysWjauLlWpyK+CBnA7yckC32jkcxfJZM7BmYYV4GhGEAnb4hATsYrrKy9yok1lrQZ6MvRiYtl4/bGKICvILUF1WgIbWHgwOxXH92gVisOwIRD1Yv6oMQ31c28/Dqb7g5DjBXm3I+WwXcuBXH7lcWCizwFjcBVsiAYd4EEk59xNCElE5Bj6nXUg6CY8cQK8cRTEOKp4U8uArVVx81sfuRoQvmhTtllllTDxMeogeJ88nF5wkFJtsKyGepBAVl0l5NSsOn2h+7E3Skh4pJ205Us8wXQhyndNTTVI7mtrXVICHVdva6YVJ8ZuvUxdxpatCKgNBvpZ9eh6siwme8HwG4b23LMK8Wp8Qtwufff8afOoD67F0SRkKfElcvboKt904H9esrsOt1y/C//fOtXjra+fjzVfNUq9y+dDtS/Dm6+dg044GrF1WjL9992IxRNLmrQvEm6zB1Str5MfFB/kMxoQyTOI92FOfEqYHQttkEyPvtHkUUbiEcOhBOIR87LyhweETnfrgFp9L4osk6XLwuhVvxuDbg7mkyOd8+Nwjn3+xy2TBJnVsQij84fNYqWVHSbNLe3yNjkPa5jv21GenhW24ImAwERjbNCnOmPJib+qibiyhXh3Be/ANLhyJuAOVZR689dpZeP8bl+DGK2tx/foaLJpVrF7vsXpROW7cUIvbXjsHV11WhSuXV+K2G5Zg/YoavHbDbNx8xVwxdhGsWVCIj7xzHVYvLsP7b12BmZWFuOOWJVhYVyk/MTluBudHepiEFtJ/qXmepzJUXAVTeTo1Nb4pSaWdRaocf+Iiksl89YNPV0krizAxVSv1j9e5mGMwLsjhSlmm6W2fJgWpFOfLTI09lfO7tcePcJRLhHLokpxtT30Z4WLngM63ymiwllHv05JZcDLpksF0iHamw6kllCR4UZ1xCq9hUSRLlZVcpwsbL5uLD75jNeZWl0kZj6TT0DGfD+7xOyxcv8/dJ2tfsmUsjLf8eMsR4y2bq1y2WJErP5eMt2w2cpXRMhpe6bLZ5/NUFLWfJBMGRXhDpIyASp9umBSkUltdLjNnMWxiBE+3+xGK8L1DuU9iIxMVjiMHM6VzSSrvbB0mKp2FVJa13bN1jBiZypI6/xlmQHiFohhm+mFSkMrsOTNRVsCFYeBocz8GA3xJoRy0HDMGI0aMGHmlxWqPUp4KFyZTZDPdMClIhc84VBbYYXfZ0NQxhL4hvgnXzISNGDFyaYjVHqU8FS4DG0/lksZ1y0rUd7sHu4ZxpntY3ZNPWGcLRowYMfJqiNUWGU9lkmDV3GJ4PE5OB7DrZBcG0ktg1tmCESNGjLwaYrVF8sd4KpMB11+5EkV5XjlgwLbDHegdDKl062zBiBEjRl4Nsdoi+WM8lckAt68Ia+Z44MxzYMuhDrT3BlS6dbZgxIgRI6+GWG2R/DGeymTBdYvyUOxzIOGPqBe3+YN8tY2BgYGBwaWCSUUqb9y4GOVFHrUE9uTuFrT3pbwVAwMDA4NLA5OKVBYsmI/1c/Pg9Nrw/MF2HD3TJ6l0MUeubxoxYsTIKylEJixirqlMGtjxxjVlqChyIdgXxNN7W9HJj6Dz8KXXM40YMWLklRYiE5b/5prKJMLbbliDOVX56htPD25rQH3rQDrHwMDA4FLA9PRQNCYdqRSVluMNq4pRUuzE6fpePCPeirlgP/mR6GnHI4/sw38/0oj93RH1qbpREQ2jp9uPM0MxDDS34dFHj+CFP2pukUTHvqP44fM9GOQGu1px/yMH8L0/tKI/KAn+fpzsj6H16Gn8ZnMbTg8M4tCek/jpb/fj+08340hPFMGBAAZPt2D75iO459kWnBDHOTnYhxe3nMSjxwKIRYZxcE8jnjjkB99YFx0ewNY/HMJ9h1O3xBsYTDVMOlIhPvCGlZhVWaAmBD975gQONfLaisGkRfQMvvrNXXj42CCa2v3oGQ6iuakdTz5bj+dPDWM4GEJzWw+2723D4YZeHNh7HP/+n8/g739/Bsd7owiFbbBH/di79SQe2t6BVvVdvBBO7m7ANpl47DgdkLgf2184hedbUm+4JiKH9uLbJ4sx59gR/LotikPPNqFjZhWuXFmGYp8dh59vwakDu/GDeidsx5qx5ZQfQxU1uKoshI4ekWE/9p3owvNHYpg5Lx/JsMR/uxd7j3Vi88kEbCfr8VB3GK3t3diybwh2IZijm4/iKVs58ncewO/NfSYGUxCTklTmzJ2rvJWCQjuOnOjG4zubMDBsXjI5KUUdtBj62jrx9EvdiNaUY0mNA/2tAzi6dT++eO9B/PrBA/jpPdvw1/++GV/6+U589eE2HD/dj+HhXmw+2IFnDgwhbvPj4K4mPPL7F/GR75/ErvuexJ//73H86DuP4f/+rhHf/8LD+OLzp/FPf/sE/reNn92N4YUXhrD8+kosKomjS7ye9nAQRx/di98eDSEw0Iht8WJ074li0ZIirJznwHDAgZIaJ5r6PFg4qwgLwwPoCSWRf8Uc1Mm5mJ8IYW+nAx39SWzYWIzCZAL+qBNzq53IK8xH1B9B05kwKue50S8ToTblrOQYEyOTTtSR1GERc6F+EuLDb16BFXOKVfgnTx1Xz60Q1otnRiaByDFLOmfjy//yFnz39U5s2tyIpx87iPu3NmHTiUH0B2NoONOPQH4prlo9E8sLEwgm87Fg2Xy856ZZWJQcRlMkgb7nD+JHewfQ3TeM5q4hbN4dwBW3r8W1Pr9spw+/O12BOz84D7W9fTgTlO0mwzgV9GBFhR31XTbMqXDj6j97Df7tztlINg7h2BOdKFzuQ783D3NLHOjx21Bc4obnRANOeQoxd2E+2jrjcPqKsMHbg6e29yNYNgO3XF0If8KFMo8NPWEHFhTb4Qkm4JldBHdJHtZeVYm+TfXY5SzC6lJ1xp47JkYmnagjqcPy31yon4RYuGA+3rKuFCXyoz0ts9b7NtejpXs4nWswmdD+zFZ87BvP4W/ub4O9vAh5w0M4VN+HAy3DMsO3i0G3I+pwwJcnOmJHXQ1w8mgbfv/7U2gYDiNa4MbA0VbsbA2ibziOBUtqUFMQxOO/fAm/bvRhzYpSVA014J++thMH16zCn82UX73dgwW+fvzsJ9vwYP5c3Bhqxm8fO4Jv3duO4rlBPOUvwdqKQlxVGcTTD7yEe3oLsaw4hO0HwiiuKsPKaA9aE16U+IJ45Bc78Y37G3B6IIxI0o5A/XHcvakd3QUlKN59EP/wq0bsPdmBlnAYh490YyAQQvmVy3B5yhYZTDlM7wPLvdcjoPQdd9yhdGdnp83v99uCwaBteHjYPmPGDFsgELCHw2F7NBq15+fnK+12ux2xWMzucrkcEnc4nU7Hvn37TrGNlxs93V34868/iyd3dcJb6MN//d9r8Be3LE3nGkwWRAeHcKp9GH1RB8qqi1HnDqG1L4ZINIn8Eh/ciSQczvRpmkgg6bAjPBRB0u1EvhsIJB0oiAbQMOhAZYF4MrEItj+wF0+3DmFnWw3+63sbsbS9By1RJ4rLijC/wqVmU8G+AbQEAG9BAeryYmjrCCBod6FwuBNbQlW4YUkBiiJ+NA/GkPTkobbYBv9QXM41NwZPtOGM04fZc8UD6Q+gOwQUSV/zHUmE/QH0Jdwol3J58RBaBsSjKcxDdaENw+JF9cKNspJ8lHlTu2QwNRCMxPCdBw7i09/bBo/PgQc+sRRvuOk16dwLw7p1674kKma322NJrt1KWIR3KEUlrvQoaQyr9EQiERP7rOozTC32W8x3LC46LvY7LnY8EQqFEhJPiP1PeDyeRF5eHnWypaUlKelJn8+XLCgoSFZVVSlX7L777tMumdKTmlSI3zy+DZ/68SE0NoewYe0M/OdHr8HVy2sy65wGlz708sFFQ2QIL21pwvG4D/MW1uKKuV640lnjQiKKkNTwjuHHJ8SAxIXcXPwk83jBc1J2NbXazvX3dLrBpAfP4UCYpHIAnxFS8fqceOCTy3DLTdelS1wYJhOpTNrlL43bblyLt15eBXc+sPNwF37wxDH1vRW9vmnk0pexEcKZ053YubsFL+zrwN6GXpxoaMfz+3vQHIhhsLMLL+5pw4EzvdizqwnPbj+NP+wbRtHyebi21oWgP4Th3h48t7cXvV28KyuImHi4zxzow5C0HmttxzN7utDQ3CXt96J9aAA793XiwIEunBpOoLmtG60d/Th2qgen2iJo6w6i+UQL9jYO4tjJLuyv70O7eB9dvX4cbxrA8fouHG3xo+FIMzYfHcCIO53Vvso+pyLnjIORySupI5r+I5KkpGzstINDJDUiab1ixQqlxTuxRSIRm7CYTRjMVlhYqHQ8HrcJy9mEsZR2OBx2ixYitds/+tGP3sU2XgnYHU4sqvHhcEM36uXHfLxtCGWFHly+qBJOmUUKG6dLGkw68Acb78f+A63YsrMHjSGhmHAcbqcdhXPLMdc+hFNN3dh9Mga3J4LGljC8M9wIDvqwZnEePB4Xho60on5IJmyxMNqKPRhsCCOvU0jq9CC6akpRfLgBj/vdqI70YU+vHZ7OQQSLHTKt86O5K4zOlh48+/wQCqrDaGjyY+vhAfQI0dR3hNA3MIxA0o5EIIKWjl7sbw+iq6kPx9oDcBUUYs2iYuRLX+1yDpqzcGqDxMIPB750tBNP7WqGU477n19diYXz56RLXBjuvvvu50QlZDt8ouqPErGFNNCZMLXYbTHbiaTopNZi85UW+58UzyYp3gs1hoaGIOmQOMT+Iz9fZvKCw4cPK60x6T0VYuH82bjrrYuxdHYeAr1BfOvBg/j1C/UqzzqbMDLJhAcwHgEKyrCkshR1zgj80SgGeofEc+jD6c5hdPojGAhAJhCAyxFEY7cNLrsT6OnBwUMN2NTtQl5oGCfbgggG/Th0lHdpeRDsjyEmP5IW8Tz6I3FEPV4U9/fj9GAA9V3icfT7MLy7Gf0uXrtJoEEmLL0xL7zSr2DcicuWlGHD4kKEpI1dx3tx6pgfsQE/Ot3AkHhQfW39OCEkox5Fyd4vI1NOMrBM0afrVIJDYBmGyXdNJYN4FP/288342m+Oobc3iXWra/CND16Fm9bUqWzjsUxC8AcbF48g6IAjFEc4EUHQ7oA7EcNwwoGSfPESojEx4g4UF9kQDoQQsHlRJDOpEk8UvQNBdMbzMDcvgja/DWXldnR1JDF7hh3tHXEUV3ngEEbqdHhQLZOuQE8EcZ8dkXhMpnB5KPAPA+UuxEN2xGWbDnc+XIkoxFtHWZlPwjG094cREEfII/M+hyuJsMsufbbDJ3kJrw8VQmAe46lMeZBYguEYvs1rKnfzQr0TD35iel5TmTqkIugfGMCXf7gZ//1YA8JxF27cUIevvv9ybFxeky5hMNnAs1SfoJccLunOGbzSUKTyYOpCPUnlASGVN5gL9ZMbJcXFuOuOy3HHNTNk98J4Zncrvvbz3dh9sjtdgnfcGJlMIn/OSRtNJnJ85c+5aRM9P/gbypVuZNpJLkzX+caUIhVizswafPY9V+LtV9YC4TAe2dGML/9sF/bWk1jOrn9a10ONTA3Rx3c8In/OTZtAfS3y55w0I9NPDM5iypEKsXTBLHz+vZfj1o3VQiwhPLitEZ/78Q5sPdSu8s1JYGBgcNHBOYYOCMSHUXq6YUqSCrFu+Vz8w3s34C1XVAKhEB55sQl//+OX1MsnDQwMDF4emAnrlCUVYv3KefjyB67CO66rBaIhPLerBX//o5fwk6ePIxzl1y1Ss4lca6RGjBgxMl5JG5O0d5KK26YpwUxpUuHurVk2D1/5wEZ84OZZyHPHsOdgJz77ox34xn170dA5pA68WQ4zMDAwuDiY4qSSwtL5dfjqX16Hj791AWZU2NFyqhdf+8UefP6eHdh8oFWVsV50M2LEiJGJiMFZTAtSIWpnVOIz770WX3zncqxaWojwYAA/ffQYPvH9F/Hdhw/hTBffBJVCLvfWiBEjRkYTg7OYNqRCFBYW4SN/shH/8eH1uO3aGSjwxrFrTxs+fvc2fOGenXg0/QXJXDMRI0aMGBlNFERJLBUQCN0oPd0wrUhFwe7Ca6+6DN/+2HX45NsWYul8n3gtQfz4oSO489sv4Bu/3outh9vVa6wNDAwMJgbjtUw/UkmjrrYGX/zLG/EfH1yDP7l+FqrKbGg83Yt/FI/lr779PP79/v3Ycqgd/f5wuoaBgYHBGBA+SVGKJpbpea1l2pIKYXO6cctr1uHez9yEz92xGK9dV46yQuDAwXZ87r+34gP/ugn/8pt9eHxHE063DSISS92GnEGOtVUjRoxMP8lAB0VPT0qZ5qSi4csvxP97102455PX4m/evhAbV1WgrNyJE/Xd+McfbMe7v/Es/u5HL+Gep47jxSMdaO4eRjyRkLPm3LVVI0aMTD9REJUKM0BesZDNNIIhFQtmzpqFv/2L1+NXf3sNPvO2+bhhfQ1mzvCgr9+PXz16BB/6xib82T8+hc/95CX85Mnj6nbkI2f60NkfRCgSkxlLuiEDA4NpB6GXdGh6Y9J/+fHlQHFxMa5ZuwDvum4WavLDyPM4AZcdMX4/ozeIfQc78NCz9fjltkZsP96Fky39aO4aRkd/QF2DGQxEMRyKCdHE1ZP7kVgCkXgCUZFYPKl0KpxQHg/TtMQTZyUhLEWHKMGwCN1slZYWcpionGSWmT0ZGBi8IuDv8KVjHfjDjmY4xV68c2PFtPzyIy3PCFKZzN9TefmQwJGjx/Hoiw144cQwjrcH0Tso4o8hEowDQgY8bPZCNyqLfSgv8WFOZT5qSn0oK/CgIN8NlxCT22GHR8RhtylCEKXC1GoNVohAfQJZ/nHWY5cM5ms4HSybivOvXcrq3FQ7qRjbdklZtsewBFVbimjkzHfYpV7aR2Ua61FY1sDAYOLgTyssk8j7Ntfjvx84CI/XgQc+sRRvuOk16RIXBvORrilHKlbE0NzUgk276/H80UEcbY+gsz+E4WDKO/GLRIVkkrymnyYbBZ51mZHWgWwzbimjkSlrQSbJkjdWvVzlNXIkGRgY/LGQ37T8dzttePCTy/GGm82XHw2pTBhJnDxxEqdbe3G0qQ8HzgyhP5BEfzCBrqE4hoIxxIRY1GjLH33xzrpkpdKsccm0RFVcg8FMjOERZbkslg4KklwyS4dVniWT7XAJzcDA4OJBGU+Z0HmEVH5510rcfMM1Kv1CYUhlWpFKbsTCAfT19yMQCCIqrJK6TpLIXB9Rd4/JkNPsJ9S1laRyLmjoY1JeG3w58IjwjcqimcLrMLz2ohGKRFUZgu2GVFmJSFvhiBCalNd5wXA03a5NpfN6D4kncwYYGBhcOOQn5XDY8d43rceihfPTiRcGQyqGVAwMDAwuGsw36g0MDAwMpiUMqRgYGBgYXDQYUjEwMDAwuGgwpGJgYGBgcNFgLtSnkUgmEImG0jEDA4OpCpvMpV0uN+z6CeBJAHP31yQjFRle7Dr9DL5y9GZ4je9mYDBlkZDfd2nXSnzm5p9hYe2qdOqlD3P31yQEZy02GRK+HsX8M//Mvyn6T/3GHfJHz6UNLjYMqaQhrK3OM5ucdUaMGJmqIj920elJtcHLAEMqBgYGBgYXDYZUDAwMDAwuGgyppKFeEy8ecTJJbcSIkakp8mMXPdkg9mnSrNcZUknDXFMxcqGiXg7KtfoceUYuFZEfu+hJiknRcUMqBuMGX2gcjgMRkWgC6pX+Os4XJ8dEGNZxzgoZVmWkLOswTGFb8l+F2Q6h6kqYdRnWnwxgGoVhgvkhlhVhm7pt3T9rvyjW8gzrfui4Kidp1rbZFkHFskxju7qu3i7TGafMyr8Ml1e8A0XOmkz7bIflMn1It0EwT2+L21H5Iiyr81mebTGst818ig7rcnp7BlMal/wRNp8TFvDDmm39DdjcfQ+chmZzggZ1fvFq/H+rf4b11W/FwuIrMLtwGd637F9xWflNYvBCmF+0Hu9a/HVcPeNP0R9qV7dp/9VlP8RNsz6A1eW3oLZgPm5b8He4ceZfoDNwGvFEHJ9Y9ysUustxsn87PnzZd7C+8i0IxwL486VfRYVnFrqCzXj30q9jbeXrcGpgJ/zRIK6t+TPcueoHst0bMTN/BV5T+x6sKL8O/eEW/N/VP0KJtwZvmfcpXDPjnVhTeQs8dg8+tuqHWFX+ejhtTlxf+xf40yWfw9qKN8vBt+EdCz+PteVvwuHep3BF9Z+qNo72Pift9aDQUYG71t2Lt8//FDyOAmyoehveMOdOzM5fJ9t9F9619Eu4qvp2+SHZsLry9VhSdg2O9W3BG+Z9GNfXvRe90v/bFnwaBc5K/L/VP8SK0tdiXtE6HO/biqWl1+FT63+NpsH9cKIQX7zyMayueAPsSTtahw9hYdE1+LOFX8HNsz+ExoF90s7nceu8j6M31KL2+2PSXijeh3g8incu+kfZ3vvRETyBbhl7fu3T4Fxw5csbqMY1829HWWF1OvXSx/e///1NotRngG2jf1JYphXnpkt5nR4X80xSUu1Qi90Ws31xPyd8UU3oZFr3M5gYeGDzXSVw2N3Y3/Es1lW9CZW+uegOtKBPjPmVNe8U4/dR/P70v2Bb269w28K/xx0LvirGcC9+dfzzeLzhWyj2VKFjuFFasqMmf6EY1WsRiwIry16HInclXLYCzC1aK4b9DlR6Foph9GBB8Qbki0Gu8CzArILLlDdULKThj/bh0Yb/QMPQblT55ouRXY3Lyt6EMvc88RjWIM9ZhGea78bcwvVYVHKlEBjQPlyP5eU3oMRTK0Z9Cx45/W+YV7xOtl2O51r/F8H4MJaUXiMGPl8M/5XwOvnUtQvFripsaf0Fdnc8Kv1bLV5BAC+0/xiPNv0LmoYO4UDP02LIG1AqJMjv1rDPPkchlguBXFP7biHNChm7cgxGO/DA6S9Lf+fi8urbpNxVCEViWF91m0xmPIoMm4cOYkXF6+W3JMQSOIxfnvy07H8ZrprxJ6iQevX9O4V4XodArF+IPqaeubi27n3oEaIp9JSp/eVM0fwQpy7E+KdD6jBnH+qch17b5lfCRpt5eRoy2Gq5JvfFPSMcm1gyjjJvLVZWvBb7up8U7ySMusLFWFR6JU70bxWjOgMNA7twYmAbqvPmYV7JWhyUGX+hqwLvW/6vcDvyMKNgEeoKluLM4EHML1mPaHIYMyU+p+AKORndsh075hSulgNhx3CsT4z+WhS4ilHkqZByK9VPJiYz8wJXqXhKK9U248mY1PWIV/JG8WZ2i0EvFSNehhvqPoiGwV3oCNDgVwuhXIcTfdtlGwkx0HMws3A5NjV/XzyLrfiTRV9AuacOc4pWIZIcxLKy10g7JUJGYrhldjurcIWQYjkeqv8X2X4MG2vuEK/HLR5ZB4YiPSgS4in3zlKGfX7JOrQMHxYvqwHrxPPyOcqkj1EEov1oCxwX8upX219adjX8sS4sl2157PkyPj7xuG4QL2mTWsYaEuKs9i1BJB5QJBoW0usWz4f96A03YTDcpcaj1X9cCHeFIk+vI18dK3MujybyYxc9CZFME0JGq1RBDqLIjo/Ay00sEyYVukVpF2pKgRfquQDI8TZyrhAu8VKC8UE8LN7IU2e+LWduUmbWx2T2vEdmyKuVJ/C2BX+Pt8//e+zvehp7Oh/D2+b/jZo90yPIcxaK57IfLf5jYgCvxbLSG4WMtqM/0oWFMmv3OorQG2oSEjiOQHwAFd55UneDtHsanUIMNXmLhEy84i05kCdeU5G7GqVCcuG4H6eFPIq9lWgdPibEVycEGMETZ/4T95/6ojLig2L4SYSLS66CS4x3oXgOLDev8Cr4pF9VvgW4rOJNCMdC2NZyPxaWXCEeTY3su1CdGOpCV6UQ02whxBXKQ+O2vVLP5fCocE3+IjH4TTIeRzC/SOq6Z6JxaA9O9r+oSNNhcwphrcHrZ94lXtVK9ARbhVjmY0/XoygQT2ZG/lIhkjj2dj0h3tLVai2aY3Ln6h8qr2QoPCCkNxNX1LxNvL0zGBaCIgl5nPk43r8FZ8TDOdm3U0jrGBJS2W7O5ZySWuSfcuZL9o07dxbnI46X04ZziNUwa32+d3/FYjFea1Hv/gqHww6v12uXuMPj8SgtcE7Gd3/tPv0svnr0JjFs6USDEeDMucI3EwuKr8DOjoflpEyKQV4nJ41LeRRVvnkyM28UA7pMGceT/S8hgRiWlFwnP+G4GOAC9IXOiHHvU0acL/XjzP5Q7zNiUBdJ3AmPGG9/tBshmZEXuatkdh9GvrNUSKYeTrsTPiGS+v4dYtTniHd0FQbCHYiJt8TtdYlBnyGk0x08I17FKvGiAtjf8xgikj8jbzFq85ejcVDIr2it5EWFgMrFcxhUnkZl3iz4I/2yH73StxJVjtdijvRuFi+kFxtq3iKE6hOP4ITqe7G7Ek1DB9AVOi3e0mr1aWi+XimBqHgVQRmDFeJJtAhB+SUtIWVWoWnwgHgm16plKn+4B72RFjWWB3qexMry16J7uBWzihfjUM9zQqTrsLvrASHRZVhVeZMQSB9O9e+T8Z+lliBJxF3BeqytvFVdQ+kLtYunt1oRacvwQSFRf+ZHbTASJNyS7lX49M33YuGMyfPur/Xr139BFN/XxesjMSGNEe//0iL5I9Ks8YTl3V+UuMB9KbxQ0koq0okRL5Q0pDK1Ybc5ZMbtUstePEnsMvumTghpOGxuMaghIQ8uvySEGIKqjltm8i67R4x/RM44Gl+ed8l0XZsY/WCmXYJLWazPfHvq/k9VlxtiGS4jsZ7b7pXZmF0RCtNiQhT0Bug9cVmK20ptM7Uth2yDcZfUYx6vDbH1qEpzi7cTkHJ22bb8UqUtj8Or+sL2Wcdh57Z5DYOQfsv+sR2n1FWdk4okUe6d3j7rcn9ZJiF1U9tOqmUsbov7Q9Lj9tkG06Jxxj1qXFiPZTg+URlb1uU+Mo/bcUs59ongNZmYlInLdlN9NMiFyU4qFBKCeBpKS1wTSCaclZ7zhZIUTSrp9ISVVIQ44iQV0QleqDcvlPwjIMyvDErudVgjFN6tFaZxk3Gi58IZf0SEM3WmE8HYsCKU9Ov7xPiGZaY9qPIj8Ygy2LzAzDjLsS3dLoXXMPgZAhr7sNRlGuO8OMm2qFk+INsZjg7J9gKSHlXtRKUu89gu67KPqX5ze4wnM3kBqcv6qf4NqXpRaYf7RAMfku2yn2yDdbgPIdkWt8d9ZJ/YNveJbUSkvxwH9k/vK9tkOcbZVkA8F9ZN7TPTw9LBs22EYkFVPjUuNulPRJXntjke7JseM9ZjfW5D7bP0Ky51ma6Pl5Fckhq7yQYhgRHXVOQ8Y5LSPOeYzj9E9tKXjo+WTojzkAlf6NLYRSeV7I5PFsjxkc6z/7nXYo1Q6J2cHSOGU/GROleZs+nZ5caOZ6flytfpVp0KZ/f7bF62MO9suVS/U2nn7sNoedY2suOjp5/bhk7PrmMNj+zjyHQjowt/4xb7O6kgjkU6lIHeEaWttpfh7Dh1NmG8HPbaeCoaPNlkeM+d2RgxYmSqSNr88s9kg/WurwxhaE2PhaSTTRLZ8UhEPN5odETaRKCXvtLRnLiopDKp7wpjz81Mz4iRKS2T1VOxEEoG2cQisOpM2WxiIXKljYbm5mY0NDSkY+fHhEiFF2zSwSkHXljlanrEiBEjU1ZSV655XXDSmTLVYV5HSYf1DiitSUK8FeWxpKHLqPyJEEk2aPt5kT4dHRPkbe0LKj3W3V98TQuFnxT2er38fPCIu7+onU6nY/fu3eOntUsAvL55vHk/7t721/A4felUAwODqQbeqVgWX4j3vPZTqKucm0699LFhw4a/Ez6Ji6g7wIQglE7HyZVK6zjvDqOWckxT+Yn0J4SFdOJirzN3f1Hzzq/0rcTMU7cS67u/Ojo6kmLvmZe580vaw3PPPadJZoQeF6lEIhFbXV0d47yNWJGKNGyXPIdsRD2vIhtknvpG/WQjFSIQGEZDaz14+6aBgcHUBG/L9rq8qK2eCY/Hm0699LFu3bq/TRNJhlioNXloMkmnW7XKE7ustBBLnOQicaUFcYoQSVzsfJy3FmeTSnd3t7qt2EoqvJ34vvvuk+bPekOCCycVSVeeCj0WkokQnuyj3TkZScXAwMDgUoWQymdEWT0URS4Oh0MTyghyydZSTpEQhZ6J9lRILPRSSCaaVIaHhxPimcT1g49tbW3qpZI5SCXbU1G4aBfqpdMjGjYwMDAwuDgQMuHDKMIJ6SdtJE4R6GdVEsIR6rpJtrC+eCPq7cMM6zTrjVXW8IXa8gsmFWtniOy4gYGBgcEFgwShiMRCLFozPRO35J1zgV6HtZ2mtoYvhnMwJqnQzaG7k45m7v7ihq0bN0RiYGBg8PJBeER5Klq0h2IhDaV1uo5ni6Qrex0OhyGi4sTFtOHj9lR4nzLvV9bEQmR3hHHdcQMDAwODiwOxq5kPdKWFdpb2doSXwnhaW9Myom12Ou9lwaikol8WRvACjZVMrBgeHlbpfHcMO2plPwMDAwODC0eaUHhxXpNKnDrtmWRAG0zh9RVeQ6GORqMZUolEIkp0nCRzMb0U4o++pjIwMJDs7+9X4UAgoDoWCoUuegcNDAwMpjuEABShSJAeC2+z1eSSU5ifLpMhEKuwTdpqhql5OYNay4VcW/mjSMXpdKoNXoyLOgYGBgYGY0N7KCQUaoJhStpDUQRCz0R7KRSmURimx2IlDrY7lg3Xq1PW24lVxnlwDqnw3mPL/cfnRTbD6c4aGBgYGFwcCDEoAiF5aBIRW6vJRBGKTrNKOl1Juh0VlryMrdZh2nI6DFai4XdU0sFx45yHHzX4EGT2A5B88FF/rIsPQPKhR/2xLn4BUtiQD0MyT/rm5GtbpH8pCHs6ZGec0nmnpFOruBYZJxWXTas8Kc90hwwk0zMicbtoO7WUVVrHBbZ0OrWNce4Lw0xjOA1ruoGBgcEFQWxQLuOr05RmGbFzmbAI+YFxbfQzF+MtWhMJl7w0saivPzIsoj/YpcIUlhX7q8OZuNhUavXAo3gfjKrXs0iaeoo++4uP9FAKCgoS4/04lwbfSaIN6wgDu2LFCr7zS5GJkIBNts89sxUWFipyYRnGZePKgMtGtSGngbcJj6g4NevTwAuYzbqZMMF2NCRNtUst9VlQCcOE1oTOp06HmSlBVUgdKB0W0euROqy0Jd+IESNGJixiZ0bc7iuibE06PWNrqAXWdE0eJAlNIipdh5kn9pBeR4ZQqCWeqcc45+2sk66rCChdVseVJoGwjMQlSzKF1EgmYt+Vl0Ii4e3GDHd0dGBoaIieC1ekuAzGm7YgjoQ0ARw+fFjpbCgDnwqOJJXzvVhS4uo1LfRUSAL0VOixSJpDNq7eASZx6Ysj47FIxx2yMxTlnTBOzTQJK88kOy77TebRHgtHgvVHeCjU0lW1LxJXBEZtTROtoQiLmn+y8gwMDAwmBLE/JA0raKyVVrE00uWUENQ6TcAKiqAo6bgmFkUcojWhKJ2WjKci21TkwjSK2FDloTBdRL3vixD7rN73JeShXiBJUpG8Ee/8Iqn09vYmpL2k2Hi1M+P1VLThtULFx/u2YtmIIhfpKz0S9S4wkkqaROzUkq7i1DIwmaUv2VFFMpJuXQ5zSLrWikByafaTYRm8DKlIWO0PQW1NE1FgXKoxmEkzMDAwuIhQpCJmaISxFWRIRPIzYWqJkzwUqaTzM+QiWnkhEh5BKEyXsoo0dDrNLONMJ4FIXJEMw9RSjm+R5NuJR5AKCYXv/KKWOlzqGvF2YmkvQyqjvZ1Yw7r8paHiXP6iti6BMV5aWkrDzK+HqSUx2SANt1qyokinSDayvza6TIp8ZEcymsJ60hTLqDpSTtVn+6zHdLbJnbNqqZvRqSIpsBlqpksTGSFEqwtWjLMcJZ1v1UaMGDFyMSSzlGWVdLomAmu6ErFRGeJIp6myTBf7pwmDeoTXwjjtG2HNFzCu0sV20/NQeSQNAZe0lGacfEPPRMrRhqrnEiUffESEmqIJRfqFxsZGKhXOBWXcU8EMdFzp66+//pyL9SSF6upqtQRGT4Uei3SQeeqCPZfAxI1SWjrL3iuPhZBOWz0XvdSl0mWglJbyKkwt8REeigwMg2QXsoryUAQjNIX5ogmmW/dxxP4ZGBgYXGRkG1yr56ImxKnklMdCLWkkmREeSzqsSUNdF6Fmmtg3RSqSlln2Smu93JVJJ0gqhJAIL84rD4WeCklF7DQ9lwSfPaQmwYz2dmJ2Ou2p6H0grOHRPZU0bHPnzqU3orwTCkEtG1Xei+TJPtr4xTFVj3HZGZt0TBl26ZS+8K4IiWmSx7dmqmUo1mNeur5qg+nchgyIqJFatsWw2ikppw+QSuNgS5gDrjXz9IxAhdOiwjrfiBEjRi6GiK3RnoYW7ZloMsikp9P00pVKZ1hEkQYJgZplmc+yWVpMq/JQtFbpYktVGttjWOyt0mkCUbcMk1CoSSBii1UaNW0vbyOWuHo3mCYUaUtdpOf1lMOHD6v4aBgXqTBAL4VEQOMv/bcVFxcrQuDymHgs7IhKl45rMlFx6ZwmGdUe41KPxKHaYuclX7lYFKnLcoolsrUMoo5TZQiGYJqO63zRHFhNPGqQLelGjBgxcrFlBKmI7bHGldFPp4/QTGeY5aklrsoSjJNsGLZoKkUkojLEJHHVHolEty2TeZIECUURCZe1mC92Wz0oSWKhRyIkkln6EqchOTQ0pGwyHQOCpMI7vyx3fdGWnoPzkQquuOKKzHUVNi4dV9dTeGsx80kM1F6vN0Mm1Lq81qzDDpKYSDCsZyEWEg+bUQQjg6G05EtTqVuFLVp5KOk8RSAcKJ3HeFpz4JmuD5qVTKxhQzRGjBi5IBE7k9ND0aLzqcUukQAy+bRRkqa0TqdOp1sJQ2mWJcSOZohGlxd7mvFMxNYqG8j2xAazqLKVjFNLmQyhSDn1zRVqseVM5+3EGVLh0pe+62u0W4k1zksq1udVGCcpaFKRTmaIRVwktcwlLKgu1EtHVB2ym5Tnfc/KQ5FO0uNRmvXYaaZzJ6S+2gmr5qBQy6BliINaNqtExwkdF82DxQFS2pJmxIgRIxddxAaNi1TSYTFpygPJLjOCVNLp1BnSSNfTHkqGaKgFinCoSSysL+lK044SmlxIJlJOaT6LIrZaEQqXvtra2jA4OKhsMIWkor0UYgxSoZ0dH6mwMRIDSYKkwnTrXWCMy0ZlX9XyFC18xmORTiqyYX12jvVJIFpL3jlEIlqqJhWrClRc2lZpsqlMWKC8jDR5ZITlmcY8a7oRI0aMvBwiNmkEQVgkmzjUdRQxTSo9XU+lUUu6SqP9ElHEwbgoVUZsW8ZzSds4ppFI1IONJJR0XBGL2F1lD8XeqnReJ2GcZCJtKi9F8jJpotVdX0znUpj1Av04SEWBhJBNKhoqfbRv1pNMpOPqLjCGpbPqWRXZsHoIUjqTeXaFwrvBqKXj6m4w0cxXd4UxLopxRkmp9O9UmlVT2C8ZTHX3F8PU1jj7KlGlBUqn86wYEc+Rb2BgYDBuiMFXhjcHRqTrcmLrrCsuKp0iNo7kk1ll0eUYl7AiEomzmPZKFAGJjVRharGzmTwSi9hrRTBio5XmcynUQhzqYUfe9SX11LMpJJPz3PVFZGsNFc/lqWiodOvzKnSBxAArIah5wZ6Q/qty+tqK7IjyXhimpOuq6yusJ+XVkhc10ziWsmNKM10GToWlbMYzkXSrl6IGQgaPncnMBCgc9Ow0CutkpZ1T14gRI0YuQHJ6LGKTrJ6J8kIoYpJUHaZTSBaWsoosSBBSTpdX5QjWYz4JQqKqrCYUatpHeirMp3BbJBLJU7aUxCFl1bUUxnkthctfYutHu+uL0ZTxP5dQMiARjEkqWvN5Fepsb8X6hL10jun0KDIeC59bYVx7KhQZALvskPI8ZGeUlyEDoJ7AZ5oElWY683WY6dSWvAxpUdg/gbpOQ80/lvQR4TSy4wYGBgYXgpzGVoggk24JZzwRRqhJDtRWYTmxeYosxKYqr4XCstRi7/QyVyYs6bxOoshEeygUkgo9FeYLeSjiobdCguET9IwzbCUVfZF+tNeyCEbEaVRHM6zWdNsdd9yhlsAYsRJLXV2dujBPUqFkL4OJZvo5xCKdVpqGXhMHtSYWpssOWvNJHCouA6KWwRhmf6jT5azkkiERaxqRHc+GbHfMfAMDAwOCpJAO5kSaFDLQ8SydIZdccUpMPA9qkgi15CtCYTqJhGnUJBSSBwmFxME0TS4STordVsQi8aTYcZU22rIX+2e962sipKKRbUhHxMd7bUV2UsWlMySNDKHk8lgYJ7lIeZIM66lwmiCUJsGQLKh1XHZckYcmBx1mOcYJa55KSCM7rqHTpW0VNzAwMBgPxMYpTcOuAqNA52drwTkkIm2OiFOkTIZYSBhSRhGK2GFFHhSmaxIRG81lrRGEQk0PheXE5ipyIZHkIhV9LeUVIRXq8y2DkVRkEFRY0s7xWJhHApF8LpGpC/qSrjQNPPM00TCuyYVhLSQXtsf+CDIkQ+iwNU3qj0oqgtHSDQwMDMaDbGM7AiQEsW9jkovkn0MmaQLJkAm1jlvTSSoSV2ESiSYVK6GQSPSFeb3sRZFw0vrdFHbG6qUQfwypaGSnqfhYpMK47IzyULLvBisuLs4QCwlAeywUSeddYhlCIYGk8zLeiCYVik7TokmG2x9NazAu9dMxhRH5BgYGBhcZ2cZXeTWaRHJpsYU5SYXeiA6TRKQdFSeRiK1VWhOLfmI+HT/HQ2GYImUUoUzgWoqGjmenK+QyrNlpKq5JhRiLWKzfW9GkQi2DlfFYSBzptAypMC2LWEgCKkxCoOgwPRiGuU1NHlYt+bxzTMU1dL5GdtzAwMDgYoJGPx3MwJpGAy+2cwSpUJiu4yQTxnWelUyYbiWQdHkVFtupNO/kImFYPRQroVAmcC2FGC2cQS7Dmp02Ip7r2grjVmIhYYx2jYXGnnHpvCIdxiVdLYHR0DOeLqO8F00OzNP5JBVNCtZ8raXeeUnFwMDA4JUEjX46qECjL17GCFJhmg5TmK8JQ+fTM2FYk4nYYJVOYVogEFBhTSx8Yp6axEIyYfskkbE8FOrxPpeSjVyGNjttRHy0ZTCGc3ksVmLRXouUU4Ri9Vqo6bVQk2SoNTGQXDSh6LTRSMSaTq2h8w0MDAxeDdCwp4MKJAarZv5oJEPNOAmFYR3XngmFBEGtvROGSSLWV9qTQNge9WgeCnV62YtBFU/DGiay4wq5DO1oxlenK219boXaSiwkEoZJFtkeiyYQ/e4wHSfB6LBVSDRsy5rGuCYNEg61TieyCSU7bmBgYPBqQBOGho6TAFSCgMRBbc3TwjQueVnTtGdCySYTximaUCjNzc3q1VdjEQr1GBfmNXKm5zK2oxlga/o5z61Qj9djoegL+JoMmJbtueg8EgvTNDnodK01sYxGHrqcgYGBwasJGvx0UCGbZDSh6HLULEMSYNy61KUJhJ4J83ScBMKwJhUroYitTDY0NChPZSxCIS4mqWiMlqfTlZ6ox8K4lVy0wc/2XHQ6PwZmjWdrwurNqIQsjJZuYGBg8EqCRj8dVMiOkzSorekMa2E8l2fCdH3thGlWMmltbVWEQ2GcZUko1CSVMTwUjey4Rs70sYztaHnW9Al7LDpOYmFYkws9F8a198I0xrX3wrBO0/FsstDkoqHLGxgYGFxKoIFPBxVykQmh4yzPcLZXwrDVM9F5Yy13scw4PRSN7LhGzvSxjO75DLLOV3q85KJJpLa2VsWZrj0XhqlJFvojYKMRCpFNKvRq0kGF7HwDAwODSwHZ5EHvgzo7ncgmFnok2ekUhjWZMKzv7mJ4LELJcZeXRnY8GznzxzK65zPI1nzlsWiMRS6aSOi5UFu9F2qrB6O9F00oOi+bLHR+NujlpIM5YUjHwMDgQpCLBMYD7XFoaOOfDd0+yYKa5aweCbXO02RCbb12wrSxPJQcd3lp5EqzImf+eIzq+cqMyM91yzF1ttdCaCIhKcycOXNMgrFqQhMCPxZG6LLZOB9xjEZIBgYGBmNhNCI4H7KJSJOCRl9fn9LWcnpbYxGJXuaypo9GJsTF9lA0xmNQz1dmRH42qRBjEQtBEpk7dy7vfFDp2eRCZJOGJoPy8nIVH41Uzkcao9UzMDAwGAvZZDBeZJNRdjs9PT1Kj1bOSiTUxHg9E42Xw0PRmIhBPV9Zna+0Xg7L9lgITS4a1msu1FbPhNdeNKwkQ4xGNGNhPGUMDAwMJopsEjgfxiqfTTRWIrF6JBqjkQmRfTE+TSZEpkwa2fFsnC9fYSIG9nxlrfljXmPRGI1cCE0gVg9GI5tciFxpuWA8EwMDg5cDE/VcrJ7GaMguk+2RaOQiEyKbUIiXy0PR+GMM7PnqZOerOEnGuiRGjJdksgljLG9D51k9HAMDA4NXC3xOxIqJeDTn80g0xrHMRYzIE2THR8N4yymMapzHwPnq5MrP6bloZJOLFWN5M7lg9XAMDAwMXm3Qs7BiPB6KFaMRiBW5yCQdvBDPRGO85RTGNNDnwfnqjpav0scimWycz6PJxvmIx8DAwOCVRDYxjBejLWdlIweJENllJ9qHiZZXuBDje766Y+WP8Fw0Jkouo+F8pGNgYGDwSiKXdzERjIdMNC6CZ6LxR/X5Yhjf8bYxZjkhmTHzz0c4VoyXfAwMDAxeCYxGChNBNoGM4ZFovCIkko2LYXzH28aY5c5HKsREiMXAwMBgqmCCHonGpCUVjT+2rYnUO2/ZXMtqBgYGBpcqLB7HWLjkyGM02NN6soCDMZYYGBgYTEbksmdWGQ1j5b0qeDmWk16ONnPhldqOgYGBwauJi0UcrwgBTTZPxcDAwMDgEsarOds3noaBgYHBheOSWgIznoqBgYGBwUUC8P8DDANv1viQ/Jo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34941" t="15625" r="36279" b="14732"/>
          <a:stretch/>
        </p:blipFill>
        <p:spPr>
          <a:xfrm rot="173648">
            <a:off x="7283469" y="1551800"/>
            <a:ext cx="2938377" cy="3997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37729" t="16617" r="37953" b="27431"/>
          <a:stretch/>
        </p:blipFill>
        <p:spPr>
          <a:xfrm>
            <a:off x="9038519" y="2589342"/>
            <a:ext cx="2911268" cy="3765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361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752" t="24610" r="10674" b="12411"/>
          <a:stretch/>
        </p:blipFill>
        <p:spPr>
          <a:xfrm>
            <a:off x="0" y="-27159"/>
            <a:ext cx="12192000" cy="688515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57CC8C0-011F-47AA-8774-6CF6A2C294AA}"/>
              </a:ext>
            </a:extLst>
          </p:cNvPr>
          <p:cNvSpPr/>
          <p:nvPr/>
        </p:nvSpPr>
        <p:spPr>
          <a:xfrm>
            <a:off x="4930605" y="3493899"/>
            <a:ext cx="76200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800" b="1" dirty="0" smtClean="0">
                <a:solidFill>
                  <a:srgbClr val="BAC82A"/>
                </a:solidFill>
                <a:latin typeface="+mj-lt"/>
              </a:rPr>
              <a:t>Sistema </a:t>
            </a:r>
            <a:r>
              <a:rPr lang="es-ES" sz="3800" b="1" dirty="0">
                <a:solidFill>
                  <a:srgbClr val="BAC82A"/>
                </a:solidFill>
                <a:latin typeface="+mj-lt"/>
              </a:rPr>
              <a:t>de Gestión DS. N°67</a:t>
            </a:r>
            <a:endParaRPr lang="es-CL" sz="3800" b="1" dirty="0">
              <a:solidFill>
                <a:srgbClr val="BAC82A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endParaRPr lang="es-CL" sz="9600" b="1" dirty="0">
              <a:solidFill>
                <a:srgbClr val="6DB418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740605" y="5648335"/>
            <a:ext cx="2712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3200" dirty="0">
                <a:solidFill>
                  <a:schemeClr val="bg1"/>
                </a:solidFill>
              </a:rPr>
              <a:t>Proceso 2023</a:t>
            </a:r>
            <a:endParaRPr lang="es-CL" sz="6600" dirty="0">
              <a:solidFill>
                <a:schemeClr val="bg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95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EAFA6A4-27B7-4061-8F09-1FB33E92F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72700"/>
          <a:stretch/>
        </p:blipFill>
        <p:spPr>
          <a:xfrm>
            <a:off x="2977" y="0"/>
            <a:ext cx="12189023" cy="2688607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45A6B09-FFFF-DA46-B882-36432C4CCFEE}"/>
              </a:ext>
            </a:extLst>
          </p:cNvPr>
          <p:cNvSpPr/>
          <p:nvPr/>
        </p:nvSpPr>
        <p:spPr>
          <a:xfrm>
            <a:off x="571869" y="318382"/>
            <a:ext cx="9497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Aft>
                <a:spcPts val="0"/>
              </a:spcAft>
              <a:buSzPts val="1000"/>
            </a:pPr>
            <a:r>
              <a:rPr lang="es-CL" sz="3200" b="1" kern="0" dirty="0">
                <a:effectLst>
                  <a:outerShdw sx="0" sy="0">
                    <a:srgbClr val="000000"/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¿Cómo cumplir el requisito?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69" y="1806314"/>
            <a:ext cx="3903750" cy="3937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22" y="2643809"/>
            <a:ext cx="10980046" cy="216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1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EAFA6A4-27B7-4061-8F09-1FB33E92F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72700"/>
          <a:stretch/>
        </p:blipFill>
        <p:spPr>
          <a:xfrm>
            <a:off x="0" y="0"/>
            <a:ext cx="12189023" cy="26886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937" y="0"/>
            <a:ext cx="5072063" cy="685800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419747" y="1533465"/>
            <a:ext cx="694005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b="1" dirty="0"/>
              <a:t>Artículo 10º</a:t>
            </a:r>
          </a:p>
          <a:p>
            <a:pPr algn="just"/>
            <a:endParaRPr lang="es-ES" sz="32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b="1" dirty="0"/>
              <a:t>Las entidades empleadoras que puedan acceder a rebajar su tasa de cotización adicional </a:t>
            </a:r>
            <a:r>
              <a:rPr lang="es-ES" sz="2000" b="1" dirty="0"/>
              <a:t>deberán enviar a su organismo administrador,</a:t>
            </a:r>
            <a:r>
              <a:rPr lang="es-ES" sz="2000" dirty="0"/>
              <a:t> en formato papel o digital, en </a:t>
            </a:r>
            <a:r>
              <a:rPr lang="es-ES" sz="2800" b="1" dirty="0">
                <a:solidFill>
                  <a:schemeClr val="accent5">
                    <a:lumMod val="50000"/>
                  </a:schemeClr>
                </a:solidFill>
              </a:rPr>
              <a:t>el mes de octubre del año en el que se realice la evaluación (2023)</a:t>
            </a:r>
            <a:r>
              <a:rPr lang="es-ES" sz="2000" dirty="0"/>
              <a:t>, los antecedentes que acrediten la implementación y mantención en funcionamiento del sistema de gestión de seguridad y salud en el trabajo a que se refiere el artículo 8°.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40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45A6B09-FFFF-DA46-B882-36432C4CCFEE}"/>
              </a:ext>
            </a:extLst>
          </p:cNvPr>
          <p:cNvSpPr/>
          <p:nvPr/>
        </p:nvSpPr>
        <p:spPr>
          <a:xfrm>
            <a:off x="625629" y="186545"/>
            <a:ext cx="58420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b="1" kern="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DECRETO 67 </a:t>
            </a:r>
          </a:p>
          <a:p>
            <a:pPr algn="just"/>
            <a:r>
              <a:rPr lang="es-ES" sz="2400" b="1" cap="all" dirty="0">
                <a:latin typeface="+mj-lt"/>
              </a:rPr>
              <a:t>Modificado por DECRETO SUPREMO N° 7</a:t>
            </a:r>
            <a:endParaRPr lang="es-ES" sz="2400" b="1" i="1" cap="all" dirty="0">
              <a:latin typeface="+mj-lt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16771" y="1533465"/>
            <a:ext cx="2315278" cy="477848"/>
          </a:xfrm>
          <a:prstGeom prst="rect">
            <a:avLst/>
          </a:prstGeom>
          <a:noFill/>
          <a:ln>
            <a:solidFill>
              <a:srgbClr val="BAC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521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EAFA6A4-27B7-4061-8F09-1FB33E92F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72700"/>
          <a:stretch/>
        </p:blipFill>
        <p:spPr>
          <a:xfrm>
            <a:off x="2977" y="-44798"/>
            <a:ext cx="12189023" cy="268860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45A6B09-FFFF-DA46-B882-36432C4CCFEE}"/>
              </a:ext>
            </a:extLst>
          </p:cNvPr>
          <p:cNvSpPr/>
          <p:nvPr/>
        </p:nvSpPr>
        <p:spPr>
          <a:xfrm>
            <a:off x="735804" y="97335"/>
            <a:ext cx="53616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b="1" kern="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DECRETO 67 </a:t>
            </a:r>
          </a:p>
          <a:p>
            <a:pPr algn="just"/>
            <a:r>
              <a:rPr lang="es-ES" sz="2000" cap="all" dirty="0">
                <a:latin typeface="+mj-lt"/>
              </a:rPr>
              <a:t>Modificado por DECRETO SUPREMO </a:t>
            </a:r>
            <a:r>
              <a:rPr lang="es-ES" sz="2000" cap="all" dirty="0" err="1">
                <a:latin typeface="+mj-lt"/>
              </a:rPr>
              <a:t>N°</a:t>
            </a:r>
            <a:r>
              <a:rPr lang="es-ES" sz="2000" cap="all" dirty="0">
                <a:latin typeface="+mj-lt"/>
              </a:rPr>
              <a:t> 7</a:t>
            </a:r>
          </a:p>
          <a:p>
            <a:pPr algn="just"/>
            <a:r>
              <a:rPr lang="es-ES" sz="2000" i="1" cap="all" dirty="0">
                <a:latin typeface="+mj-lt"/>
              </a:rPr>
              <a:t>Pasos a Seguir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F05275-F809-442C-90F3-7EBB95194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92" y="1753630"/>
            <a:ext cx="7620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ED239C2-6C54-409B-963E-2664449C48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 r="6528" b="1494"/>
          <a:stretch/>
        </p:blipFill>
        <p:spPr>
          <a:xfrm>
            <a:off x="7367837" y="0"/>
            <a:ext cx="4824163" cy="67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F62217D1-AF52-4CE3-9508-87599CC49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22" t="26398" r="28200" b="11305"/>
          <a:stretch/>
        </p:blipFill>
        <p:spPr>
          <a:xfrm>
            <a:off x="6846849" y="457201"/>
            <a:ext cx="5137628" cy="6148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3CF7DB1-F057-4F83-8CD7-F4ED433377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26" t="13720" r="24348" b="7128"/>
          <a:stretch/>
        </p:blipFill>
        <p:spPr>
          <a:xfrm>
            <a:off x="30999" y="593006"/>
            <a:ext cx="6550682" cy="5877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92FDBB43-B620-4ECF-B08B-7B6FEB68F755}"/>
              </a:ext>
            </a:extLst>
          </p:cNvPr>
          <p:cNvSpPr/>
          <p:nvPr/>
        </p:nvSpPr>
        <p:spPr>
          <a:xfrm>
            <a:off x="4844262" y="205326"/>
            <a:ext cx="1339667" cy="1353212"/>
          </a:xfrm>
          <a:custGeom>
            <a:avLst/>
            <a:gdLst>
              <a:gd name="connsiteX0" fmla="*/ 0 w 788670"/>
              <a:gd name="connsiteY0" fmla="*/ 365760 h 731520"/>
              <a:gd name="connsiteX1" fmla="*/ 394335 w 788670"/>
              <a:gd name="connsiteY1" fmla="*/ 0 h 731520"/>
              <a:gd name="connsiteX2" fmla="*/ 788670 w 788670"/>
              <a:gd name="connsiteY2" fmla="*/ 365760 h 731520"/>
              <a:gd name="connsiteX3" fmla="*/ 394335 w 788670"/>
              <a:gd name="connsiteY3" fmla="*/ 731520 h 731520"/>
              <a:gd name="connsiteX4" fmla="*/ 0 w 788670"/>
              <a:gd name="connsiteY4" fmla="*/ 36576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670" h="731520" extrusionOk="0">
                <a:moveTo>
                  <a:pt x="0" y="365760"/>
                </a:moveTo>
                <a:cubicBezTo>
                  <a:pt x="-27557" y="146758"/>
                  <a:pt x="152952" y="8857"/>
                  <a:pt x="394335" y="0"/>
                </a:cubicBezTo>
                <a:cubicBezTo>
                  <a:pt x="644503" y="6817"/>
                  <a:pt x="776983" y="164128"/>
                  <a:pt x="788670" y="365760"/>
                </a:cubicBezTo>
                <a:cubicBezTo>
                  <a:pt x="773720" y="582364"/>
                  <a:pt x="608963" y="748968"/>
                  <a:pt x="394335" y="731520"/>
                </a:cubicBezTo>
                <a:cubicBezTo>
                  <a:pt x="152169" y="718181"/>
                  <a:pt x="4474" y="569902"/>
                  <a:pt x="0" y="365760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EB9F65AB-E835-4684-B8F6-9E9A07479FB7}"/>
              </a:ext>
            </a:extLst>
          </p:cNvPr>
          <p:cNvCxnSpPr>
            <a:cxnSpLocks/>
          </p:cNvCxnSpPr>
          <p:nvPr/>
        </p:nvCxnSpPr>
        <p:spPr>
          <a:xfrm flipH="1">
            <a:off x="6316513" y="205326"/>
            <a:ext cx="1060671" cy="503749"/>
          </a:xfrm>
          <a:prstGeom prst="straightConnector1">
            <a:avLst/>
          </a:prstGeom>
          <a:ln w="57150">
            <a:solidFill>
              <a:srgbClr val="5A58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4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4752" t="24610" r="10674" b="12411"/>
          <a:stretch/>
        </p:blipFill>
        <p:spPr>
          <a:xfrm>
            <a:off x="0" y="-27159"/>
            <a:ext cx="12192000" cy="688515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57CC8C0-011F-47AA-8774-6CF6A2C294AA}"/>
              </a:ext>
            </a:extLst>
          </p:cNvPr>
          <p:cNvSpPr/>
          <p:nvPr/>
        </p:nvSpPr>
        <p:spPr>
          <a:xfrm>
            <a:off x="4572000" y="2656119"/>
            <a:ext cx="7620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s-ES" sz="4000" b="1" dirty="0">
              <a:solidFill>
                <a:srgbClr val="BAC82A"/>
              </a:solidFill>
              <a:latin typeface="+mj-lt"/>
            </a:endParaRPr>
          </a:p>
          <a:p>
            <a:pPr algn="r"/>
            <a:r>
              <a:rPr lang="es-ES" sz="3800" b="1" dirty="0">
                <a:solidFill>
                  <a:srgbClr val="BAC82A"/>
                </a:solidFill>
                <a:latin typeface="+mj-lt"/>
              </a:rPr>
              <a:t>Política de Seguridad y Salud en el Trabajo </a:t>
            </a:r>
          </a:p>
          <a:p>
            <a:pPr algn="r"/>
            <a:r>
              <a:rPr lang="es-ES" sz="3800" b="1" dirty="0">
                <a:solidFill>
                  <a:srgbClr val="BAC82A"/>
                </a:solidFill>
                <a:latin typeface="+mj-lt"/>
              </a:rPr>
              <a:t>Sistema de Gestión DS. N°67</a:t>
            </a:r>
            <a:endParaRPr lang="es-CL" sz="3800" b="1" dirty="0">
              <a:solidFill>
                <a:srgbClr val="BAC82A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0"/>
              </a:spcAft>
            </a:pPr>
            <a:endParaRPr lang="es-CL" sz="9600" b="1" dirty="0">
              <a:solidFill>
                <a:srgbClr val="6DB418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740605" y="5648335"/>
            <a:ext cx="2712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3200" dirty="0">
                <a:solidFill>
                  <a:schemeClr val="bg1"/>
                </a:solidFill>
              </a:rPr>
              <a:t>Proceso 2023</a:t>
            </a:r>
            <a:endParaRPr lang="es-CL" sz="6600" dirty="0">
              <a:solidFill>
                <a:schemeClr val="bg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BADC8F-4705-4668-B1AB-6EE5EAEEC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47"/>
          <a:stretch/>
        </p:blipFill>
        <p:spPr>
          <a:xfrm>
            <a:off x="7792969" y="1645583"/>
            <a:ext cx="2457936" cy="156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6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EAFA6A4-27B7-4061-8F09-1FB33E92F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72700"/>
          <a:stretch/>
        </p:blipFill>
        <p:spPr>
          <a:xfrm>
            <a:off x="2977" y="-44798"/>
            <a:ext cx="12189023" cy="2688607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45A6B09-FFFF-DA46-B882-36432C4CCFEE}"/>
              </a:ext>
            </a:extLst>
          </p:cNvPr>
          <p:cNvSpPr/>
          <p:nvPr/>
        </p:nvSpPr>
        <p:spPr>
          <a:xfrm>
            <a:off x="839263" y="183609"/>
            <a:ext cx="27055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Aft>
                <a:spcPts val="0"/>
              </a:spcAft>
              <a:buSzPts val="1000"/>
            </a:pPr>
            <a:r>
              <a:rPr lang="es-CL" sz="3200" b="1" u="none" strike="noStrike" kern="0" spc="0" dirty="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Política</a:t>
            </a:r>
            <a:endParaRPr lang="es-CL" sz="2400" b="1" u="none" strike="noStrike" kern="0" spc="0" dirty="0">
              <a:ln>
                <a:noFill/>
              </a:ln>
              <a:effectLst>
                <a:outerShdw sx="0" sy="0">
                  <a:srgbClr val="000000"/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64359" y="1344604"/>
            <a:ext cx="710263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/>
              <a:t>La política de seguridad y salud en el trabajo:</a:t>
            </a:r>
          </a:p>
          <a:p>
            <a:endParaRPr lang="es-ES" sz="1600" b="1" dirty="0"/>
          </a:p>
          <a:p>
            <a:r>
              <a:rPr lang="es-CL" sz="1600" dirty="0"/>
              <a:t>Ésta debe ser global y representar el compromiso de toda la empresa.</a:t>
            </a:r>
          </a:p>
          <a:p>
            <a:endParaRPr lang="es-ES" sz="1600" dirty="0"/>
          </a:p>
          <a:p>
            <a:r>
              <a:rPr lang="es-ES" sz="1600" dirty="0"/>
              <a:t>Debe establecer las directrices que orientarán los programas y acciones de la entidad empleadora en materia de seguridad y salud en el  trabajo, debiendo explicitar a lo menos,</a:t>
            </a:r>
          </a:p>
          <a:p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 </a:t>
            </a:r>
            <a:r>
              <a:rPr lang="es-ES" sz="1600" b="1" dirty="0"/>
              <a:t>El compromiso </a:t>
            </a:r>
            <a:r>
              <a:rPr lang="es-ES" sz="1600" dirty="0"/>
              <a:t>de la entidad empleadora con la prevención de riesgos de accidentes y enfermedades laborales;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 </a:t>
            </a:r>
            <a:r>
              <a:rPr lang="es-ES" sz="1600" b="1" dirty="0"/>
              <a:t>El cumplimiento </a:t>
            </a:r>
            <a:r>
              <a:rPr lang="es-ES" sz="1600" dirty="0"/>
              <a:t>de la normativa legal vigente sobre  seguridad y salud en el trabajo;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/>
              <a:t>La promoción de mecanismos de diálogo </a:t>
            </a:r>
            <a:r>
              <a:rPr lang="es-ES" sz="1600" dirty="0"/>
              <a:t>y de participación de los trabajadores y de sus representantes en los temas de seguridad y salud en el trabajo,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/>
              <a:t>Las propuestas de mejoramiento continuo </a:t>
            </a:r>
            <a:r>
              <a:rPr lang="es-ES" sz="1600" dirty="0"/>
              <a:t>en dichas materias, con la finalidad de contar con un ambiente laboral seguro y saludable. </a:t>
            </a:r>
            <a:endParaRPr lang="es-CL" sz="1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1" y="2223098"/>
            <a:ext cx="3660238" cy="283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EAFA6A4-27B7-4061-8F09-1FB33E92F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72700"/>
          <a:stretch/>
        </p:blipFill>
        <p:spPr>
          <a:xfrm>
            <a:off x="2977" y="0"/>
            <a:ext cx="12189023" cy="268860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31593"/>
            <a:ext cx="4038842" cy="5198747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D0045D77-A182-452A-8F31-D0B28A5B935D}"/>
              </a:ext>
            </a:extLst>
          </p:cNvPr>
          <p:cNvSpPr/>
          <p:nvPr/>
        </p:nvSpPr>
        <p:spPr>
          <a:xfrm>
            <a:off x="915463" y="209009"/>
            <a:ext cx="2705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Aft>
                <a:spcPts val="0"/>
              </a:spcAft>
              <a:buSzPts val="1000"/>
            </a:pPr>
            <a:r>
              <a:rPr lang="es-CL" sz="3600" b="1" u="none" strike="noStrike" kern="0" spc="0" dirty="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Política</a:t>
            </a:r>
            <a:endParaRPr lang="es-CL" b="1" u="none" strike="noStrike" kern="0" spc="0" dirty="0">
              <a:ln>
                <a:noFill/>
              </a:ln>
              <a:effectLst>
                <a:outerShdw sx="0" sy="0">
                  <a:srgbClr val="000000"/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D26BFC7-7E44-4C62-98D2-E9887E162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44" y="2166454"/>
            <a:ext cx="2592403" cy="200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8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79504FA-7084-5E05-09AB-192DF36653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4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grama de flujo: retraso 6">
            <a:extLst>
              <a:ext uri="{FF2B5EF4-FFF2-40B4-BE49-F238E27FC236}">
                <a16:creationId xmlns:a16="http://schemas.microsoft.com/office/drawing/2014/main" id="{2B1D71F2-A750-E39F-91D9-6A6B3E8295DF}"/>
              </a:ext>
            </a:extLst>
          </p:cNvPr>
          <p:cNvSpPr/>
          <p:nvPr/>
        </p:nvSpPr>
        <p:spPr>
          <a:xfrm rot="10800000">
            <a:off x="10150679" y="-31944"/>
            <a:ext cx="2041321" cy="993113"/>
          </a:xfrm>
          <a:custGeom>
            <a:avLst/>
            <a:gdLst>
              <a:gd name="connsiteX0" fmla="*/ 0 w 2813108"/>
              <a:gd name="connsiteY0" fmla="*/ 0 h 2211320"/>
              <a:gd name="connsiteX1" fmla="*/ 1406554 w 2813108"/>
              <a:gd name="connsiteY1" fmla="*/ 0 h 2211320"/>
              <a:gd name="connsiteX2" fmla="*/ 2813108 w 2813108"/>
              <a:gd name="connsiteY2" fmla="*/ 1105660 h 2211320"/>
              <a:gd name="connsiteX3" fmla="*/ 1406554 w 2813108"/>
              <a:gd name="connsiteY3" fmla="*/ 2211320 h 2211320"/>
              <a:gd name="connsiteX4" fmla="*/ 0 w 2813108"/>
              <a:gd name="connsiteY4" fmla="*/ 2211320 h 2211320"/>
              <a:gd name="connsiteX5" fmla="*/ 0 w 2813108"/>
              <a:gd name="connsiteY5" fmla="*/ 0 h 2211320"/>
              <a:gd name="connsiteX0" fmla="*/ 0 w 2813108"/>
              <a:gd name="connsiteY0" fmla="*/ 0 h 2211320"/>
              <a:gd name="connsiteX1" fmla="*/ 1406554 w 2813108"/>
              <a:gd name="connsiteY1" fmla="*/ 0 h 2211320"/>
              <a:gd name="connsiteX2" fmla="*/ 2813108 w 2813108"/>
              <a:gd name="connsiteY2" fmla="*/ 1105660 h 2211320"/>
              <a:gd name="connsiteX3" fmla="*/ 1406554 w 2813108"/>
              <a:gd name="connsiteY3" fmla="*/ 2211320 h 2211320"/>
              <a:gd name="connsiteX4" fmla="*/ 0 w 2813108"/>
              <a:gd name="connsiteY4" fmla="*/ 1036861 h 2211320"/>
              <a:gd name="connsiteX5" fmla="*/ 0 w 2813108"/>
              <a:gd name="connsiteY5" fmla="*/ 0 h 2211320"/>
              <a:gd name="connsiteX0" fmla="*/ 0 w 2847115"/>
              <a:gd name="connsiteY0" fmla="*/ 0 h 1192780"/>
              <a:gd name="connsiteX1" fmla="*/ 1406554 w 2847115"/>
              <a:gd name="connsiteY1" fmla="*/ 0 h 1192780"/>
              <a:gd name="connsiteX2" fmla="*/ 2813108 w 2847115"/>
              <a:gd name="connsiteY2" fmla="*/ 1105660 h 1192780"/>
              <a:gd name="connsiteX3" fmla="*/ 2035728 w 2847115"/>
              <a:gd name="connsiteY3" fmla="*/ 1120751 h 1192780"/>
              <a:gd name="connsiteX4" fmla="*/ 0 w 2847115"/>
              <a:gd name="connsiteY4" fmla="*/ 1036861 h 1192780"/>
              <a:gd name="connsiteX5" fmla="*/ 0 w 2847115"/>
              <a:gd name="connsiteY5" fmla="*/ 0 h 1192780"/>
              <a:gd name="connsiteX0" fmla="*/ 0 w 2847115"/>
              <a:gd name="connsiteY0" fmla="*/ 0 h 1192780"/>
              <a:gd name="connsiteX1" fmla="*/ 1406554 w 2847115"/>
              <a:gd name="connsiteY1" fmla="*/ 0 h 1192780"/>
              <a:gd name="connsiteX2" fmla="*/ 2813108 w 2847115"/>
              <a:gd name="connsiteY2" fmla="*/ 1105660 h 1192780"/>
              <a:gd name="connsiteX3" fmla="*/ 2035728 w 2847115"/>
              <a:gd name="connsiteY3" fmla="*/ 1120751 h 1192780"/>
              <a:gd name="connsiteX4" fmla="*/ 8389 w 2847115"/>
              <a:gd name="connsiteY4" fmla="*/ 1087195 h 1192780"/>
              <a:gd name="connsiteX5" fmla="*/ 0 w 2847115"/>
              <a:gd name="connsiteY5" fmla="*/ 0 h 1192780"/>
              <a:gd name="connsiteX0" fmla="*/ 0 w 2817481"/>
              <a:gd name="connsiteY0" fmla="*/ 0 h 1154609"/>
              <a:gd name="connsiteX1" fmla="*/ 1406554 w 2817481"/>
              <a:gd name="connsiteY1" fmla="*/ 0 h 1154609"/>
              <a:gd name="connsiteX2" fmla="*/ 2779552 w 2817481"/>
              <a:gd name="connsiteY2" fmla="*/ 1046937 h 1154609"/>
              <a:gd name="connsiteX3" fmla="*/ 2035728 w 2817481"/>
              <a:gd name="connsiteY3" fmla="*/ 1120751 h 1154609"/>
              <a:gd name="connsiteX4" fmla="*/ 8389 w 2817481"/>
              <a:gd name="connsiteY4" fmla="*/ 1087195 h 1154609"/>
              <a:gd name="connsiteX5" fmla="*/ 0 w 2817481"/>
              <a:gd name="connsiteY5" fmla="*/ 0 h 1154609"/>
              <a:gd name="connsiteX0" fmla="*/ 0 w 2780726"/>
              <a:gd name="connsiteY0" fmla="*/ 0 h 1120751"/>
              <a:gd name="connsiteX1" fmla="*/ 1406554 w 2780726"/>
              <a:gd name="connsiteY1" fmla="*/ 0 h 1120751"/>
              <a:gd name="connsiteX2" fmla="*/ 2779552 w 2780726"/>
              <a:gd name="connsiteY2" fmla="*/ 1046937 h 1120751"/>
              <a:gd name="connsiteX3" fmla="*/ 2035728 w 2780726"/>
              <a:gd name="connsiteY3" fmla="*/ 1120751 h 1120751"/>
              <a:gd name="connsiteX4" fmla="*/ 8389 w 2780726"/>
              <a:gd name="connsiteY4" fmla="*/ 1087195 h 1120751"/>
              <a:gd name="connsiteX5" fmla="*/ 0 w 2780726"/>
              <a:gd name="connsiteY5" fmla="*/ 0 h 1120751"/>
              <a:gd name="connsiteX0" fmla="*/ 0 w 2797504"/>
              <a:gd name="connsiteY0" fmla="*/ 0 h 1120751"/>
              <a:gd name="connsiteX1" fmla="*/ 1423332 w 2797504"/>
              <a:gd name="connsiteY1" fmla="*/ 0 h 1120751"/>
              <a:gd name="connsiteX2" fmla="*/ 2796330 w 2797504"/>
              <a:gd name="connsiteY2" fmla="*/ 1046937 h 1120751"/>
              <a:gd name="connsiteX3" fmla="*/ 2052506 w 2797504"/>
              <a:gd name="connsiteY3" fmla="*/ 1120751 h 1120751"/>
              <a:gd name="connsiteX4" fmla="*/ 25167 w 2797504"/>
              <a:gd name="connsiteY4" fmla="*/ 1087195 h 1120751"/>
              <a:gd name="connsiteX5" fmla="*/ 0 w 2797504"/>
              <a:gd name="connsiteY5" fmla="*/ 0 h 1120751"/>
              <a:gd name="connsiteX0" fmla="*/ 0 w 2797504"/>
              <a:gd name="connsiteY0" fmla="*/ 0 h 1120751"/>
              <a:gd name="connsiteX1" fmla="*/ 1423332 w 2797504"/>
              <a:gd name="connsiteY1" fmla="*/ 0 h 1120751"/>
              <a:gd name="connsiteX2" fmla="*/ 2796330 w 2797504"/>
              <a:gd name="connsiteY2" fmla="*/ 1046937 h 1120751"/>
              <a:gd name="connsiteX3" fmla="*/ 2052506 w 2797504"/>
              <a:gd name="connsiteY3" fmla="*/ 1120751 h 1120751"/>
              <a:gd name="connsiteX4" fmla="*/ 25167 w 2797504"/>
              <a:gd name="connsiteY4" fmla="*/ 1087195 h 1120751"/>
              <a:gd name="connsiteX5" fmla="*/ 0 w 2797504"/>
              <a:gd name="connsiteY5" fmla="*/ 0 h 1120751"/>
              <a:gd name="connsiteX0" fmla="*/ 0 w 2797504"/>
              <a:gd name="connsiteY0" fmla="*/ 3728 h 1124479"/>
              <a:gd name="connsiteX1" fmla="*/ 1423332 w 2797504"/>
              <a:gd name="connsiteY1" fmla="*/ 3728 h 1124479"/>
              <a:gd name="connsiteX2" fmla="*/ 2796330 w 2797504"/>
              <a:gd name="connsiteY2" fmla="*/ 1050665 h 1124479"/>
              <a:gd name="connsiteX3" fmla="*/ 2052506 w 2797504"/>
              <a:gd name="connsiteY3" fmla="*/ 1124479 h 1124479"/>
              <a:gd name="connsiteX4" fmla="*/ 25167 w 2797504"/>
              <a:gd name="connsiteY4" fmla="*/ 1090923 h 1124479"/>
              <a:gd name="connsiteX5" fmla="*/ 0 w 2797504"/>
              <a:gd name="connsiteY5" fmla="*/ 3728 h 1124479"/>
              <a:gd name="connsiteX0" fmla="*/ 737 w 2798241"/>
              <a:gd name="connsiteY0" fmla="*/ 3728 h 1124479"/>
              <a:gd name="connsiteX1" fmla="*/ 1424069 w 2798241"/>
              <a:gd name="connsiteY1" fmla="*/ 3728 h 1124479"/>
              <a:gd name="connsiteX2" fmla="*/ 2797067 w 2798241"/>
              <a:gd name="connsiteY2" fmla="*/ 1050665 h 1124479"/>
              <a:gd name="connsiteX3" fmla="*/ 2053243 w 2798241"/>
              <a:gd name="connsiteY3" fmla="*/ 1124479 h 1124479"/>
              <a:gd name="connsiteX4" fmla="*/ 25904 w 2798241"/>
              <a:gd name="connsiteY4" fmla="*/ 1090923 h 1124479"/>
              <a:gd name="connsiteX5" fmla="*/ 737 w 2798241"/>
              <a:gd name="connsiteY5" fmla="*/ 3728 h 1124479"/>
              <a:gd name="connsiteX0" fmla="*/ 503351 w 2772349"/>
              <a:gd name="connsiteY0" fmla="*/ 3728 h 1124479"/>
              <a:gd name="connsiteX1" fmla="*/ 1398177 w 2772349"/>
              <a:gd name="connsiteY1" fmla="*/ 3728 h 1124479"/>
              <a:gd name="connsiteX2" fmla="*/ 2771175 w 2772349"/>
              <a:gd name="connsiteY2" fmla="*/ 1050665 h 1124479"/>
              <a:gd name="connsiteX3" fmla="*/ 2027351 w 2772349"/>
              <a:gd name="connsiteY3" fmla="*/ 1124479 h 1124479"/>
              <a:gd name="connsiteX4" fmla="*/ 12 w 2772349"/>
              <a:gd name="connsiteY4" fmla="*/ 1090923 h 1124479"/>
              <a:gd name="connsiteX5" fmla="*/ 503351 w 2772349"/>
              <a:gd name="connsiteY5" fmla="*/ 3728 h 1124479"/>
              <a:gd name="connsiteX0" fmla="*/ 738 w 2269736"/>
              <a:gd name="connsiteY0" fmla="*/ 3728 h 1124479"/>
              <a:gd name="connsiteX1" fmla="*/ 895564 w 2269736"/>
              <a:gd name="connsiteY1" fmla="*/ 3728 h 1124479"/>
              <a:gd name="connsiteX2" fmla="*/ 2268562 w 2269736"/>
              <a:gd name="connsiteY2" fmla="*/ 1050665 h 1124479"/>
              <a:gd name="connsiteX3" fmla="*/ 1524738 w 2269736"/>
              <a:gd name="connsiteY3" fmla="*/ 1124479 h 1124479"/>
              <a:gd name="connsiteX4" fmla="*/ 25905 w 2269736"/>
              <a:gd name="connsiteY4" fmla="*/ 1082534 h 1124479"/>
              <a:gd name="connsiteX5" fmla="*/ 738 w 2269736"/>
              <a:gd name="connsiteY5" fmla="*/ 3728 h 1124479"/>
              <a:gd name="connsiteX0" fmla="*/ 738 w 2297672"/>
              <a:gd name="connsiteY0" fmla="*/ 3728 h 1146682"/>
              <a:gd name="connsiteX1" fmla="*/ 895564 w 2297672"/>
              <a:gd name="connsiteY1" fmla="*/ 3728 h 1146682"/>
              <a:gd name="connsiteX2" fmla="*/ 2268562 w 2297672"/>
              <a:gd name="connsiteY2" fmla="*/ 1050665 h 1146682"/>
              <a:gd name="connsiteX3" fmla="*/ 1474404 w 2297672"/>
              <a:gd name="connsiteY3" fmla="*/ 1099312 h 1146682"/>
              <a:gd name="connsiteX4" fmla="*/ 25905 w 2297672"/>
              <a:gd name="connsiteY4" fmla="*/ 1082534 h 1146682"/>
              <a:gd name="connsiteX5" fmla="*/ 738 w 2297672"/>
              <a:gd name="connsiteY5" fmla="*/ 3728 h 1146682"/>
              <a:gd name="connsiteX0" fmla="*/ 738 w 2230909"/>
              <a:gd name="connsiteY0" fmla="*/ 3728 h 1099312"/>
              <a:gd name="connsiteX1" fmla="*/ 895564 w 2230909"/>
              <a:gd name="connsiteY1" fmla="*/ 3728 h 1099312"/>
              <a:gd name="connsiteX2" fmla="*/ 2193061 w 2230909"/>
              <a:gd name="connsiteY2" fmla="*/ 908052 h 1099312"/>
              <a:gd name="connsiteX3" fmla="*/ 1474404 w 2230909"/>
              <a:gd name="connsiteY3" fmla="*/ 1099312 h 1099312"/>
              <a:gd name="connsiteX4" fmla="*/ 25905 w 2230909"/>
              <a:gd name="connsiteY4" fmla="*/ 1082534 h 1099312"/>
              <a:gd name="connsiteX5" fmla="*/ 738 w 2230909"/>
              <a:gd name="connsiteY5" fmla="*/ 3728 h 1099312"/>
              <a:gd name="connsiteX0" fmla="*/ 1544 w 2231715"/>
              <a:gd name="connsiteY0" fmla="*/ 3728 h 1099312"/>
              <a:gd name="connsiteX1" fmla="*/ 896370 w 2231715"/>
              <a:gd name="connsiteY1" fmla="*/ 3728 h 1099312"/>
              <a:gd name="connsiteX2" fmla="*/ 2193867 w 2231715"/>
              <a:gd name="connsiteY2" fmla="*/ 908052 h 1099312"/>
              <a:gd name="connsiteX3" fmla="*/ 1475210 w 2231715"/>
              <a:gd name="connsiteY3" fmla="*/ 1099312 h 1099312"/>
              <a:gd name="connsiteX4" fmla="*/ 9933 w 2231715"/>
              <a:gd name="connsiteY4" fmla="*/ 1082534 h 1099312"/>
              <a:gd name="connsiteX5" fmla="*/ 1544 w 2231715"/>
              <a:gd name="connsiteY5" fmla="*/ 3728 h 1099312"/>
              <a:gd name="connsiteX0" fmla="*/ 1544 w 2230000"/>
              <a:gd name="connsiteY0" fmla="*/ 3728 h 1082534"/>
              <a:gd name="connsiteX1" fmla="*/ 896370 w 2230000"/>
              <a:gd name="connsiteY1" fmla="*/ 3728 h 1082534"/>
              <a:gd name="connsiteX2" fmla="*/ 2193867 w 2230000"/>
              <a:gd name="connsiteY2" fmla="*/ 908052 h 1082534"/>
              <a:gd name="connsiteX3" fmla="*/ 1466821 w 2230000"/>
              <a:gd name="connsiteY3" fmla="*/ 1040589 h 1082534"/>
              <a:gd name="connsiteX4" fmla="*/ 9933 w 2230000"/>
              <a:gd name="connsiteY4" fmla="*/ 1082534 h 1082534"/>
              <a:gd name="connsiteX5" fmla="*/ 1544 w 2230000"/>
              <a:gd name="connsiteY5" fmla="*/ 3728 h 1082534"/>
              <a:gd name="connsiteX0" fmla="*/ 3228 w 2231684"/>
              <a:gd name="connsiteY0" fmla="*/ 3728 h 1044659"/>
              <a:gd name="connsiteX1" fmla="*/ 898054 w 2231684"/>
              <a:gd name="connsiteY1" fmla="*/ 3728 h 1044659"/>
              <a:gd name="connsiteX2" fmla="*/ 2195551 w 2231684"/>
              <a:gd name="connsiteY2" fmla="*/ 908052 h 1044659"/>
              <a:gd name="connsiteX3" fmla="*/ 1468505 w 2231684"/>
              <a:gd name="connsiteY3" fmla="*/ 1040589 h 1044659"/>
              <a:gd name="connsiteX4" fmla="*/ 3228 w 2231684"/>
              <a:gd name="connsiteY4" fmla="*/ 1023811 h 1044659"/>
              <a:gd name="connsiteX5" fmla="*/ 3228 w 2231684"/>
              <a:gd name="connsiteY5" fmla="*/ 3728 h 1044659"/>
              <a:gd name="connsiteX0" fmla="*/ 3228 w 2208525"/>
              <a:gd name="connsiteY0" fmla="*/ 0 h 1040646"/>
              <a:gd name="connsiteX1" fmla="*/ 1250392 w 2208525"/>
              <a:gd name="connsiteY1" fmla="*/ 8389 h 1040646"/>
              <a:gd name="connsiteX2" fmla="*/ 2195551 w 2208525"/>
              <a:gd name="connsiteY2" fmla="*/ 904324 h 1040646"/>
              <a:gd name="connsiteX3" fmla="*/ 1468505 w 2208525"/>
              <a:gd name="connsiteY3" fmla="*/ 1036861 h 1040646"/>
              <a:gd name="connsiteX4" fmla="*/ 3228 w 2208525"/>
              <a:gd name="connsiteY4" fmla="*/ 1020083 h 1040646"/>
              <a:gd name="connsiteX5" fmla="*/ 3228 w 2208525"/>
              <a:gd name="connsiteY5" fmla="*/ 0 h 1040646"/>
              <a:gd name="connsiteX0" fmla="*/ 3228 w 2208525"/>
              <a:gd name="connsiteY0" fmla="*/ 0 h 1046606"/>
              <a:gd name="connsiteX1" fmla="*/ 1250392 w 2208525"/>
              <a:gd name="connsiteY1" fmla="*/ 8389 h 1046606"/>
              <a:gd name="connsiteX2" fmla="*/ 2195551 w 2208525"/>
              <a:gd name="connsiteY2" fmla="*/ 904324 h 1046606"/>
              <a:gd name="connsiteX3" fmla="*/ 1468505 w 2208525"/>
              <a:gd name="connsiteY3" fmla="*/ 1036861 h 1046606"/>
              <a:gd name="connsiteX4" fmla="*/ 3228 w 2208525"/>
              <a:gd name="connsiteY4" fmla="*/ 1046606 h 1046606"/>
              <a:gd name="connsiteX5" fmla="*/ 3228 w 2208525"/>
              <a:gd name="connsiteY5" fmla="*/ 0 h 1046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8525" h="1046606">
                <a:moveTo>
                  <a:pt x="3228" y="0"/>
                </a:moveTo>
                <a:lnTo>
                  <a:pt x="1250392" y="8389"/>
                </a:lnTo>
                <a:cubicBezTo>
                  <a:pt x="2027210" y="8389"/>
                  <a:pt x="2159199" y="732912"/>
                  <a:pt x="2195551" y="904324"/>
                </a:cubicBezTo>
                <a:cubicBezTo>
                  <a:pt x="2231903" y="1075736"/>
                  <a:pt x="2245323" y="1036861"/>
                  <a:pt x="1468505" y="1036861"/>
                </a:cubicBezTo>
                <a:lnTo>
                  <a:pt x="3228" y="1046606"/>
                </a:lnTo>
                <a:cubicBezTo>
                  <a:pt x="432" y="684208"/>
                  <a:pt x="-2365" y="404343"/>
                  <a:pt x="322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08A6A6D-F272-A142-B401-C45BF6853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12" t="3425" r="17500" b="72110"/>
          <a:stretch/>
        </p:blipFill>
        <p:spPr>
          <a:xfrm>
            <a:off x="10719733" y="4370"/>
            <a:ext cx="1343638" cy="79741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57CC8C0-011F-47AA-8774-6CF6A2C294AA}"/>
              </a:ext>
            </a:extLst>
          </p:cNvPr>
          <p:cNvSpPr/>
          <p:nvPr/>
        </p:nvSpPr>
        <p:spPr>
          <a:xfrm>
            <a:off x="476450" y="448568"/>
            <a:ext cx="60089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Sistema De Gestión SST Programa Empresa Competitiva</a:t>
            </a:r>
            <a:endParaRPr lang="es-CL" sz="28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57CC8C0-011F-47AA-8774-6CF6A2C294AA}"/>
              </a:ext>
            </a:extLst>
          </p:cNvPr>
          <p:cNvSpPr/>
          <p:nvPr/>
        </p:nvSpPr>
        <p:spPr>
          <a:xfrm>
            <a:off x="2311439" y="2644170"/>
            <a:ext cx="75691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Desarrollo y consolidación del </a:t>
            </a:r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SG </a:t>
            </a:r>
          </a:p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Programa Empresa </a:t>
            </a: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ompetitiva PEC</a:t>
            </a:r>
          </a:p>
          <a:p>
            <a:pPr algn="ctr"/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“Una Herramienta Eficaz Para El Control De Riesgos”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038879" y="5305371"/>
            <a:ext cx="6352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i="1" dirty="0">
                <a:solidFill>
                  <a:schemeClr val="bg1"/>
                </a:solidFill>
                <a:latin typeface="+mj-lt"/>
              </a:rPr>
              <a:t>Cristian Trincado D.</a:t>
            </a:r>
          </a:p>
          <a:p>
            <a:pPr algn="r"/>
            <a:r>
              <a:rPr lang="es-ES" b="1" i="1" dirty="0">
                <a:solidFill>
                  <a:schemeClr val="bg1"/>
                </a:solidFill>
                <a:latin typeface="+mj-lt"/>
              </a:rPr>
              <a:t>Subgerencia de Sistemas de Gestión y FHO</a:t>
            </a:r>
          </a:p>
          <a:p>
            <a:pPr algn="r"/>
            <a:r>
              <a:rPr lang="es-ES" b="1" i="1" dirty="0">
                <a:solidFill>
                  <a:schemeClr val="bg1"/>
                </a:solidFill>
                <a:latin typeface="+mj-lt"/>
              </a:rPr>
              <a:t>Gerencia de Prevención de Riesgos </a:t>
            </a:r>
          </a:p>
          <a:p>
            <a:pPr algn="r"/>
            <a:r>
              <a:rPr lang="es-ES" dirty="0">
                <a:solidFill>
                  <a:schemeClr val="bg1"/>
                </a:solidFill>
                <a:latin typeface="+mj-lt"/>
              </a:rPr>
              <a:t>Gerencia Corporativa de SST</a:t>
            </a:r>
          </a:p>
        </p:txBody>
      </p:sp>
    </p:spTree>
    <p:extLst>
      <p:ext uri="{BB962C8B-B14F-4D97-AF65-F5344CB8AC3E}">
        <p14:creationId xmlns:p14="http://schemas.microsoft.com/office/powerpoint/2010/main" val="71774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4752" t="24610" r="10674" b="12411"/>
          <a:stretch/>
        </p:blipFill>
        <p:spPr>
          <a:xfrm>
            <a:off x="0" y="-27159"/>
            <a:ext cx="12192000" cy="688515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57CC8C0-011F-47AA-8774-6CF6A2C294AA}"/>
              </a:ext>
            </a:extLst>
          </p:cNvPr>
          <p:cNvSpPr/>
          <p:nvPr/>
        </p:nvSpPr>
        <p:spPr>
          <a:xfrm>
            <a:off x="4572000" y="2656119"/>
            <a:ext cx="7620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s-ES" sz="4000" b="1" dirty="0">
              <a:solidFill>
                <a:srgbClr val="BAC82A"/>
              </a:solidFill>
              <a:latin typeface="+mj-lt"/>
            </a:endParaRPr>
          </a:p>
          <a:p>
            <a:pPr algn="r"/>
            <a:r>
              <a:rPr lang="es-ES" sz="4000" b="1" dirty="0">
                <a:solidFill>
                  <a:srgbClr val="BAC82A"/>
                </a:solidFill>
                <a:latin typeface="+mj-lt"/>
              </a:rPr>
              <a:t>Diagnóstico de Situación </a:t>
            </a:r>
          </a:p>
          <a:p>
            <a:pPr algn="r"/>
            <a:r>
              <a:rPr lang="es-ES" sz="4000" b="1" dirty="0">
                <a:solidFill>
                  <a:srgbClr val="BAC82A"/>
                </a:solidFill>
                <a:latin typeface="+mj-lt"/>
              </a:rPr>
              <a:t>Sistema de Gestión DS. N°67</a:t>
            </a:r>
            <a:endParaRPr lang="es-CL" sz="8000" b="1" dirty="0">
              <a:solidFill>
                <a:srgbClr val="BAC82A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0"/>
              </a:spcAft>
            </a:pPr>
            <a:endParaRPr lang="es-CL" sz="9600" b="1" dirty="0">
              <a:solidFill>
                <a:srgbClr val="6DB418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740605" y="5648335"/>
            <a:ext cx="2712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3200" dirty="0">
                <a:solidFill>
                  <a:schemeClr val="bg1"/>
                </a:solidFill>
              </a:rPr>
              <a:t>Proceso 2023</a:t>
            </a:r>
            <a:endParaRPr lang="es-CL" sz="6600" dirty="0">
              <a:solidFill>
                <a:schemeClr val="bg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C7AF214-FBDB-47AE-A865-062AB33DD1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95" t="34451" r="19968" b="29090"/>
          <a:stretch/>
        </p:blipFill>
        <p:spPr>
          <a:xfrm>
            <a:off x="6972092" y="1456729"/>
            <a:ext cx="1799501" cy="152860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7044A86-7634-4E69-AE23-B7A8E319C6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7" t="35017" r="40345" b="32788"/>
          <a:stretch/>
        </p:blipFill>
        <p:spPr>
          <a:xfrm>
            <a:off x="9228054" y="1456729"/>
            <a:ext cx="1737704" cy="152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7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EAFA6A4-27B7-4061-8F09-1FB33E92F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72700"/>
          <a:stretch/>
        </p:blipFill>
        <p:spPr>
          <a:xfrm>
            <a:off x="2977" y="-57060"/>
            <a:ext cx="12189023" cy="2688607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45A6B09-FFFF-DA46-B882-36432C4CCFEE}"/>
              </a:ext>
            </a:extLst>
          </p:cNvPr>
          <p:cNvSpPr/>
          <p:nvPr/>
        </p:nvSpPr>
        <p:spPr>
          <a:xfrm>
            <a:off x="611679" y="108432"/>
            <a:ext cx="4180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Aft>
                <a:spcPts val="0"/>
              </a:spcAft>
              <a:buSzPts val="1000"/>
            </a:pPr>
            <a:r>
              <a:rPr lang="es-CL" sz="3200" b="1" u="none" strike="noStrike" kern="0" spc="0" dirty="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Diagnóstico de situación</a:t>
            </a:r>
            <a:endParaRPr lang="es-CL" sz="2400" b="1" u="none" strike="noStrike" kern="0" spc="0" dirty="0">
              <a:ln>
                <a:noFill/>
              </a:ln>
              <a:effectLst>
                <a:outerShdw sx="0" sy="0">
                  <a:srgbClr val="000000"/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65759" y="1287244"/>
            <a:ext cx="7114413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latin typeface="+mj-lt"/>
              </a:rPr>
              <a:t>El diagnóstico de situación deberá contener:</a:t>
            </a:r>
          </a:p>
          <a:p>
            <a:pPr marL="342900" indent="-342900">
              <a:buFont typeface="+mj-lt"/>
              <a:buAutoNum type="arabicPeriod"/>
            </a:pPr>
            <a:endParaRPr lang="es-ES" sz="1600" dirty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1600" dirty="0">
                <a:latin typeface="+mj-lt"/>
              </a:rPr>
              <a:t>Una </a:t>
            </a:r>
            <a:r>
              <a:rPr lang="es-ES" sz="1600" b="1" dirty="0">
                <a:latin typeface="+mj-lt"/>
              </a:rPr>
              <a:t>identificación de peligros y evaluación de riesgos (IPER</a:t>
            </a:r>
            <a:r>
              <a:rPr lang="es-ES" sz="1600" dirty="0">
                <a:latin typeface="+mj-lt"/>
              </a:rPr>
              <a:t>) , cuyo </a:t>
            </a:r>
            <a:r>
              <a:rPr lang="es-ES" sz="1600" dirty="0" smtClean="0">
                <a:latin typeface="+mj-lt"/>
              </a:rPr>
              <a:t>formato </a:t>
            </a:r>
            <a:r>
              <a:rPr lang="es-ES" sz="1600" dirty="0">
                <a:latin typeface="+mj-lt"/>
              </a:rPr>
              <a:t>dependerá del tamaño de la entidad </a:t>
            </a:r>
            <a:r>
              <a:rPr lang="es-CL" sz="1600" dirty="0">
                <a:latin typeface="+mj-lt"/>
              </a:rPr>
              <a:t>empleadora:</a:t>
            </a:r>
          </a:p>
          <a:p>
            <a:r>
              <a:rPr lang="es-CL" sz="1600" dirty="0">
                <a:latin typeface="+mj-lt"/>
              </a:rPr>
              <a:t> </a:t>
            </a:r>
          </a:p>
          <a:p>
            <a:pPr marL="536575" indent="-182563">
              <a:buFont typeface="Arial" panose="020B0604020202020204" pitchFamily="34" charset="0"/>
              <a:buChar char="•"/>
            </a:pPr>
            <a:r>
              <a:rPr lang="es-ES" sz="1600" b="1" dirty="0">
                <a:latin typeface="+mj-lt"/>
              </a:rPr>
              <a:t>En las entidades empleadoras de hasta 25 trabajadores </a:t>
            </a:r>
            <a:r>
              <a:rPr lang="es-ES" sz="1600" dirty="0">
                <a:latin typeface="+mj-lt"/>
              </a:rPr>
              <a:t>que no cuenten con dicha evaluación, </a:t>
            </a:r>
            <a:r>
              <a:rPr lang="es-ES" sz="1600" dirty="0" smtClean="0">
                <a:latin typeface="+mj-lt"/>
              </a:rPr>
              <a:t>deberá </a:t>
            </a:r>
            <a:r>
              <a:rPr lang="es-ES" sz="1600" dirty="0">
                <a:latin typeface="+mj-lt"/>
              </a:rPr>
              <a:t>utilizar el formato  del Anexo N°41 “IPER de entidades de hasta 25 trabajadores”,  precisando la tarea evaluada, el riesgo específico, </a:t>
            </a:r>
            <a:r>
              <a:rPr lang="es-ES" sz="1600" dirty="0" smtClean="0">
                <a:latin typeface="+mj-lt"/>
              </a:rPr>
              <a:t>el </a:t>
            </a:r>
            <a:r>
              <a:rPr lang="es-ES" sz="1600" dirty="0">
                <a:latin typeface="+mj-lt"/>
              </a:rPr>
              <a:t>resultado de la evaluación del riesgo y la medida de control.  </a:t>
            </a:r>
          </a:p>
          <a:p>
            <a:pPr marL="536575" indent="-182563">
              <a:buFont typeface="Arial" panose="020B0604020202020204" pitchFamily="34" charset="0"/>
              <a:buChar char="•"/>
            </a:pPr>
            <a:endParaRPr lang="es-ES" sz="1600" dirty="0">
              <a:latin typeface="+mj-lt"/>
            </a:endParaRPr>
          </a:p>
          <a:p>
            <a:pPr marL="536575" indent="-182563">
              <a:buFont typeface="Arial" panose="020B0604020202020204" pitchFamily="34" charset="0"/>
              <a:buChar char="•"/>
            </a:pPr>
            <a:r>
              <a:rPr lang="es-ES" sz="1600" b="1" dirty="0">
                <a:latin typeface="+mj-lt"/>
              </a:rPr>
              <a:t>En las entidades empleadoras de más de 25 trabajadores </a:t>
            </a:r>
            <a:r>
              <a:rPr lang="es-ES" sz="1600" dirty="0">
                <a:latin typeface="+mj-lt"/>
              </a:rPr>
              <a:t>que no cuenten con dicha evaluación, </a:t>
            </a:r>
            <a:r>
              <a:rPr lang="es-ES" sz="1600" dirty="0" smtClean="0">
                <a:latin typeface="+mj-lt"/>
              </a:rPr>
              <a:t>deberá utilizar </a:t>
            </a:r>
            <a:r>
              <a:rPr lang="es-ES" sz="1600" dirty="0">
                <a:latin typeface="+mj-lt"/>
              </a:rPr>
              <a:t>el formato del Anexo N°42 “IPER de entidades de más de 25 trabajadores”, precisando la tarea evaluada, si es rutinaria o no; el riesgo específico; el valor asignado a la variable  probabilidad y consecuencia; el resultado de la evaluación del riesgo y las medidas de control. </a:t>
            </a:r>
          </a:p>
          <a:p>
            <a:pPr marL="536575" indent="-182563">
              <a:buFont typeface="Arial" panose="020B0604020202020204" pitchFamily="34" charset="0"/>
              <a:buChar char="•"/>
            </a:pPr>
            <a:endParaRPr lang="es-ES" sz="1600" dirty="0">
              <a:latin typeface="+mj-lt"/>
            </a:endParaRPr>
          </a:p>
          <a:p>
            <a:r>
              <a:rPr lang="es-ES" sz="1600" dirty="0">
                <a:latin typeface="+mj-lt"/>
              </a:rPr>
              <a:t>2. Una </a:t>
            </a:r>
            <a:r>
              <a:rPr lang="es-ES" sz="1600" b="1" dirty="0">
                <a:latin typeface="+mj-lt"/>
              </a:rPr>
              <a:t>evaluación del cumplimiento normativo</a:t>
            </a:r>
            <a:r>
              <a:rPr lang="es-ES" sz="1600" dirty="0">
                <a:latin typeface="+mj-lt"/>
              </a:rPr>
              <a:t>, Anexo N°2    </a:t>
            </a:r>
          </a:p>
          <a:p>
            <a:r>
              <a:rPr lang="es-ES" sz="1600" dirty="0">
                <a:latin typeface="+mj-lt"/>
              </a:rPr>
              <a:t>    “Autoevaluación inicial de cumplimiento de aspectos legales”</a:t>
            </a:r>
          </a:p>
          <a:p>
            <a:endParaRPr lang="es-ES" sz="1600" dirty="0">
              <a:latin typeface="+mj-lt"/>
            </a:endParaRPr>
          </a:p>
          <a:p>
            <a:pPr marL="536575" indent="-182563">
              <a:buFont typeface="Arial" panose="020B0604020202020204" pitchFamily="34" charset="0"/>
              <a:buChar char="•"/>
            </a:pPr>
            <a:endParaRPr lang="es-CL" sz="1400" dirty="0">
              <a:latin typeface="+mj-l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069" y="1546177"/>
            <a:ext cx="2074644" cy="135225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61159F-2D9C-4580-8F91-59A207D5B0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095" t="34451" r="19968" b="29090"/>
          <a:stretch/>
        </p:blipFill>
        <p:spPr>
          <a:xfrm>
            <a:off x="7480172" y="3517971"/>
            <a:ext cx="1799501" cy="15286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F1BE53D-EAE7-407A-A2DE-FD3BC9B7C2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7" t="35017" r="40345" b="32788"/>
          <a:stretch/>
        </p:blipFill>
        <p:spPr>
          <a:xfrm>
            <a:off x="9736134" y="3517971"/>
            <a:ext cx="1737704" cy="152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6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F7D9918-6EAE-4087-B622-B058846E81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34"/>
          <a:stretch/>
        </p:blipFill>
        <p:spPr>
          <a:xfrm>
            <a:off x="172126" y="1635296"/>
            <a:ext cx="3024381" cy="144428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526ADDE-097E-4B87-BBCE-9599F94060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95" t="34451" r="19968" b="29090"/>
          <a:stretch/>
        </p:blipFill>
        <p:spPr>
          <a:xfrm>
            <a:off x="769448" y="3778419"/>
            <a:ext cx="2279125" cy="193603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28DAD86-C3CA-461E-9278-BA2D39714BDC}"/>
              </a:ext>
            </a:extLst>
          </p:cNvPr>
          <p:cNvSpPr txBox="1"/>
          <p:nvPr/>
        </p:nvSpPr>
        <p:spPr>
          <a:xfrm>
            <a:off x="9999284" y="1116026"/>
            <a:ext cx="20784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latin typeface="+mj-lt"/>
              </a:rPr>
              <a:t>hasta 25 personas </a:t>
            </a:r>
            <a:endParaRPr lang="es-CL" sz="2400" b="1" kern="0" dirty="0">
              <a:effectLst>
                <a:outerShdw sx="0" sy="0">
                  <a:srgbClr val="000000"/>
                </a:outerShdw>
              </a:effectLst>
              <a:latin typeface="+mj-lt"/>
              <a:ea typeface="Verdana" panose="020B060403050404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10FE773-5BCC-42FF-83AC-BCBBE7C129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1171" r="5182" b="2187"/>
          <a:stretch/>
        </p:blipFill>
        <p:spPr bwMode="auto">
          <a:xfrm>
            <a:off x="3337560" y="1116025"/>
            <a:ext cx="6204005" cy="5195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BA32EB6-2FD6-4B42-BED3-2019348F0E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t="3066" r="45399" b="81468"/>
          <a:stretch/>
        </p:blipFill>
        <p:spPr>
          <a:xfrm>
            <a:off x="3337560" y="211932"/>
            <a:ext cx="6016752" cy="106070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AC3FF56-C296-4B49-92E0-2CABDEA42E8B}"/>
              </a:ext>
            </a:extLst>
          </p:cNvPr>
          <p:cNvSpPr txBox="1"/>
          <p:nvPr/>
        </p:nvSpPr>
        <p:spPr>
          <a:xfrm>
            <a:off x="3429000" y="437719"/>
            <a:ext cx="5678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+mj-lt"/>
              </a:rPr>
              <a:t>Identificación de peligros y evaluación de riesgos (IPER</a:t>
            </a:r>
            <a:r>
              <a:rPr lang="es-ES" dirty="0">
                <a:latin typeface="+mj-lt"/>
              </a:rPr>
              <a:t>)  </a:t>
            </a:r>
            <a:endParaRPr lang="es-CL" b="1" kern="0" dirty="0">
              <a:effectLst>
                <a:outerShdw sx="0" sy="0">
                  <a:srgbClr val="000000"/>
                </a:outerShdw>
              </a:effectLst>
              <a:latin typeface="+mj-l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84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EAFA6A4-27B7-4061-8F09-1FB33E92F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72700"/>
          <a:stretch/>
        </p:blipFill>
        <p:spPr>
          <a:xfrm>
            <a:off x="2977" y="-44798"/>
            <a:ext cx="12189023" cy="26886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AC3FF56-C296-4B49-92E0-2CABDEA42E8B}"/>
              </a:ext>
            </a:extLst>
          </p:cNvPr>
          <p:cNvSpPr txBox="1"/>
          <p:nvPr/>
        </p:nvSpPr>
        <p:spPr>
          <a:xfrm>
            <a:off x="686762" y="42796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latin typeface="+mj-lt"/>
              </a:rPr>
              <a:t>IPER</a:t>
            </a:r>
            <a:endParaRPr lang="es-CL" sz="2400" b="1" kern="0" dirty="0">
              <a:effectLst>
                <a:outerShdw sx="0" sy="0">
                  <a:srgbClr val="000000"/>
                </a:outerShdw>
              </a:effectLst>
              <a:latin typeface="+mj-lt"/>
              <a:ea typeface="Verdana" panose="020B0604030504040204" pitchFamily="34" charset="0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98CE086-A3A0-4FD6-BB9D-0BCF3FC7D91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1687" y="1430698"/>
          <a:ext cx="5704313" cy="4769024"/>
        </p:xfrm>
        <a:graphic>
          <a:graphicData uri="http://schemas.openxmlformats.org/drawingml/2006/table">
            <a:tbl>
              <a:tblPr firstRow="1" firstCol="1" bandRow="1"/>
              <a:tblGrid>
                <a:gridCol w="2287637">
                  <a:extLst>
                    <a:ext uri="{9D8B030D-6E8A-4147-A177-3AD203B41FA5}">
                      <a16:colId xmlns:a16="http://schemas.microsoft.com/office/drawing/2014/main" val="2540330606"/>
                    </a:ext>
                  </a:extLst>
                </a:gridCol>
                <a:gridCol w="2759027">
                  <a:extLst>
                    <a:ext uri="{9D8B030D-6E8A-4147-A177-3AD203B41FA5}">
                      <a16:colId xmlns:a16="http://schemas.microsoft.com/office/drawing/2014/main" val="2394442496"/>
                    </a:ext>
                  </a:extLst>
                </a:gridCol>
                <a:gridCol w="657649">
                  <a:extLst>
                    <a:ext uri="{9D8B030D-6E8A-4147-A177-3AD203B41FA5}">
                      <a16:colId xmlns:a16="http://schemas.microsoft.com/office/drawing/2014/main" val="3060180023"/>
                    </a:ext>
                  </a:extLst>
                </a:gridCol>
              </a:tblGrid>
              <a:tr h="14622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ANEXO N°41 (hoja 2)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82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285700"/>
                  </a:ext>
                </a:extLst>
              </a:tr>
              <a:tr h="14695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13342"/>
                  </a:ext>
                </a:extLst>
              </a:tr>
              <a:tr h="14695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Listado referencial de riesgos laborales - entidad empleadora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767091"/>
                  </a:ext>
                </a:extLst>
              </a:tr>
              <a:tr h="300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FAMILIA DE RIESGO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REFERENCIAS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COD. CATEGORIA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767900"/>
                  </a:ext>
                </a:extLst>
              </a:tr>
              <a:tr h="146958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0D0D0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RIESGOS DE SEGURIDAD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21267"/>
                  </a:ext>
                </a:extLst>
              </a:tr>
              <a:tr h="300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Caída de personas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dirty="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Considera el riesgo de lesiones por caídas en el mismo o diferente nivel, caídas de altura (1,8m), caída al agua.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00557"/>
                  </a:ext>
                </a:extLst>
              </a:tr>
              <a:tr h="4544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Contacto con objetos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Considera el riesgo de lesiones por atrapamiento, caída de objetos, cortes o choques contra objetos que estén en movimiento o no.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372603"/>
                  </a:ext>
                </a:extLst>
              </a:tr>
              <a:tr h="300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Contacto con seres vivos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Considera riesgo de lesiones por contacto con personas y/o animales.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1970978"/>
                  </a:ext>
                </a:extLst>
              </a:tr>
              <a:tr h="146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Contactos térmicos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Considera el riesgo de lesiones contacto con calor o frío.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393611"/>
                  </a:ext>
                </a:extLst>
              </a:tr>
              <a:tr h="300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Contacto con energía eléctrica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dirty="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Considera el riesgo de contactos eléctricos directos e indirectos con baja o alta tensión.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521409"/>
                  </a:ext>
                </a:extLst>
              </a:tr>
              <a:tr h="300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Contacto con sustancias químicas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considera el riesgo de lesiones por contacto con sustancias cáusticas, corrosivas u otra sustancia química.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490968"/>
                  </a:ext>
                </a:extLst>
              </a:tr>
              <a:tr h="300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Contacto con elementos que se proyectan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Contempla explosiones, proyección de fragmentos y /o partículas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1880132"/>
                  </a:ext>
                </a:extLst>
              </a:tr>
              <a:tr h="3448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Contacto con / en Vehículos en movimiento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dirty="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Contempla atropellos o golpes con vehículos, choque, colisión o volcamiento.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97646"/>
                  </a:ext>
                </a:extLst>
              </a:tr>
              <a:tr h="300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Incendios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Existencia de condiciones que puedan originar fuego incontrolado y lesiones producto de ello.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6679753"/>
                  </a:ext>
                </a:extLst>
              </a:tr>
              <a:tr h="300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Exposición a condiciones atmosféricas extremas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dirty="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Considera la exposición a ambientes con deficiencia de oxígeno o a sustancias químicas tóxicas.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0615515"/>
                  </a:ext>
                </a:extLst>
              </a:tr>
              <a:tr h="4544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Exposición a altos niveles de radiación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dirty="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Considera la exposición a altas dosis de radiaciones ionizantes y no ionizantes en un periodo corto de tiempo (accidente).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4188606"/>
                  </a:ext>
                </a:extLst>
              </a:tr>
              <a:tr h="228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Ingesta de sustancias nocivas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dirty="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Ingesta de sustancias que alteren la salud.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1270958"/>
                  </a:ext>
                </a:extLst>
              </a:tr>
              <a:tr h="14695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67806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2E8269DD-AC17-4DC7-A1CD-BFD3740C4CC9}"/>
              </a:ext>
            </a:extLst>
          </p:cNvPr>
          <p:cNvSpPr txBox="1"/>
          <p:nvPr/>
        </p:nvSpPr>
        <p:spPr>
          <a:xfrm>
            <a:off x="1994071" y="1091661"/>
            <a:ext cx="1925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Riesgo Específicos</a:t>
            </a:r>
            <a:endParaRPr lang="es-CL" dirty="0"/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C1FBF409-9F68-4D62-92ED-FE1672506B5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04074" y="1405313"/>
          <a:ext cx="4866168" cy="5094241"/>
        </p:xfrm>
        <a:graphic>
          <a:graphicData uri="http://schemas.openxmlformats.org/drawingml/2006/table">
            <a:tbl>
              <a:tblPr firstRow="1" firstCol="1" bandRow="1"/>
              <a:tblGrid>
                <a:gridCol w="1133320">
                  <a:extLst>
                    <a:ext uri="{9D8B030D-6E8A-4147-A177-3AD203B41FA5}">
                      <a16:colId xmlns:a16="http://schemas.microsoft.com/office/drawing/2014/main" val="2540330606"/>
                    </a:ext>
                  </a:extLst>
                </a:gridCol>
                <a:gridCol w="3104807">
                  <a:extLst>
                    <a:ext uri="{9D8B030D-6E8A-4147-A177-3AD203B41FA5}">
                      <a16:colId xmlns:a16="http://schemas.microsoft.com/office/drawing/2014/main" val="2394442496"/>
                    </a:ext>
                  </a:extLst>
                </a:gridCol>
                <a:gridCol w="628041">
                  <a:extLst>
                    <a:ext uri="{9D8B030D-6E8A-4147-A177-3AD203B41FA5}">
                      <a16:colId xmlns:a16="http://schemas.microsoft.com/office/drawing/2014/main" val="3060180023"/>
                    </a:ext>
                  </a:extLst>
                </a:gridCol>
              </a:tblGrid>
              <a:tr h="9385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ANEXO N°41 (hoja 2)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82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285700"/>
                  </a:ext>
                </a:extLst>
              </a:tr>
              <a:tr h="9431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13342"/>
                  </a:ext>
                </a:extLst>
              </a:tr>
              <a:tr h="9431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Listado referencial de riesgos laborales - entidad empleadora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767091"/>
                  </a:ext>
                </a:extLst>
              </a:tr>
              <a:tr h="3111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FAMILIA DE RIESGO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REFERENCIAS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b="1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COD. CATEGORIA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767900"/>
                  </a:ext>
                </a:extLst>
              </a:tr>
              <a:tr h="233916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dirty="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RIESGOS HIGIENICOS*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21267"/>
                  </a:ext>
                </a:extLst>
              </a:tr>
              <a:tr h="3532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dirty="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Exposición a agentes químicos*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Considera la permanencia de exposición en el trabajo a; aerosoles sólidos (sílice, polvo, fibras, etc.), líquidos (nieblas, neblinas, plaguicidas, etc), gases y vapores (gases anestésicos, tolueno, acetonas, etc.)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7405495"/>
                  </a:ext>
                </a:extLst>
              </a:tr>
              <a:tr h="6212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Exposición a agentes físicos*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dirty="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Considera la permanencia de exposición en el trabajo a; ruido (altos niveles de presión sonora en forma estable o fluctuante), vibraciones, radiaciones ionizantes, radiaciones no ionizantes, calor (temperatura interna corporal sobre 38°C), frío (temperatura corporal bajo 36°C), altas presiones (superior a la atmosférica; ej. buceo), bajas presiones (inferior a la atmosférica; ej. altitud geográfica).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864356"/>
                  </a:ext>
                </a:extLst>
              </a:tr>
              <a:tr h="1930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Exposición a agentes biológicos*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Considera la posible transmisión por sangre, fluidos, aérea, hídrica y por contacto de agentes biológicos capaces de enfermar.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676904"/>
                  </a:ext>
                </a:extLst>
              </a:tr>
              <a:tr h="1746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RIESGOS ERGONÓMICOS*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817168"/>
                  </a:ext>
                </a:extLst>
              </a:tr>
              <a:tr h="3532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Manejo o Manipulación Manual de Carga (MMC) o Personas (MMP)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dirty="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Considera la sobrecarga física debido a manipulación manual de cargas (levantar, descender o transportar objetos de +3 kg o empujar/arrastrar objetos con 1 o 2 manos, considera también manejo manual personas y/o pacientes.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702201"/>
                  </a:ext>
                </a:extLst>
              </a:tr>
              <a:tr h="1930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Trabajo repetitivo de la extremidad superior.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Sobrecarga física debido a trabajo repetitivo de las extremidades superiores.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6034485"/>
                  </a:ext>
                </a:extLst>
              </a:tr>
              <a:tr h="2639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Sobrecarga Postural (postura mantenida y/o forzada)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dirty="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Sobrecarga postural debido a trabajo de pie, sentado, cuclillas(agachado), arrodillado, tronco inclinado y/o exigencias fuera de alcance u otras posturas.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919092"/>
                  </a:ext>
                </a:extLst>
              </a:tr>
              <a:tr h="94317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RIESGOS PSICOSOCIALES *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502324"/>
                  </a:ext>
                </a:extLst>
              </a:tr>
              <a:tr h="1930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Riesgos Psicosociales Laborales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221F1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Considera factores tales como; exigencias psicológicas, habilidades de liderazgo, compensaciones y doble presencia.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8150126"/>
                  </a:ext>
                </a:extLst>
              </a:tr>
              <a:tr h="9431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281" marR="182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67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2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EAFA6A4-27B7-4061-8F09-1FB33E92F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72700"/>
          <a:stretch/>
        </p:blipFill>
        <p:spPr>
          <a:xfrm>
            <a:off x="2977" y="-44798"/>
            <a:ext cx="12189023" cy="26886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AC3FF56-C296-4B49-92E0-2CABDEA42E8B}"/>
              </a:ext>
            </a:extLst>
          </p:cNvPr>
          <p:cNvSpPr txBox="1"/>
          <p:nvPr/>
        </p:nvSpPr>
        <p:spPr>
          <a:xfrm>
            <a:off x="573023" y="43664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latin typeface="+mj-lt"/>
              </a:rPr>
              <a:t>IPER</a:t>
            </a:r>
            <a:endParaRPr lang="es-CL" sz="2400" b="1" kern="0" dirty="0">
              <a:effectLst>
                <a:outerShdw sx="0" sy="0">
                  <a:srgbClr val="000000"/>
                </a:outerShdw>
              </a:effectLst>
              <a:latin typeface="+mj-lt"/>
              <a:ea typeface="Verdana" panose="020B060403050404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403C48C-7013-4815-8A17-A6C9C4D82399}"/>
              </a:ext>
            </a:extLst>
          </p:cNvPr>
          <p:cNvSpPr txBox="1"/>
          <p:nvPr/>
        </p:nvSpPr>
        <p:spPr>
          <a:xfrm>
            <a:off x="1762949" y="1663376"/>
            <a:ext cx="3365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Criterio de </a:t>
            </a:r>
            <a:r>
              <a:rPr lang="es-CL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clasificación del </a:t>
            </a:r>
            <a:r>
              <a:rPr lang="es-CL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</a:t>
            </a:r>
            <a:r>
              <a:rPr lang="es-C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iesgo</a:t>
            </a:r>
            <a:endParaRPr lang="es-CL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29321BB-799F-40F7-9DAE-C6590357395C}"/>
              </a:ext>
            </a:extLst>
          </p:cNvPr>
          <p:cNvSpPr txBox="1"/>
          <p:nvPr/>
        </p:nvSpPr>
        <p:spPr>
          <a:xfrm>
            <a:off x="7939278" y="1664330"/>
            <a:ext cx="3938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Medidas </a:t>
            </a:r>
            <a:r>
              <a:rPr lang="es-C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 Control</a:t>
            </a:r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F263E20-B788-4479-9C6D-596F289F1D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204" y="2200274"/>
            <a:ext cx="5128868" cy="3170508"/>
          </a:xfrm>
          <a:prstGeom prst="rect">
            <a:avLst/>
          </a:prstGeom>
          <a:noFill/>
        </p:spPr>
      </p:pic>
      <p:pic>
        <p:nvPicPr>
          <p:cNvPr id="3" name="Imagen 2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676BA673-0494-4ACE-AF30-DD62B32F74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3" y="2200274"/>
            <a:ext cx="5813176" cy="324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0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F7D9918-6EAE-4087-B622-B058846E81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34"/>
          <a:stretch/>
        </p:blipFill>
        <p:spPr>
          <a:xfrm>
            <a:off x="172126" y="1635296"/>
            <a:ext cx="3024381" cy="144428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526ADDE-097E-4B87-BBCE-9599F94060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95" t="34451" r="19968" b="29090"/>
          <a:stretch/>
        </p:blipFill>
        <p:spPr>
          <a:xfrm>
            <a:off x="769448" y="3778419"/>
            <a:ext cx="2279125" cy="19360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854F6CA-C0CE-4474-9A67-6E4FF4C53D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7"/>
          <a:stretch/>
        </p:blipFill>
        <p:spPr>
          <a:xfrm>
            <a:off x="4742493" y="1155032"/>
            <a:ext cx="5845295" cy="548189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28DAD86-C3CA-461E-9278-BA2D39714BDC}"/>
              </a:ext>
            </a:extLst>
          </p:cNvPr>
          <p:cNvSpPr txBox="1"/>
          <p:nvPr/>
        </p:nvSpPr>
        <p:spPr>
          <a:xfrm>
            <a:off x="10323522" y="1410903"/>
            <a:ext cx="15960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latin typeface="+mj-lt"/>
              </a:rPr>
              <a:t>+ de 25 personas </a:t>
            </a:r>
            <a:endParaRPr lang="es-CL" sz="2400" b="1" kern="0" dirty="0">
              <a:effectLst>
                <a:outerShdw sx="0" sy="0">
                  <a:srgbClr val="000000"/>
                </a:outerShdw>
              </a:effectLst>
              <a:latin typeface="+mj-lt"/>
              <a:ea typeface="Verdana" panose="020B060403050404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EAEC18D-E19C-4FE3-B3F7-BB658D4316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t="3066" r="45399" b="81468"/>
          <a:stretch/>
        </p:blipFill>
        <p:spPr>
          <a:xfrm>
            <a:off x="3337560" y="221076"/>
            <a:ext cx="6016752" cy="106070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AC3FF56-C296-4B49-92E0-2CABDEA42E8B}"/>
              </a:ext>
            </a:extLst>
          </p:cNvPr>
          <p:cNvSpPr txBox="1"/>
          <p:nvPr/>
        </p:nvSpPr>
        <p:spPr>
          <a:xfrm>
            <a:off x="413290" y="343948"/>
            <a:ext cx="86584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latin typeface="+mj-lt"/>
              </a:rPr>
              <a:t>Identificación de peligros y evaluación de riesgos (IPER</a:t>
            </a:r>
            <a:r>
              <a:rPr lang="es-ES" sz="2400" dirty="0">
                <a:latin typeface="+mj-lt"/>
              </a:rPr>
              <a:t>)  </a:t>
            </a:r>
            <a:endParaRPr lang="es-CL" sz="2400" b="1" kern="0" dirty="0">
              <a:effectLst>
                <a:outerShdw sx="0" sy="0">
                  <a:srgbClr val="000000"/>
                </a:outerShdw>
              </a:effectLst>
              <a:latin typeface="+mj-lt"/>
              <a:ea typeface="Verdana" panose="020B060403050404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EAFA6A4-27B7-4061-8F09-1FB33E92F3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72700"/>
          <a:stretch/>
        </p:blipFill>
        <p:spPr>
          <a:xfrm>
            <a:off x="2977" y="-44798"/>
            <a:ext cx="12189023" cy="26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EAEC18D-E19C-4FE3-B3F7-BB658D4316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t="3066" r="45399" b="81468"/>
          <a:stretch/>
        </p:blipFill>
        <p:spPr>
          <a:xfrm>
            <a:off x="200660" y="275261"/>
            <a:ext cx="7673340" cy="106070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AC3FF56-C296-4B49-92E0-2CABDEA42E8B}"/>
              </a:ext>
            </a:extLst>
          </p:cNvPr>
          <p:cNvSpPr txBox="1"/>
          <p:nvPr/>
        </p:nvSpPr>
        <p:spPr>
          <a:xfrm>
            <a:off x="413290" y="343948"/>
            <a:ext cx="86584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latin typeface="+mj-lt"/>
              </a:rPr>
              <a:t>Identificación de peligros y evaluación de riesgos (IPER</a:t>
            </a:r>
            <a:r>
              <a:rPr lang="es-ES" sz="2400" dirty="0">
                <a:latin typeface="+mj-lt"/>
              </a:rPr>
              <a:t>)  </a:t>
            </a:r>
            <a:endParaRPr lang="es-CL" sz="2400" b="1" kern="0" dirty="0">
              <a:effectLst>
                <a:outerShdw sx="0" sy="0">
                  <a:srgbClr val="000000"/>
                </a:outerShdw>
              </a:effectLst>
              <a:latin typeface="+mj-lt"/>
              <a:ea typeface="Verdana" panose="020B060403050404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7A15555-4D92-4381-B79D-ED22CDFB3ACE}"/>
              </a:ext>
            </a:extLst>
          </p:cNvPr>
          <p:cNvSpPr txBox="1"/>
          <p:nvPr/>
        </p:nvSpPr>
        <p:spPr>
          <a:xfrm>
            <a:off x="4503166" y="1453670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Evaluación del Riesgo</a:t>
            </a:r>
            <a:endParaRPr lang="es-CL" sz="2800" dirty="0"/>
          </a:p>
        </p:txBody>
      </p:sp>
      <p:pic>
        <p:nvPicPr>
          <p:cNvPr id="12" name="Imagen 11" descr="Escala de tiempo&#10;&#10;Descripción generada automáticamente">
            <a:extLst>
              <a:ext uri="{FF2B5EF4-FFF2-40B4-BE49-F238E27FC236}">
                <a16:creationId xmlns:a16="http://schemas.microsoft.com/office/drawing/2014/main" id="{B53E3025-F8A5-475B-BA28-49EC2F66F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" r="5095" b="6340"/>
          <a:stretch/>
        </p:blipFill>
        <p:spPr>
          <a:xfrm>
            <a:off x="1779777" y="1976890"/>
            <a:ext cx="7468093" cy="370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EAFA6A4-27B7-4061-8F09-1FB33E92F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72700"/>
          <a:stretch/>
        </p:blipFill>
        <p:spPr>
          <a:xfrm>
            <a:off x="2977" y="-44798"/>
            <a:ext cx="12189023" cy="26886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AC3FF56-C296-4B49-92E0-2CABDEA42E8B}"/>
              </a:ext>
            </a:extLst>
          </p:cNvPr>
          <p:cNvSpPr txBox="1"/>
          <p:nvPr/>
        </p:nvSpPr>
        <p:spPr>
          <a:xfrm>
            <a:off x="573023" y="43664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latin typeface="+mj-lt"/>
              </a:rPr>
              <a:t>IPER</a:t>
            </a:r>
            <a:endParaRPr lang="es-CL" sz="2400" b="1" kern="0" dirty="0">
              <a:effectLst>
                <a:outerShdw sx="0" sy="0">
                  <a:srgbClr val="000000"/>
                </a:outerShdw>
              </a:effectLst>
              <a:latin typeface="+mj-lt"/>
              <a:ea typeface="Verdana" panose="020B060403050404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29321BB-799F-40F7-9DAE-C6590357395C}"/>
              </a:ext>
            </a:extLst>
          </p:cNvPr>
          <p:cNvSpPr txBox="1"/>
          <p:nvPr/>
        </p:nvSpPr>
        <p:spPr>
          <a:xfrm>
            <a:off x="6144767" y="1711836"/>
            <a:ext cx="3938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L"/>
            </a:defPPr>
            <a:lvl1pPr>
              <a:defRPr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s-CL" dirty="0"/>
              <a:t>Medida de Control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F263E20-B788-4479-9C6D-596F289F1D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55138"/>
            <a:ext cx="5128868" cy="3170508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1830759-81F3-4440-BCD9-D98D9D8AD8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1" y="2255138"/>
            <a:ext cx="5316475" cy="3170508"/>
          </a:xfrm>
          <a:prstGeom prst="rect">
            <a:avLst/>
          </a:prstGeom>
          <a:noFill/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54254C8-E137-4131-9F98-8FEA8DF12918}"/>
              </a:ext>
            </a:extLst>
          </p:cNvPr>
          <p:cNvSpPr txBox="1"/>
          <p:nvPr/>
        </p:nvSpPr>
        <p:spPr>
          <a:xfrm>
            <a:off x="1338127" y="1763036"/>
            <a:ext cx="33656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Criterio de </a:t>
            </a:r>
            <a:r>
              <a:rPr lang="es-CL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</a:t>
            </a:r>
            <a:r>
              <a:rPr lang="es-CL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lasificación </a:t>
            </a:r>
            <a:r>
              <a:rPr lang="es-CL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del R</a:t>
            </a:r>
            <a:r>
              <a:rPr lang="es-CL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iesgo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138770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EAFA6A4-27B7-4061-8F09-1FB33E92F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72700"/>
          <a:stretch/>
        </p:blipFill>
        <p:spPr>
          <a:xfrm>
            <a:off x="2977" y="-44798"/>
            <a:ext cx="12189023" cy="268860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7" t="35017" r="40345" b="32788"/>
          <a:stretch/>
        </p:blipFill>
        <p:spPr>
          <a:xfrm>
            <a:off x="3402712" y="3255414"/>
            <a:ext cx="1737704" cy="152860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AC3FF56-C296-4B49-92E0-2CABDEA42E8B}"/>
              </a:ext>
            </a:extLst>
          </p:cNvPr>
          <p:cNvSpPr txBox="1"/>
          <p:nvPr/>
        </p:nvSpPr>
        <p:spPr>
          <a:xfrm>
            <a:off x="665988" y="29987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kern="0" dirty="0">
                <a:effectLst>
                  <a:outerShdw sx="0" sy="0">
                    <a:srgbClr val="000000"/>
                  </a:outerShdw>
                </a:effectLst>
                <a:latin typeface="+mj-lt"/>
                <a:ea typeface="Verdana" panose="020B0604030504040204" pitchFamily="34" charset="0"/>
              </a:rPr>
              <a:t>Evaluación del cumplimiento normativo</a:t>
            </a:r>
            <a:endParaRPr lang="es-CL" sz="2800" b="1" kern="0" dirty="0">
              <a:effectLst>
                <a:outerShdw sx="0" sy="0">
                  <a:srgbClr val="000000"/>
                </a:outerShdw>
              </a:effectLst>
              <a:latin typeface="+mj-lt"/>
              <a:ea typeface="Verdana" panose="020B060403050404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7D9918-6EAE-4087-B622-B058846E81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34"/>
          <a:stretch/>
        </p:blipFill>
        <p:spPr>
          <a:xfrm>
            <a:off x="3187440" y="1793520"/>
            <a:ext cx="2168248" cy="10354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0AA48AF-5E29-451E-B83D-AB716E598A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299" t="17067" r="34826" b="6400"/>
          <a:stretch/>
        </p:blipFill>
        <p:spPr>
          <a:xfrm>
            <a:off x="6883908" y="1154090"/>
            <a:ext cx="4251960" cy="524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9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4752" t="24610" r="10674" b="12411"/>
          <a:stretch/>
        </p:blipFill>
        <p:spPr>
          <a:xfrm>
            <a:off x="0" y="-27159"/>
            <a:ext cx="12192000" cy="688515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57CC8C0-011F-47AA-8774-6CF6A2C294AA}"/>
              </a:ext>
            </a:extLst>
          </p:cNvPr>
          <p:cNvSpPr/>
          <p:nvPr/>
        </p:nvSpPr>
        <p:spPr>
          <a:xfrm>
            <a:off x="3575957" y="2961342"/>
            <a:ext cx="80445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s-ES" sz="3200" b="1" dirty="0">
              <a:solidFill>
                <a:srgbClr val="BAC82A"/>
              </a:solidFill>
              <a:latin typeface="+mj-lt"/>
            </a:endParaRPr>
          </a:p>
          <a:p>
            <a:pPr algn="r"/>
            <a:r>
              <a:rPr lang="es-ES" sz="3200" b="1" dirty="0">
                <a:solidFill>
                  <a:srgbClr val="BAC82A"/>
                </a:solidFill>
                <a:latin typeface="+mj-lt"/>
              </a:rPr>
              <a:t>Programa de Trabajo Preventivo </a:t>
            </a:r>
          </a:p>
          <a:p>
            <a:pPr algn="r"/>
            <a:r>
              <a:rPr lang="es-ES" sz="3200" b="1" dirty="0">
                <a:solidFill>
                  <a:srgbClr val="BAC82A"/>
                </a:solidFill>
                <a:latin typeface="+mj-lt"/>
              </a:rPr>
              <a:t>Sistema de Gestión DS. N°67</a:t>
            </a:r>
            <a:endParaRPr lang="es-CL" sz="3200" b="1" dirty="0">
              <a:solidFill>
                <a:srgbClr val="BAC82A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0"/>
              </a:spcAft>
            </a:pPr>
            <a:endParaRPr lang="es-CL" sz="3200" b="1" dirty="0">
              <a:solidFill>
                <a:srgbClr val="6DB418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740605" y="5648335"/>
            <a:ext cx="2712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3200" dirty="0">
                <a:solidFill>
                  <a:schemeClr val="bg1"/>
                </a:solidFill>
              </a:rPr>
              <a:t>Proceso 2023</a:t>
            </a:r>
            <a:endParaRPr lang="es-CL" sz="6600" dirty="0">
              <a:solidFill>
                <a:schemeClr val="bg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C709452-1BD8-46F5-AF8A-E291AF78C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64" y="1291824"/>
            <a:ext cx="2759242" cy="179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05"/>
            <a:ext cx="12192000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4F66B35-BAD0-4A5B-AAD1-4797358DB76C}"/>
              </a:ext>
            </a:extLst>
          </p:cNvPr>
          <p:cNvSpPr/>
          <p:nvPr/>
        </p:nvSpPr>
        <p:spPr>
          <a:xfrm>
            <a:off x="6297151" y="1549037"/>
            <a:ext cx="47184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800" b="1" kern="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Objetivo</a:t>
            </a:r>
            <a:endParaRPr lang="es-ES" sz="2800" b="1" kern="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149FBF3-F88D-4FA6-9A72-97AB6F55876B}"/>
              </a:ext>
            </a:extLst>
          </p:cNvPr>
          <p:cNvSpPr txBox="1"/>
          <p:nvPr/>
        </p:nvSpPr>
        <p:spPr>
          <a:xfrm>
            <a:off x="6096000" y="2426260"/>
            <a:ext cx="5809404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L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Explicar como Mutual de seguridad a consolidado en el tiempo su modelo de sistema de gestión propio llamado “Programa Empresa Competitiva, PEC “ y como este ha evolucionado a la par de las directrices internacionales y las nuevas técnicas en la gestión de riesgo, su adaptación a la legislación nacional y referente como modelo de asistencia técnica en las etapas de  implementación, verificación y mantención. </a:t>
            </a:r>
            <a:endParaRPr lang="es-CL" sz="2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55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09" y="1475345"/>
            <a:ext cx="6192414" cy="506110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490ED3F6-20CF-4DF4-A739-D779E249F362}"/>
              </a:ext>
            </a:extLst>
          </p:cNvPr>
          <p:cNvSpPr txBox="1"/>
          <p:nvPr/>
        </p:nvSpPr>
        <p:spPr>
          <a:xfrm>
            <a:off x="2546016" y="61517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spcAft>
                <a:spcPts val="0"/>
              </a:spcAft>
              <a:buSzPts val="1000"/>
            </a:pPr>
            <a:r>
              <a:rPr lang="es-CL" sz="2400" b="1" u="none" strike="noStrike" kern="0" spc="0" dirty="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Programa de </a:t>
            </a:r>
            <a:r>
              <a:rPr lang="es-CL" sz="2400" b="1" kern="0" dirty="0">
                <a:effectLst>
                  <a:outerShdw sx="0" sy="0">
                    <a:srgbClr val="000000"/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s-CL" sz="2400" b="1" u="none" strike="noStrike" kern="0" spc="0" dirty="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rabajo preventivo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112F28A-3D0E-491C-8289-7856655DE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0" y="0"/>
            <a:ext cx="1887620" cy="123035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4B66789-3043-476F-B397-AE645A478078}"/>
              </a:ext>
            </a:extLst>
          </p:cNvPr>
          <p:cNvSpPr txBox="1"/>
          <p:nvPr/>
        </p:nvSpPr>
        <p:spPr>
          <a:xfrm>
            <a:off x="6705600" y="1636753"/>
            <a:ext cx="5067300" cy="4537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programa debe contener el detalle de las actividades y/o acciones a realizar considerando, a lo menos lo siguiente:</a:t>
            </a:r>
          </a:p>
          <a:p>
            <a:pPr marL="1143000" lvl="2" indent="-228600" algn="just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es-C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desviaciones derivadas de la IPER y de la Autoevaluación inicial de cumplimiento de Aspectos Legales, </a:t>
            </a:r>
          </a:p>
          <a:p>
            <a:pPr marL="1143000" lvl="2" indent="-228600" algn="just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es-C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actividades que permitan mantener y mejorar continuamente las condiciones de seguridad y salud para los trabajadores/as en el tiempo, y </a:t>
            </a:r>
          </a:p>
          <a:p>
            <a:pPr marL="1143000" lvl="2" indent="-2286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s-C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compromiso de hacer extensivo el Sistema de Gestión a la totalidad de la organización, esto último, en caso de que la empresa no pueda acreditar todos sus centros de trabajo.</a:t>
            </a:r>
          </a:p>
        </p:txBody>
      </p:sp>
    </p:spTree>
    <p:extLst>
      <p:ext uri="{BB962C8B-B14F-4D97-AF65-F5344CB8AC3E}">
        <p14:creationId xmlns:p14="http://schemas.microsoft.com/office/powerpoint/2010/main" val="82435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4752" t="24610" r="10674" b="12411"/>
          <a:stretch/>
        </p:blipFill>
        <p:spPr>
          <a:xfrm>
            <a:off x="0" y="-27159"/>
            <a:ext cx="12192000" cy="688515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57CC8C0-011F-47AA-8774-6CF6A2C294AA}"/>
              </a:ext>
            </a:extLst>
          </p:cNvPr>
          <p:cNvSpPr/>
          <p:nvPr/>
        </p:nvSpPr>
        <p:spPr>
          <a:xfrm>
            <a:off x="4718333" y="3102395"/>
            <a:ext cx="80445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sz="3200" b="1" dirty="0">
              <a:solidFill>
                <a:srgbClr val="BAC82A"/>
              </a:solidFill>
              <a:latin typeface="+mj-lt"/>
            </a:endParaRPr>
          </a:p>
          <a:p>
            <a:pPr algn="ctr"/>
            <a:r>
              <a:rPr lang="es-ES" sz="3200" b="1" dirty="0">
                <a:solidFill>
                  <a:srgbClr val="BAC82A"/>
                </a:solidFill>
                <a:latin typeface="+mj-lt"/>
              </a:rPr>
              <a:t>Acreditación de Cumplimiento </a:t>
            </a:r>
          </a:p>
          <a:p>
            <a:pPr algn="ctr"/>
            <a:r>
              <a:rPr lang="es-ES" sz="3200" b="1" dirty="0">
                <a:solidFill>
                  <a:srgbClr val="BAC82A"/>
                </a:solidFill>
                <a:latin typeface="+mj-lt"/>
              </a:rPr>
              <a:t>Sistema de Gestión DS. N°67</a:t>
            </a:r>
            <a:endParaRPr lang="es-CL" sz="3200" b="1" dirty="0">
              <a:solidFill>
                <a:srgbClr val="BAC82A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endParaRPr lang="es-CL" sz="3200" b="1" dirty="0">
              <a:solidFill>
                <a:srgbClr val="6DB418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740605" y="5648335"/>
            <a:ext cx="2712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3200" dirty="0">
                <a:solidFill>
                  <a:schemeClr val="bg1"/>
                </a:solidFill>
              </a:rPr>
              <a:t>Proceso 2023</a:t>
            </a:r>
            <a:endParaRPr lang="es-CL" sz="6600" dirty="0">
              <a:solidFill>
                <a:schemeClr val="bg1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2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EAFA6A4-27B7-4061-8F09-1FB33E92F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72700"/>
          <a:stretch/>
        </p:blipFill>
        <p:spPr>
          <a:xfrm>
            <a:off x="2977" y="-44798"/>
            <a:ext cx="12189023" cy="268860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038726" y="353344"/>
            <a:ext cx="32495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L"/>
            </a:defPPr>
            <a:lvl1pPr lvl="0" algn="just" fontAlgn="base">
              <a:spcAft>
                <a:spcPts val="0"/>
              </a:spcAft>
              <a:buSzPts val="1000"/>
              <a:defRPr b="1" u="none" strike="noStrike" kern="0" spc="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 sz="2400" dirty="0"/>
              <a:t>Declaración Simple</a:t>
            </a:r>
            <a:endParaRPr lang="es-CL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" t="3473" r="5987" b="4417"/>
          <a:stretch/>
        </p:blipFill>
        <p:spPr>
          <a:xfrm>
            <a:off x="6559883" y="1299505"/>
            <a:ext cx="4138864" cy="521368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F50C3ED-76E1-4CC5-8027-4E97A77833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0" r="75404" b="30500"/>
          <a:stretch/>
        </p:blipFill>
        <p:spPr>
          <a:xfrm>
            <a:off x="2550026" y="2749699"/>
            <a:ext cx="281137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6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445A6B09-FFFF-DA46-B882-36432C4CCFEE}"/>
              </a:ext>
            </a:extLst>
          </p:cNvPr>
          <p:cNvSpPr/>
          <p:nvPr/>
        </p:nvSpPr>
        <p:spPr>
          <a:xfrm>
            <a:off x="439974" y="359776"/>
            <a:ext cx="9497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Aft>
                <a:spcPts val="0"/>
              </a:spcAft>
              <a:buSzPts val="1000"/>
            </a:pPr>
            <a:r>
              <a:rPr lang="es-CL" sz="2400" b="1" kern="0" dirty="0">
                <a:effectLst>
                  <a:outerShdw sx="0" sy="0">
                    <a:srgbClr val="000000"/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¿Cómo acreditar </a:t>
            </a:r>
            <a:r>
              <a:rPr lang="es-CL" sz="2400" b="1" kern="0" dirty="0" smtClean="0">
                <a:effectLst>
                  <a:outerShdw sx="0" sy="0">
                    <a:srgbClr val="000000"/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los requisitos?</a:t>
            </a:r>
            <a:endParaRPr lang="es-CL" sz="2400" b="1" u="none" strike="noStrike" kern="0" spc="0" dirty="0">
              <a:ln>
                <a:noFill/>
              </a:ln>
              <a:effectLst>
                <a:outerShdw sx="0" sy="0">
                  <a:srgbClr val="000000"/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98079"/>
            <a:ext cx="11430000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6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EAFA6A4-27B7-4061-8F09-1FB33E92F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72700"/>
          <a:stretch/>
        </p:blipFill>
        <p:spPr>
          <a:xfrm>
            <a:off x="2977" y="-44798"/>
            <a:ext cx="12189023" cy="268860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937" y="0"/>
            <a:ext cx="5072063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2815" y="1527242"/>
            <a:ext cx="6901153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1600" dirty="0">
                <a:latin typeface="+mj-lt"/>
              </a:rPr>
              <a:t>Durante el año calendario posterior a aquél en que se realiza el proceso de e</a:t>
            </a:r>
            <a:r>
              <a:rPr lang="es-CL" sz="1600" dirty="0">
                <a:latin typeface="+mj-lt"/>
              </a:rPr>
              <a:t>valuación, </a:t>
            </a:r>
            <a:r>
              <a:rPr lang="es-ES" sz="1600" dirty="0">
                <a:latin typeface="+mj-lt"/>
              </a:rPr>
              <a:t>el organismo administrador de actual adhesión o afiliación, deberá efectuar una </a:t>
            </a:r>
            <a:r>
              <a:rPr lang="es-CL" sz="1600" dirty="0">
                <a:latin typeface="+mj-lt"/>
              </a:rPr>
              <a:t>revisión aleatoria </a:t>
            </a:r>
            <a:r>
              <a:rPr lang="es-ES" sz="1600" dirty="0">
                <a:latin typeface="+mj-lt"/>
              </a:rPr>
              <a:t>de una muestra representativa de las empresas que accedieron a la exención o rebaja de su tasa de cotización, con la finalidad de verificar los siguientes </a:t>
            </a:r>
            <a:r>
              <a:rPr lang="es-CL" sz="1600" dirty="0">
                <a:latin typeface="+mj-lt"/>
              </a:rPr>
              <a:t>aspectos: </a:t>
            </a:r>
          </a:p>
          <a:p>
            <a:pPr algn="just"/>
            <a:endParaRPr lang="es-CL" sz="1400" dirty="0">
              <a:latin typeface="+mj-lt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s-ES" sz="1600" b="1" dirty="0">
                <a:latin typeface="+mj-lt"/>
              </a:rPr>
              <a:t>La calidad del diagnóstico y su coherencia con el programa de trabajo preventivo</a:t>
            </a:r>
            <a:r>
              <a:rPr lang="es-ES" sz="1600" dirty="0">
                <a:latin typeface="+mj-lt"/>
              </a:rPr>
              <a:t>. </a:t>
            </a:r>
            <a:r>
              <a:rPr lang="es-ES" sz="1200" dirty="0">
                <a:latin typeface="+mj-lt"/>
              </a:rPr>
              <a:t>Si se detectan deficiencias en este ámbito, el organismo administrador de actual adhesión o afiliación, deberá otorgar la asistencia técnica necesaria para subsanar esas deficiencias, prescribiendo las medidas pertinentes. </a:t>
            </a:r>
          </a:p>
          <a:p>
            <a:pPr marL="514350" indent="-514350" algn="just">
              <a:buFont typeface="+mj-lt"/>
              <a:buAutoNum type="arabicPeriod"/>
            </a:pPr>
            <a:endParaRPr lang="es-ES" sz="1200" dirty="0">
              <a:latin typeface="+mj-lt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s-ES" sz="1600" b="1" dirty="0">
                <a:latin typeface="+mj-lt"/>
              </a:rPr>
              <a:t>La efectiva implementación y mantención en funcionamiento del SGSST durante el </a:t>
            </a:r>
            <a:r>
              <a:rPr lang="pt-BR" sz="1600" b="1" dirty="0">
                <a:latin typeface="+mj-lt"/>
              </a:rPr>
              <a:t>último período anual del período de </a:t>
            </a:r>
            <a:r>
              <a:rPr lang="pt-BR" sz="1600" b="1" dirty="0" err="1">
                <a:latin typeface="+mj-lt"/>
              </a:rPr>
              <a:t>evaluación</a:t>
            </a:r>
            <a:r>
              <a:rPr lang="pt-BR" sz="1600" b="1" dirty="0" smtClean="0">
                <a:latin typeface="+mj-lt"/>
              </a:rPr>
              <a:t>. </a:t>
            </a:r>
            <a:r>
              <a:rPr lang="es-CL" sz="1200" dirty="0" smtClean="0">
                <a:latin typeface="+mj-lt"/>
              </a:rPr>
              <a:t>Si se constata </a:t>
            </a:r>
            <a:r>
              <a:rPr lang="es-CL" sz="1200" dirty="0">
                <a:latin typeface="+mj-lt"/>
              </a:rPr>
              <a:t>que durante ese último período anual la entidad no cumplió, conforme </a:t>
            </a:r>
            <a:r>
              <a:rPr lang="es-CL" sz="1200" dirty="0" smtClean="0">
                <a:latin typeface="+mj-lt"/>
              </a:rPr>
              <a:t>con lo declarado por su </a:t>
            </a:r>
            <a:r>
              <a:rPr lang="es-ES" sz="1200" dirty="0" smtClean="0">
                <a:latin typeface="+mj-lt"/>
              </a:rPr>
              <a:t> </a:t>
            </a:r>
            <a:r>
              <a:rPr lang="es-ES" sz="1200" dirty="0">
                <a:latin typeface="+mj-lt"/>
              </a:rPr>
              <a:t>SGSST, </a:t>
            </a:r>
            <a:r>
              <a:rPr lang="es-ES" sz="1200" dirty="0" smtClean="0">
                <a:latin typeface="+mj-lt"/>
              </a:rPr>
              <a:t>Mutual de seguridad deberá </a:t>
            </a:r>
            <a:r>
              <a:rPr lang="es-ES" sz="1200" dirty="0">
                <a:latin typeface="+mj-lt"/>
              </a:rPr>
              <a:t>dejar sin efecto la rebaja o exención, </a:t>
            </a:r>
            <a:r>
              <a:rPr lang="es-ES" sz="1200" dirty="0" smtClean="0">
                <a:latin typeface="+mj-lt"/>
              </a:rPr>
              <a:t>manteniendo </a:t>
            </a:r>
            <a:r>
              <a:rPr lang="es-ES" sz="1200" dirty="0">
                <a:latin typeface="+mj-lt"/>
              </a:rPr>
              <a:t>la tasa de cotización adicional determinada en el proceso de evaluación </a:t>
            </a:r>
            <a:r>
              <a:rPr lang="es-ES" sz="1200" dirty="0" smtClean="0">
                <a:latin typeface="+mj-lt"/>
              </a:rPr>
              <a:t>anterior, solicitando la devolución a </a:t>
            </a:r>
            <a:r>
              <a:rPr lang="es-ES" sz="1200" dirty="0">
                <a:latin typeface="+mj-lt"/>
              </a:rPr>
              <a:t>la entidad </a:t>
            </a:r>
            <a:r>
              <a:rPr lang="es-ES" sz="1200" dirty="0" smtClean="0">
                <a:latin typeface="+mj-lt"/>
              </a:rPr>
              <a:t>empleadora de </a:t>
            </a:r>
            <a:r>
              <a:rPr lang="es-ES" sz="1200" dirty="0">
                <a:latin typeface="+mj-lt"/>
              </a:rPr>
              <a:t>las diferencias de cotizaciones que </a:t>
            </a:r>
            <a:r>
              <a:rPr lang="es-CL" sz="1200" dirty="0">
                <a:latin typeface="+mj-lt"/>
              </a:rPr>
              <a:t>correspondan.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45A6B09-FFFF-DA46-B882-36432C4CCFEE}"/>
              </a:ext>
            </a:extLst>
          </p:cNvPr>
          <p:cNvSpPr/>
          <p:nvPr/>
        </p:nvSpPr>
        <p:spPr>
          <a:xfrm>
            <a:off x="610663" y="323200"/>
            <a:ext cx="4132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Aft>
                <a:spcPts val="0"/>
              </a:spcAft>
              <a:buSzPts val="1000"/>
            </a:pPr>
            <a:r>
              <a:rPr lang="es-CL" sz="2400" b="1" u="none" strike="noStrike" kern="0" spc="0" dirty="0">
                <a:ln>
                  <a:noFill/>
                </a:ln>
                <a:effectLst>
                  <a:outerShdw sx="0" sy="0">
                    <a:srgbClr val="000000"/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Revisión de cumplimiento</a:t>
            </a:r>
          </a:p>
        </p:txBody>
      </p:sp>
    </p:spTree>
    <p:extLst>
      <p:ext uri="{BB962C8B-B14F-4D97-AF65-F5344CB8AC3E}">
        <p14:creationId xmlns:p14="http://schemas.microsoft.com/office/powerpoint/2010/main" val="162312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79504FA-7084-5E05-09AB-192DF36653E3}"/>
              </a:ext>
            </a:extLst>
          </p:cNvPr>
          <p:cNvSpPr/>
          <p:nvPr/>
        </p:nvSpPr>
        <p:spPr>
          <a:xfrm>
            <a:off x="0" y="-31945"/>
            <a:ext cx="12192000" cy="6858000"/>
          </a:xfrm>
          <a:prstGeom prst="rect">
            <a:avLst/>
          </a:prstGeom>
          <a:solidFill>
            <a:srgbClr val="C4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grama de flujo: retraso 6">
            <a:extLst>
              <a:ext uri="{FF2B5EF4-FFF2-40B4-BE49-F238E27FC236}">
                <a16:creationId xmlns:a16="http://schemas.microsoft.com/office/drawing/2014/main" id="{2B1D71F2-A750-E39F-91D9-6A6B3E8295DF}"/>
              </a:ext>
            </a:extLst>
          </p:cNvPr>
          <p:cNvSpPr/>
          <p:nvPr/>
        </p:nvSpPr>
        <p:spPr>
          <a:xfrm rot="10800000">
            <a:off x="10150679" y="-31944"/>
            <a:ext cx="2041321" cy="993113"/>
          </a:xfrm>
          <a:custGeom>
            <a:avLst/>
            <a:gdLst>
              <a:gd name="connsiteX0" fmla="*/ 0 w 2813108"/>
              <a:gd name="connsiteY0" fmla="*/ 0 h 2211320"/>
              <a:gd name="connsiteX1" fmla="*/ 1406554 w 2813108"/>
              <a:gd name="connsiteY1" fmla="*/ 0 h 2211320"/>
              <a:gd name="connsiteX2" fmla="*/ 2813108 w 2813108"/>
              <a:gd name="connsiteY2" fmla="*/ 1105660 h 2211320"/>
              <a:gd name="connsiteX3" fmla="*/ 1406554 w 2813108"/>
              <a:gd name="connsiteY3" fmla="*/ 2211320 h 2211320"/>
              <a:gd name="connsiteX4" fmla="*/ 0 w 2813108"/>
              <a:gd name="connsiteY4" fmla="*/ 2211320 h 2211320"/>
              <a:gd name="connsiteX5" fmla="*/ 0 w 2813108"/>
              <a:gd name="connsiteY5" fmla="*/ 0 h 2211320"/>
              <a:gd name="connsiteX0" fmla="*/ 0 w 2813108"/>
              <a:gd name="connsiteY0" fmla="*/ 0 h 2211320"/>
              <a:gd name="connsiteX1" fmla="*/ 1406554 w 2813108"/>
              <a:gd name="connsiteY1" fmla="*/ 0 h 2211320"/>
              <a:gd name="connsiteX2" fmla="*/ 2813108 w 2813108"/>
              <a:gd name="connsiteY2" fmla="*/ 1105660 h 2211320"/>
              <a:gd name="connsiteX3" fmla="*/ 1406554 w 2813108"/>
              <a:gd name="connsiteY3" fmla="*/ 2211320 h 2211320"/>
              <a:gd name="connsiteX4" fmla="*/ 0 w 2813108"/>
              <a:gd name="connsiteY4" fmla="*/ 1036861 h 2211320"/>
              <a:gd name="connsiteX5" fmla="*/ 0 w 2813108"/>
              <a:gd name="connsiteY5" fmla="*/ 0 h 2211320"/>
              <a:gd name="connsiteX0" fmla="*/ 0 w 2847115"/>
              <a:gd name="connsiteY0" fmla="*/ 0 h 1192780"/>
              <a:gd name="connsiteX1" fmla="*/ 1406554 w 2847115"/>
              <a:gd name="connsiteY1" fmla="*/ 0 h 1192780"/>
              <a:gd name="connsiteX2" fmla="*/ 2813108 w 2847115"/>
              <a:gd name="connsiteY2" fmla="*/ 1105660 h 1192780"/>
              <a:gd name="connsiteX3" fmla="*/ 2035728 w 2847115"/>
              <a:gd name="connsiteY3" fmla="*/ 1120751 h 1192780"/>
              <a:gd name="connsiteX4" fmla="*/ 0 w 2847115"/>
              <a:gd name="connsiteY4" fmla="*/ 1036861 h 1192780"/>
              <a:gd name="connsiteX5" fmla="*/ 0 w 2847115"/>
              <a:gd name="connsiteY5" fmla="*/ 0 h 1192780"/>
              <a:gd name="connsiteX0" fmla="*/ 0 w 2847115"/>
              <a:gd name="connsiteY0" fmla="*/ 0 h 1192780"/>
              <a:gd name="connsiteX1" fmla="*/ 1406554 w 2847115"/>
              <a:gd name="connsiteY1" fmla="*/ 0 h 1192780"/>
              <a:gd name="connsiteX2" fmla="*/ 2813108 w 2847115"/>
              <a:gd name="connsiteY2" fmla="*/ 1105660 h 1192780"/>
              <a:gd name="connsiteX3" fmla="*/ 2035728 w 2847115"/>
              <a:gd name="connsiteY3" fmla="*/ 1120751 h 1192780"/>
              <a:gd name="connsiteX4" fmla="*/ 8389 w 2847115"/>
              <a:gd name="connsiteY4" fmla="*/ 1087195 h 1192780"/>
              <a:gd name="connsiteX5" fmla="*/ 0 w 2847115"/>
              <a:gd name="connsiteY5" fmla="*/ 0 h 1192780"/>
              <a:gd name="connsiteX0" fmla="*/ 0 w 2817481"/>
              <a:gd name="connsiteY0" fmla="*/ 0 h 1154609"/>
              <a:gd name="connsiteX1" fmla="*/ 1406554 w 2817481"/>
              <a:gd name="connsiteY1" fmla="*/ 0 h 1154609"/>
              <a:gd name="connsiteX2" fmla="*/ 2779552 w 2817481"/>
              <a:gd name="connsiteY2" fmla="*/ 1046937 h 1154609"/>
              <a:gd name="connsiteX3" fmla="*/ 2035728 w 2817481"/>
              <a:gd name="connsiteY3" fmla="*/ 1120751 h 1154609"/>
              <a:gd name="connsiteX4" fmla="*/ 8389 w 2817481"/>
              <a:gd name="connsiteY4" fmla="*/ 1087195 h 1154609"/>
              <a:gd name="connsiteX5" fmla="*/ 0 w 2817481"/>
              <a:gd name="connsiteY5" fmla="*/ 0 h 1154609"/>
              <a:gd name="connsiteX0" fmla="*/ 0 w 2780726"/>
              <a:gd name="connsiteY0" fmla="*/ 0 h 1120751"/>
              <a:gd name="connsiteX1" fmla="*/ 1406554 w 2780726"/>
              <a:gd name="connsiteY1" fmla="*/ 0 h 1120751"/>
              <a:gd name="connsiteX2" fmla="*/ 2779552 w 2780726"/>
              <a:gd name="connsiteY2" fmla="*/ 1046937 h 1120751"/>
              <a:gd name="connsiteX3" fmla="*/ 2035728 w 2780726"/>
              <a:gd name="connsiteY3" fmla="*/ 1120751 h 1120751"/>
              <a:gd name="connsiteX4" fmla="*/ 8389 w 2780726"/>
              <a:gd name="connsiteY4" fmla="*/ 1087195 h 1120751"/>
              <a:gd name="connsiteX5" fmla="*/ 0 w 2780726"/>
              <a:gd name="connsiteY5" fmla="*/ 0 h 1120751"/>
              <a:gd name="connsiteX0" fmla="*/ 0 w 2797504"/>
              <a:gd name="connsiteY0" fmla="*/ 0 h 1120751"/>
              <a:gd name="connsiteX1" fmla="*/ 1423332 w 2797504"/>
              <a:gd name="connsiteY1" fmla="*/ 0 h 1120751"/>
              <a:gd name="connsiteX2" fmla="*/ 2796330 w 2797504"/>
              <a:gd name="connsiteY2" fmla="*/ 1046937 h 1120751"/>
              <a:gd name="connsiteX3" fmla="*/ 2052506 w 2797504"/>
              <a:gd name="connsiteY3" fmla="*/ 1120751 h 1120751"/>
              <a:gd name="connsiteX4" fmla="*/ 25167 w 2797504"/>
              <a:gd name="connsiteY4" fmla="*/ 1087195 h 1120751"/>
              <a:gd name="connsiteX5" fmla="*/ 0 w 2797504"/>
              <a:gd name="connsiteY5" fmla="*/ 0 h 1120751"/>
              <a:gd name="connsiteX0" fmla="*/ 0 w 2797504"/>
              <a:gd name="connsiteY0" fmla="*/ 0 h 1120751"/>
              <a:gd name="connsiteX1" fmla="*/ 1423332 w 2797504"/>
              <a:gd name="connsiteY1" fmla="*/ 0 h 1120751"/>
              <a:gd name="connsiteX2" fmla="*/ 2796330 w 2797504"/>
              <a:gd name="connsiteY2" fmla="*/ 1046937 h 1120751"/>
              <a:gd name="connsiteX3" fmla="*/ 2052506 w 2797504"/>
              <a:gd name="connsiteY3" fmla="*/ 1120751 h 1120751"/>
              <a:gd name="connsiteX4" fmla="*/ 25167 w 2797504"/>
              <a:gd name="connsiteY4" fmla="*/ 1087195 h 1120751"/>
              <a:gd name="connsiteX5" fmla="*/ 0 w 2797504"/>
              <a:gd name="connsiteY5" fmla="*/ 0 h 1120751"/>
              <a:gd name="connsiteX0" fmla="*/ 0 w 2797504"/>
              <a:gd name="connsiteY0" fmla="*/ 3728 h 1124479"/>
              <a:gd name="connsiteX1" fmla="*/ 1423332 w 2797504"/>
              <a:gd name="connsiteY1" fmla="*/ 3728 h 1124479"/>
              <a:gd name="connsiteX2" fmla="*/ 2796330 w 2797504"/>
              <a:gd name="connsiteY2" fmla="*/ 1050665 h 1124479"/>
              <a:gd name="connsiteX3" fmla="*/ 2052506 w 2797504"/>
              <a:gd name="connsiteY3" fmla="*/ 1124479 h 1124479"/>
              <a:gd name="connsiteX4" fmla="*/ 25167 w 2797504"/>
              <a:gd name="connsiteY4" fmla="*/ 1090923 h 1124479"/>
              <a:gd name="connsiteX5" fmla="*/ 0 w 2797504"/>
              <a:gd name="connsiteY5" fmla="*/ 3728 h 1124479"/>
              <a:gd name="connsiteX0" fmla="*/ 737 w 2798241"/>
              <a:gd name="connsiteY0" fmla="*/ 3728 h 1124479"/>
              <a:gd name="connsiteX1" fmla="*/ 1424069 w 2798241"/>
              <a:gd name="connsiteY1" fmla="*/ 3728 h 1124479"/>
              <a:gd name="connsiteX2" fmla="*/ 2797067 w 2798241"/>
              <a:gd name="connsiteY2" fmla="*/ 1050665 h 1124479"/>
              <a:gd name="connsiteX3" fmla="*/ 2053243 w 2798241"/>
              <a:gd name="connsiteY3" fmla="*/ 1124479 h 1124479"/>
              <a:gd name="connsiteX4" fmla="*/ 25904 w 2798241"/>
              <a:gd name="connsiteY4" fmla="*/ 1090923 h 1124479"/>
              <a:gd name="connsiteX5" fmla="*/ 737 w 2798241"/>
              <a:gd name="connsiteY5" fmla="*/ 3728 h 1124479"/>
              <a:gd name="connsiteX0" fmla="*/ 503351 w 2772349"/>
              <a:gd name="connsiteY0" fmla="*/ 3728 h 1124479"/>
              <a:gd name="connsiteX1" fmla="*/ 1398177 w 2772349"/>
              <a:gd name="connsiteY1" fmla="*/ 3728 h 1124479"/>
              <a:gd name="connsiteX2" fmla="*/ 2771175 w 2772349"/>
              <a:gd name="connsiteY2" fmla="*/ 1050665 h 1124479"/>
              <a:gd name="connsiteX3" fmla="*/ 2027351 w 2772349"/>
              <a:gd name="connsiteY3" fmla="*/ 1124479 h 1124479"/>
              <a:gd name="connsiteX4" fmla="*/ 12 w 2772349"/>
              <a:gd name="connsiteY4" fmla="*/ 1090923 h 1124479"/>
              <a:gd name="connsiteX5" fmla="*/ 503351 w 2772349"/>
              <a:gd name="connsiteY5" fmla="*/ 3728 h 1124479"/>
              <a:gd name="connsiteX0" fmla="*/ 738 w 2269736"/>
              <a:gd name="connsiteY0" fmla="*/ 3728 h 1124479"/>
              <a:gd name="connsiteX1" fmla="*/ 895564 w 2269736"/>
              <a:gd name="connsiteY1" fmla="*/ 3728 h 1124479"/>
              <a:gd name="connsiteX2" fmla="*/ 2268562 w 2269736"/>
              <a:gd name="connsiteY2" fmla="*/ 1050665 h 1124479"/>
              <a:gd name="connsiteX3" fmla="*/ 1524738 w 2269736"/>
              <a:gd name="connsiteY3" fmla="*/ 1124479 h 1124479"/>
              <a:gd name="connsiteX4" fmla="*/ 25905 w 2269736"/>
              <a:gd name="connsiteY4" fmla="*/ 1082534 h 1124479"/>
              <a:gd name="connsiteX5" fmla="*/ 738 w 2269736"/>
              <a:gd name="connsiteY5" fmla="*/ 3728 h 1124479"/>
              <a:gd name="connsiteX0" fmla="*/ 738 w 2297672"/>
              <a:gd name="connsiteY0" fmla="*/ 3728 h 1146682"/>
              <a:gd name="connsiteX1" fmla="*/ 895564 w 2297672"/>
              <a:gd name="connsiteY1" fmla="*/ 3728 h 1146682"/>
              <a:gd name="connsiteX2" fmla="*/ 2268562 w 2297672"/>
              <a:gd name="connsiteY2" fmla="*/ 1050665 h 1146682"/>
              <a:gd name="connsiteX3" fmla="*/ 1474404 w 2297672"/>
              <a:gd name="connsiteY3" fmla="*/ 1099312 h 1146682"/>
              <a:gd name="connsiteX4" fmla="*/ 25905 w 2297672"/>
              <a:gd name="connsiteY4" fmla="*/ 1082534 h 1146682"/>
              <a:gd name="connsiteX5" fmla="*/ 738 w 2297672"/>
              <a:gd name="connsiteY5" fmla="*/ 3728 h 1146682"/>
              <a:gd name="connsiteX0" fmla="*/ 738 w 2230909"/>
              <a:gd name="connsiteY0" fmla="*/ 3728 h 1099312"/>
              <a:gd name="connsiteX1" fmla="*/ 895564 w 2230909"/>
              <a:gd name="connsiteY1" fmla="*/ 3728 h 1099312"/>
              <a:gd name="connsiteX2" fmla="*/ 2193061 w 2230909"/>
              <a:gd name="connsiteY2" fmla="*/ 908052 h 1099312"/>
              <a:gd name="connsiteX3" fmla="*/ 1474404 w 2230909"/>
              <a:gd name="connsiteY3" fmla="*/ 1099312 h 1099312"/>
              <a:gd name="connsiteX4" fmla="*/ 25905 w 2230909"/>
              <a:gd name="connsiteY4" fmla="*/ 1082534 h 1099312"/>
              <a:gd name="connsiteX5" fmla="*/ 738 w 2230909"/>
              <a:gd name="connsiteY5" fmla="*/ 3728 h 1099312"/>
              <a:gd name="connsiteX0" fmla="*/ 1544 w 2231715"/>
              <a:gd name="connsiteY0" fmla="*/ 3728 h 1099312"/>
              <a:gd name="connsiteX1" fmla="*/ 896370 w 2231715"/>
              <a:gd name="connsiteY1" fmla="*/ 3728 h 1099312"/>
              <a:gd name="connsiteX2" fmla="*/ 2193867 w 2231715"/>
              <a:gd name="connsiteY2" fmla="*/ 908052 h 1099312"/>
              <a:gd name="connsiteX3" fmla="*/ 1475210 w 2231715"/>
              <a:gd name="connsiteY3" fmla="*/ 1099312 h 1099312"/>
              <a:gd name="connsiteX4" fmla="*/ 9933 w 2231715"/>
              <a:gd name="connsiteY4" fmla="*/ 1082534 h 1099312"/>
              <a:gd name="connsiteX5" fmla="*/ 1544 w 2231715"/>
              <a:gd name="connsiteY5" fmla="*/ 3728 h 1099312"/>
              <a:gd name="connsiteX0" fmla="*/ 1544 w 2230000"/>
              <a:gd name="connsiteY0" fmla="*/ 3728 h 1082534"/>
              <a:gd name="connsiteX1" fmla="*/ 896370 w 2230000"/>
              <a:gd name="connsiteY1" fmla="*/ 3728 h 1082534"/>
              <a:gd name="connsiteX2" fmla="*/ 2193867 w 2230000"/>
              <a:gd name="connsiteY2" fmla="*/ 908052 h 1082534"/>
              <a:gd name="connsiteX3" fmla="*/ 1466821 w 2230000"/>
              <a:gd name="connsiteY3" fmla="*/ 1040589 h 1082534"/>
              <a:gd name="connsiteX4" fmla="*/ 9933 w 2230000"/>
              <a:gd name="connsiteY4" fmla="*/ 1082534 h 1082534"/>
              <a:gd name="connsiteX5" fmla="*/ 1544 w 2230000"/>
              <a:gd name="connsiteY5" fmla="*/ 3728 h 1082534"/>
              <a:gd name="connsiteX0" fmla="*/ 3228 w 2231684"/>
              <a:gd name="connsiteY0" fmla="*/ 3728 h 1044659"/>
              <a:gd name="connsiteX1" fmla="*/ 898054 w 2231684"/>
              <a:gd name="connsiteY1" fmla="*/ 3728 h 1044659"/>
              <a:gd name="connsiteX2" fmla="*/ 2195551 w 2231684"/>
              <a:gd name="connsiteY2" fmla="*/ 908052 h 1044659"/>
              <a:gd name="connsiteX3" fmla="*/ 1468505 w 2231684"/>
              <a:gd name="connsiteY3" fmla="*/ 1040589 h 1044659"/>
              <a:gd name="connsiteX4" fmla="*/ 3228 w 2231684"/>
              <a:gd name="connsiteY4" fmla="*/ 1023811 h 1044659"/>
              <a:gd name="connsiteX5" fmla="*/ 3228 w 2231684"/>
              <a:gd name="connsiteY5" fmla="*/ 3728 h 1044659"/>
              <a:gd name="connsiteX0" fmla="*/ 3228 w 2208525"/>
              <a:gd name="connsiteY0" fmla="*/ 0 h 1040646"/>
              <a:gd name="connsiteX1" fmla="*/ 1250392 w 2208525"/>
              <a:gd name="connsiteY1" fmla="*/ 8389 h 1040646"/>
              <a:gd name="connsiteX2" fmla="*/ 2195551 w 2208525"/>
              <a:gd name="connsiteY2" fmla="*/ 904324 h 1040646"/>
              <a:gd name="connsiteX3" fmla="*/ 1468505 w 2208525"/>
              <a:gd name="connsiteY3" fmla="*/ 1036861 h 1040646"/>
              <a:gd name="connsiteX4" fmla="*/ 3228 w 2208525"/>
              <a:gd name="connsiteY4" fmla="*/ 1020083 h 1040646"/>
              <a:gd name="connsiteX5" fmla="*/ 3228 w 2208525"/>
              <a:gd name="connsiteY5" fmla="*/ 0 h 1040646"/>
              <a:gd name="connsiteX0" fmla="*/ 3228 w 2208525"/>
              <a:gd name="connsiteY0" fmla="*/ 0 h 1046606"/>
              <a:gd name="connsiteX1" fmla="*/ 1250392 w 2208525"/>
              <a:gd name="connsiteY1" fmla="*/ 8389 h 1046606"/>
              <a:gd name="connsiteX2" fmla="*/ 2195551 w 2208525"/>
              <a:gd name="connsiteY2" fmla="*/ 904324 h 1046606"/>
              <a:gd name="connsiteX3" fmla="*/ 1468505 w 2208525"/>
              <a:gd name="connsiteY3" fmla="*/ 1036861 h 1046606"/>
              <a:gd name="connsiteX4" fmla="*/ 3228 w 2208525"/>
              <a:gd name="connsiteY4" fmla="*/ 1046606 h 1046606"/>
              <a:gd name="connsiteX5" fmla="*/ 3228 w 2208525"/>
              <a:gd name="connsiteY5" fmla="*/ 0 h 1046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8525" h="1046606">
                <a:moveTo>
                  <a:pt x="3228" y="0"/>
                </a:moveTo>
                <a:lnTo>
                  <a:pt x="1250392" y="8389"/>
                </a:lnTo>
                <a:cubicBezTo>
                  <a:pt x="2027210" y="8389"/>
                  <a:pt x="2159199" y="732912"/>
                  <a:pt x="2195551" y="904324"/>
                </a:cubicBezTo>
                <a:cubicBezTo>
                  <a:pt x="2231903" y="1075736"/>
                  <a:pt x="2245323" y="1036861"/>
                  <a:pt x="1468505" y="1036861"/>
                </a:cubicBezTo>
                <a:lnTo>
                  <a:pt x="3228" y="1046606"/>
                </a:lnTo>
                <a:cubicBezTo>
                  <a:pt x="432" y="684208"/>
                  <a:pt x="-2365" y="404343"/>
                  <a:pt x="322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08A6A6D-F272-A142-B401-C45BF6853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12" t="3425" r="17500" b="72110"/>
          <a:stretch/>
        </p:blipFill>
        <p:spPr>
          <a:xfrm>
            <a:off x="10719733" y="4370"/>
            <a:ext cx="1343638" cy="79741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57CC8C0-011F-47AA-8774-6CF6A2C294AA}"/>
              </a:ext>
            </a:extLst>
          </p:cNvPr>
          <p:cNvSpPr/>
          <p:nvPr/>
        </p:nvSpPr>
        <p:spPr>
          <a:xfrm>
            <a:off x="2950143" y="1747626"/>
            <a:ext cx="60089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Sistema De Gestión SST Programa Empresa Competitiva</a:t>
            </a:r>
            <a:endParaRPr lang="es-CL" sz="28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57CC8C0-011F-47AA-8774-6CF6A2C294AA}"/>
              </a:ext>
            </a:extLst>
          </p:cNvPr>
          <p:cNvSpPr/>
          <p:nvPr/>
        </p:nvSpPr>
        <p:spPr>
          <a:xfrm>
            <a:off x="3288175" y="3261351"/>
            <a:ext cx="54804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Muchas Gracias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038879" y="5305371"/>
            <a:ext cx="6352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i="1" dirty="0">
                <a:solidFill>
                  <a:schemeClr val="bg1"/>
                </a:solidFill>
                <a:latin typeface="+mj-lt"/>
              </a:rPr>
              <a:t>Cristian Trincado D.</a:t>
            </a:r>
          </a:p>
          <a:p>
            <a:pPr algn="r"/>
            <a:r>
              <a:rPr lang="es-ES" b="1" i="1" dirty="0">
                <a:solidFill>
                  <a:schemeClr val="bg1"/>
                </a:solidFill>
                <a:latin typeface="+mj-lt"/>
              </a:rPr>
              <a:t>Subgerencia de Sistemas de Gestión y FHO</a:t>
            </a:r>
          </a:p>
          <a:p>
            <a:pPr algn="r"/>
            <a:r>
              <a:rPr lang="es-ES" b="1" i="1" dirty="0">
                <a:solidFill>
                  <a:schemeClr val="bg1"/>
                </a:solidFill>
                <a:latin typeface="+mj-lt"/>
              </a:rPr>
              <a:t>Gerencia de Prevención de Riesgos </a:t>
            </a:r>
          </a:p>
          <a:p>
            <a:pPr algn="r"/>
            <a:r>
              <a:rPr lang="es-ES" dirty="0">
                <a:solidFill>
                  <a:schemeClr val="bg1"/>
                </a:solidFill>
                <a:latin typeface="+mj-lt"/>
              </a:rPr>
              <a:t>Gerencia Corporativa de SST</a:t>
            </a:r>
          </a:p>
        </p:txBody>
      </p:sp>
    </p:spTree>
    <p:extLst>
      <p:ext uri="{BB962C8B-B14F-4D97-AF65-F5344CB8AC3E}">
        <p14:creationId xmlns:p14="http://schemas.microsoft.com/office/powerpoint/2010/main" val="1066496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EAFA6A4-27B7-4061-8F09-1FB33E92F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72700"/>
          <a:stretch/>
        </p:blipFill>
        <p:spPr>
          <a:xfrm>
            <a:off x="2977" y="-44798"/>
            <a:ext cx="12189023" cy="152496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4F66B35-BAD0-4A5B-AAD1-4797358DB76C}"/>
              </a:ext>
            </a:extLst>
          </p:cNvPr>
          <p:cNvSpPr/>
          <p:nvPr/>
        </p:nvSpPr>
        <p:spPr>
          <a:xfrm>
            <a:off x="1379027" y="91492"/>
            <a:ext cx="47184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</a:t>
            </a:r>
            <a:r>
              <a:rPr lang="es-E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Gestión </a:t>
            </a:r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PEC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149FBF3-F88D-4FA6-9A72-97AB6F55876B}"/>
              </a:ext>
            </a:extLst>
          </p:cNvPr>
          <p:cNvSpPr txBox="1"/>
          <p:nvPr/>
        </p:nvSpPr>
        <p:spPr>
          <a:xfrm>
            <a:off x="1144639" y="1113877"/>
            <a:ext cx="5588023" cy="5217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CL" sz="1600" b="1" dirty="0" smtClean="0">
                <a:solidFill>
                  <a:srgbClr val="99CC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Como parte de nuestra Misión de agregar valor a las empresas y sus trabajadores, Mutual de Seguridad </a:t>
            </a:r>
            <a:r>
              <a:rPr lang="es-CL" sz="1600" b="1" dirty="0" err="1" smtClean="0">
                <a:solidFill>
                  <a:srgbClr val="99CC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CChC</a:t>
            </a:r>
            <a:r>
              <a:rPr lang="es-CL" sz="1600" b="1" dirty="0" smtClean="0">
                <a:solidFill>
                  <a:srgbClr val="99CC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desde principios de los años 90 ha desarrollado, mantenido  y mejorado continuamente un sistema de gestión de SST, alineado a la normativa nacional e internacional, que ha permitido a las empresas adheridas a este programa, mejorar el liderazgo, la participación de los trabajadores, gestionar sus riesgos, cumplir con los requisitos legales y  </a:t>
            </a:r>
            <a:r>
              <a:rPr lang="es-CL" sz="1600" b="1" dirty="0">
                <a:solidFill>
                  <a:srgbClr val="99CC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sistematizar las actividades </a:t>
            </a:r>
            <a:r>
              <a:rPr lang="es-CL" sz="1600" b="1" dirty="0" smtClean="0">
                <a:solidFill>
                  <a:srgbClr val="99CC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general de sus programa de seguridad y salud en el trabajo, lo que ha permitido mejorar su desempeño y prevenir de manera efectiva la ocurrencia de accidentes y enfermedades profesionales.</a:t>
            </a:r>
            <a:endParaRPr lang="es-CL" sz="1600" b="1" dirty="0">
              <a:solidFill>
                <a:srgbClr val="99CC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ED239C2-6C54-409B-963E-2664449C48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 r="6528" b="1494"/>
          <a:stretch/>
        </p:blipFill>
        <p:spPr>
          <a:xfrm>
            <a:off x="7367837" y="0"/>
            <a:ext cx="4824163" cy="67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9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EAFA6A4-27B7-4061-8F09-1FB33E92F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72700"/>
          <a:stretch/>
        </p:blipFill>
        <p:spPr>
          <a:xfrm>
            <a:off x="2977" y="-44798"/>
            <a:ext cx="12189023" cy="152496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4F66B35-BAD0-4A5B-AAD1-4797358DB76C}"/>
              </a:ext>
            </a:extLst>
          </p:cNvPr>
          <p:cNvSpPr/>
          <p:nvPr/>
        </p:nvSpPr>
        <p:spPr>
          <a:xfrm>
            <a:off x="947198" y="-98773"/>
            <a:ext cx="4718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</a:t>
            </a:r>
            <a:r>
              <a:rPr lang="es-E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Gestión </a:t>
            </a:r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PEC, parte de un Modelo Integrado de SST</a:t>
            </a:r>
          </a:p>
        </p:txBody>
      </p:sp>
      <p:pic>
        <p:nvPicPr>
          <p:cNvPr id="5" name="Picture 187" descr="C:\Users\koby\Desktop\Sin título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74094" y="1628081"/>
            <a:ext cx="9111128" cy="4582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194"/>
          <p:cNvGrpSpPr>
            <a:grpSpLocks/>
          </p:cNvGrpSpPr>
          <p:nvPr/>
        </p:nvGrpSpPr>
        <p:grpSpPr bwMode="auto">
          <a:xfrm>
            <a:off x="4526862" y="5116328"/>
            <a:ext cx="566737" cy="750888"/>
            <a:chOff x="2517" y="2273"/>
            <a:chExt cx="357" cy="473"/>
          </a:xfrm>
        </p:grpSpPr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2527" y="2283"/>
              <a:ext cx="338" cy="453"/>
            </a:xfrm>
            <a:custGeom>
              <a:avLst/>
              <a:gdLst>
                <a:gd name="T0" fmla="*/ 333 w 338"/>
                <a:gd name="T1" fmla="*/ 39 h 453"/>
                <a:gd name="T2" fmla="*/ 336 w 338"/>
                <a:gd name="T3" fmla="*/ 46 h 453"/>
                <a:gd name="T4" fmla="*/ 337 w 338"/>
                <a:gd name="T5" fmla="*/ 54 h 453"/>
                <a:gd name="T6" fmla="*/ 338 w 338"/>
                <a:gd name="T7" fmla="*/ 63 h 453"/>
                <a:gd name="T8" fmla="*/ 338 w 338"/>
                <a:gd name="T9" fmla="*/ 453 h 453"/>
                <a:gd name="T10" fmla="*/ 110 w 338"/>
                <a:gd name="T11" fmla="*/ 453 h 453"/>
                <a:gd name="T12" fmla="*/ 62 w 338"/>
                <a:gd name="T13" fmla="*/ 453 h 453"/>
                <a:gd name="T14" fmla="*/ 56 w 338"/>
                <a:gd name="T15" fmla="*/ 452 h 453"/>
                <a:gd name="T16" fmla="*/ 49 w 338"/>
                <a:gd name="T17" fmla="*/ 452 h 453"/>
                <a:gd name="T18" fmla="*/ 43 w 338"/>
                <a:gd name="T19" fmla="*/ 450 h 453"/>
                <a:gd name="T20" fmla="*/ 38 w 338"/>
                <a:gd name="T21" fmla="*/ 448 h 453"/>
                <a:gd name="T22" fmla="*/ 32 w 338"/>
                <a:gd name="T23" fmla="*/ 445 h 453"/>
                <a:gd name="T24" fmla="*/ 27 w 338"/>
                <a:gd name="T25" fmla="*/ 442 h 453"/>
                <a:gd name="T26" fmla="*/ 22 w 338"/>
                <a:gd name="T27" fmla="*/ 439 h 453"/>
                <a:gd name="T28" fmla="*/ 18 w 338"/>
                <a:gd name="T29" fmla="*/ 434 h 453"/>
                <a:gd name="T30" fmla="*/ 14 w 338"/>
                <a:gd name="T31" fmla="*/ 430 h 453"/>
                <a:gd name="T32" fmla="*/ 10 w 338"/>
                <a:gd name="T33" fmla="*/ 425 h 453"/>
                <a:gd name="T34" fmla="*/ 7 w 338"/>
                <a:gd name="T35" fmla="*/ 420 h 453"/>
                <a:gd name="T36" fmla="*/ 5 w 338"/>
                <a:gd name="T37" fmla="*/ 415 h 453"/>
                <a:gd name="T38" fmla="*/ 2 w 338"/>
                <a:gd name="T39" fmla="*/ 409 h 453"/>
                <a:gd name="T40" fmla="*/ 1 w 338"/>
                <a:gd name="T41" fmla="*/ 403 h 453"/>
                <a:gd name="T42" fmla="*/ 0 w 338"/>
                <a:gd name="T43" fmla="*/ 397 h 453"/>
                <a:gd name="T44" fmla="*/ 0 w 338"/>
                <a:gd name="T45" fmla="*/ 390 h 453"/>
                <a:gd name="T46" fmla="*/ 0 w 338"/>
                <a:gd name="T47" fmla="*/ 0 h 453"/>
                <a:gd name="T48" fmla="*/ 275 w 338"/>
                <a:gd name="T49" fmla="*/ 0 h 453"/>
                <a:gd name="T50" fmla="*/ 285 w 338"/>
                <a:gd name="T51" fmla="*/ 0 h 453"/>
                <a:gd name="T52" fmla="*/ 289 w 338"/>
                <a:gd name="T53" fmla="*/ 1 h 453"/>
                <a:gd name="T54" fmla="*/ 294 w 338"/>
                <a:gd name="T55" fmla="*/ 3 h 453"/>
                <a:gd name="T56" fmla="*/ 303 w 338"/>
                <a:gd name="T57" fmla="*/ 6 h 453"/>
                <a:gd name="T58" fmla="*/ 311 w 338"/>
                <a:gd name="T59" fmla="*/ 11 h 453"/>
                <a:gd name="T60" fmla="*/ 318 w 338"/>
                <a:gd name="T61" fmla="*/ 17 h 453"/>
                <a:gd name="T62" fmla="*/ 321 w 338"/>
                <a:gd name="T63" fmla="*/ 20 h 453"/>
                <a:gd name="T64" fmla="*/ 324 w 338"/>
                <a:gd name="T65" fmla="*/ 23 h 453"/>
                <a:gd name="T66" fmla="*/ 327 w 338"/>
                <a:gd name="T67" fmla="*/ 27 h 453"/>
                <a:gd name="T68" fmla="*/ 329 w 338"/>
                <a:gd name="T69" fmla="*/ 31 h 453"/>
                <a:gd name="T70" fmla="*/ 331 w 338"/>
                <a:gd name="T71" fmla="*/ 35 h 453"/>
                <a:gd name="T72" fmla="*/ 333 w 338"/>
                <a:gd name="T73" fmla="*/ 39 h 45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38"/>
                <a:gd name="T112" fmla="*/ 0 h 453"/>
                <a:gd name="T113" fmla="*/ 338 w 338"/>
                <a:gd name="T114" fmla="*/ 453 h 45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38" h="453">
                  <a:moveTo>
                    <a:pt x="333" y="39"/>
                  </a:moveTo>
                  <a:lnTo>
                    <a:pt x="336" y="46"/>
                  </a:lnTo>
                  <a:lnTo>
                    <a:pt x="337" y="54"/>
                  </a:lnTo>
                  <a:lnTo>
                    <a:pt x="338" y="63"/>
                  </a:lnTo>
                  <a:lnTo>
                    <a:pt x="338" y="453"/>
                  </a:lnTo>
                  <a:lnTo>
                    <a:pt x="110" y="453"/>
                  </a:lnTo>
                  <a:lnTo>
                    <a:pt x="62" y="453"/>
                  </a:lnTo>
                  <a:lnTo>
                    <a:pt x="56" y="452"/>
                  </a:lnTo>
                  <a:lnTo>
                    <a:pt x="49" y="452"/>
                  </a:lnTo>
                  <a:lnTo>
                    <a:pt x="43" y="450"/>
                  </a:lnTo>
                  <a:lnTo>
                    <a:pt x="38" y="448"/>
                  </a:lnTo>
                  <a:lnTo>
                    <a:pt x="32" y="445"/>
                  </a:lnTo>
                  <a:lnTo>
                    <a:pt x="27" y="442"/>
                  </a:lnTo>
                  <a:lnTo>
                    <a:pt x="22" y="439"/>
                  </a:lnTo>
                  <a:lnTo>
                    <a:pt x="18" y="434"/>
                  </a:lnTo>
                  <a:lnTo>
                    <a:pt x="14" y="430"/>
                  </a:lnTo>
                  <a:lnTo>
                    <a:pt x="10" y="425"/>
                  </a:lnTo>
                  <a:lnTo>
                    <a:pt x="7" y="420"/>
                  </a:lnTo>
                  <a:lnTo>
                    <a:pt x="5" y="415"/>
                  </a:lnTo>
                  <a:lnTo>
                    <a:pt x="2" y="409"/>
                  </a:lnTo>
                  <a:lnTo>
                    <a:pt x="1" y="403"/>
                  </a:lnTo>
                  <a:lnTo>
                    <a:pt x="0" y="397"/>
                  </a:lnTo>
                  <a:lnTo>
                    <a:pt x="0" y="390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285" y="0"/>
                  </a:lnTo>
                  <a:lnTo>
                    <a:pt x="289" y="1"/>
                  </a:lnTo>
                  <a:lnTo>
                    <a:pt x="294" y="3"/>
                  </a:lnTo>
                  <a:lnTo>
                    <a:pt x="303" y="6"/>
                  </a:lnTo>
                  <a:lnTo>
                    <a:pt x="311" y="11"/>
                  </a:lnTo>
                  <a:lnTo>
                    <a:pt x="318" y="17"/>
                  </a:lnTo>
                  <a:lnTo>
                    <a:pt x="321" y="20"/>
                  </a:lnTo>
                  <a:lnTo>
                    <a:pt x="324" y="23"/>
                  </a:lnTo>
                  <a:lnTo>
                    <a:pt x="327" y="27"/>
                  </a:lnTo>
                  <a:lnTo>
                    <a:pt x="329" y="31"/>
                  </a:lnTo>
                  <a:lnTo>
                    <a:pt x="331" y="35"/>
                  </a:lnTo>
                  <a:lnTo>
                    <a:pt x="33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1" name="Freeform 21"/>
            <p:cNvSpPr>
              <a:spLocks/>
            </p:cNvSpPr>
            <p:nvPr/>
          </p:nvSpPr>
          <p:spPr bwMode="auto">
            <a:xfrm>
              <a:off x="2519" y="2275"/>
              <a:ext cx="353" cy="469"/>
            </a:xfrm>
            <a:custGeom>
              <a:avLst/>
              <a:gdLst>
                <a:gd name="T0" fmla="*/ 353 w 353"/>
                <a:gd name="T1" fmla="*/ 112 h 469"/>
                <a:gd name="T2" fmla="*/ 353 w 353"/>
                <a:gd name="T3" fmla="*/ 259 h 469"/>
                <a:gd name="T4" fmla="*/ 353 w 353"/>
                <a:gd name="T5" fmla="*/ 469 h 469"/>
                <a:gd name="T6" fmla="*/ 112 w 353"/>
                <a:gd name="T7" fmla="*/ 469 h 469"/>
                <a:gd name="T8" fmla="*/ 70 w 353"/>
                <a:gd name="T9" fmla="*/ 469 h 469"/>
                <a:gd name="T10" fmla="*/ 63 w 353"/>
                <a:gd name="T11" fmla="*/ 468 h 469"/>
                <a:gd name="T12" fmla="*/ 56 w 353"/>
                <a:gd name="T13" fmla="*/ 467 h 469"/>
                <a:gd name="T14" fmla="*/ 49 w 353"/>
                <a:gd name="T15" fmla="*/ 465 h 469"/>
                <a:gd name="T16" fmla="*/ 43 w 353"/>
                <a:gd name="T17" fmla="*/ 463 h 469"/>
                <a:gd name="T18" fmla="*/ 37 w 353"/>
                <a:gd name="T19" fmla="*/ 460 h 469"/>
                <a:gd name="T20" fmla="*/ 31 w 353"/>
                <a:gd name="T21" fmla="*/ 457 h 469"/>
                <a:gd name="T22" fmla="*/ 25 w 353"/>
                <a:gd name="T23" fmla="*/ 452 h 469"/>
                <a:gd name="T24" fmla="*/ 20 w 353"/>
                <a:gd name="T25" fmla="*/ 448 h 469"/>
                <a:gd name="T26" fmla="*/ 16 w 353"/>
                <a:gd name="T27" fmla="*/ 443 h 469"/>
                <a:gd name="T28" fmla="*/ 12 w 353"/>
                <a:gd name="T29" fmla="*/ 438 h 469"/>
                <a:gd name="T30" fmla="*/ 8 w 353"/>
                <a:gd name="T31" fmla="*/ 432 h 469"/>
                <a:gd name="T32" fmla="*/ 5 w 353"/>
                <a:gd name="T33" fmla="*/ 426 h 469"/>
                <a:gd name="T34" fmla="*/ 4 w 353"/>
                <a:gd name="T35" fmla="*/ 422 h 469"/>
                <a:gd name="T36" fmla="*/ 3 w 353"/>
                <a:gd name="T37" fmla="*/ 419 h 469"/>
                <a:gd name="T38" fmla="*/ 1 w 353"/>
                <a:gd name="T39" fmla="*/ 413 h 469"/>
                <a:gd name="T40" fmla="*/ 0 w 353"/>
                <a:gd name="T41" fmla="*/ 406 h 469"/>
                <a:gd name="T42" fmla="*/ 0 w 353"/>
                <a:gd name="T43" fmla="*/ 398 h 469"/>
                <a:gd name="T44" fmla="*/ 0 w 353"/>
                <a:gd name="T45" fmla="*/ 0 h 469"/>
                <a:gd name="T46" fmla="*/ 282 w 353"/>
                <a:gd name="T47" fmla="*/ 0 h 469"/>
                <a:gd name="T48" fmla="*/ 283 w 353"/>
                <a:gd name="T49" fmla="*/ 0 h 469"/>
                <a:gd name="T50" fmla="*/ 288 w 353"/>
                <a:gd name="T51" fmla="*/ 0 h 469"/>
                <a:gd name="T52" fmla="*/ 294 w 353"/>
                <a:gd name="T53" fmla="*/ 1 h 469"/>
                <a:gd name="T54" fmla="*/ 299 w 353"/>
                <a:gd name="T55" fmla="*/ 2 h 469"/>
                <a:gd name="T56" fmla="*/ 304 w 353"/>
                <a:gd name="T57" fmla="*/ 3 h 469"/>
                <a:gd name="T58" fmla="*/ 309 w 353"/>
                <a:gd name="T59" fmla="*/ 5 h 469"/>
                <a:gd name="T60" fmla="*/ 314 w 353"/>
                <a:gd name="T61" fmla="*/ 7 h 469"/>
                <a:gd name="T62" fmla="*/ 323 w 353"/>
                <a:gd name="T63" fmla="*/ 13 h 469"/>
                <a:gd name="T64" fmla="*/ 331 w 353"/>
                <a:gd name="T65" fmla="*/ 19 h 469"/>
                <a:gd name="T66" fmla="*/ 335 w 353"/>
                <a:gd name="T67" fmla="*/ 23 h 469"/>
                <a:gd name="T68" fmla="*/ 338 w 353"/>
                <a:gd name="T69" fmla="*/ 27 h 469"/>
                <a:gd name="T70" fmla="*/ 341 w 353"/>
                <a:gd name="T71" fmla="*/ 31 h 469"/>
                <a:gd name="T72" fmla="*/ 344 w 353"/>
                <a:gd name="T73" fmla="*/ 35 h 469"/>
                <a:gd name="T74" fmla="*/ 346 w 353"/>
                <a:gd name="T75" fmla="*/ 40 h 469"/>
                <a:gd name="T76" fmla="*/ 348 w 353"/>
                <a:gd name="T77" fmla="*/ 45 h 469"/>
                <a:gd name="T78" fmla="*/ 350 w 353"/>
                <a:gd name="T79" fmla="*/ 51 h 469"/>
                <a:gd name="T80" fmla="*/ 352 w 353"/>
                <a:gd name="T81" fmla="*/ 57 h 469"/>
                <a:gd name="T82" fmla="*/ 353 w 353"/>
                <a:gd name="T83" fmla="*/ 64 h 469"/>
                <a:gd name="T84" fmla="*/ 353 w 353"/>
                <a:gd name="T85" fmla="*/ 71 h 469"/>
                <a:gd name="T86" fmla="*/ 353 w 353"/>
                <a:gd name="T87" fmla="*/ 112 h 46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53"/>
                <a:gd name="T133" fmla="*/ 0 h 469"/>
                <a:gd name="T134" fmla="*/ 353 w 353"/>
                <a:gd name="T135" fmla="*/ 469 h 46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53" h="469">
                  <a:moveTo>
                    <a:pt x="353" y="112"/>
                  </a:moveTo>
                  <a:lnTo>
                    <a:pt x="353" y="259"/>
                  </a:lnTo>
                  <a:lnTo>
                    <a:pt x="353" y="469"/>
                  </a:lnTo>
                  <a:lnTo>
                    <a:pt x="112" y="469"/>
                  </a:lnTo>
                  <a:lnTo>
                    <a:pt x="70" y="469"/>
                  </a:lnTo>
                  <a:lnTo>
                    <a:pt x="63" y="468"/>
                  </a:lnTo>
                  <a:lnTo>
                    <a:pt x="56" y="467"/>
                  </a:lnTo>
                  <a:lnTo>
                    <a:pt x="49" y="465"/>
                  </a:lnTo>
                  <a:lnTo>
                    <a:pt x="43" y="463"/>
                  </a:lnTo>
                  <a:lnTo>
                    <a:pt x="37" y="460"/>
                  </a:lnTo>
                  <a:lnTo>
                    <a:pt x="31" y="457"/>
                  </a:lnTo>
                  <a:lnTo>
                    <a:pt x="25" y="452"/>
                  </a:lnTo>
                  <a:lnTo>
                    <a:pt x="20" y="448"/>
                  </a:lnTo>
                  <a:lnTo>
                    <a:pt x="16" y="443"/>
                  </a:lnTo>
                  <a:lnTo>
                    <a:pt x="12" y="438"/>
                  </a:lnTo>
                  <a:lnTo>
                    <a:pt x="8" y="432"/>
                  </a:lnTo>
                  <a:lnTo>
                    <a:pt x="5" y="426"/>
                  </a:lnTo>
                  <a:lnTo>
                    <a:pt x="4" y="422"/>
                  </a:lnTo>
                  <a:lnTo>
                    <a:pt x="3" y="419"/>
                  </a:lnTo>
                  <a:lnTo>
                    <a:pt x="1" y="413"/>
                  </a:lnTo>
                  <a:lnTo>
                    <a:pt x="0" y="406"/>
                  </a:lnTo>
                  <a:lnTo>
                    <a:pt x="0" y="398"/>
                  </a:lnTo>
                  <a:lnTo>
                    <a:pt x="0" y="0"/>
                  </a:lnTo>
                  <a:lnTo>
                    <a:pt x="282" y="0"/>
                  </a:lnTo>
                  <a:lnTo>
                    <a:pt x="283" y="0"/>
                  </a:lnTo>
                  <a:lnTo>
                    <a:pt x="288" y="0"/>
                  </a:lnTo>
                  <a:lnTo>
                    <a:pt x="294" y="1"/>
                  </a:lnTo>
                  <a:lnTo>
                    <a:pt x="299" y="2"/>
                  </a:lnTo>
                  <a:lnTo>
                    <a:pt x="304" y="3"/>
                  </a:lnTo>
                  <a:lnTo>
                    <a:pt x="309" y="5"/>
                  </a:lnTo>
                  <a:lnTo>
                    <a:pt x="314" y="7"/>
                  </a:lnTo>
                  <a:lnTo>
                    <a:pt x="323" y="13"/>
                  </a:lnTo>
                  <a:lnTo>
                    <a:pt x="331" y="19"/>
                  </a:lnTo>
                  <a:lnTo>
                    <a:pt x="335" y="23"/>
                  </a:lnTo>
                  <a:lnTo>
                    <a:pt x="338" y="27"/>
                  </a:lnTo>
                  <a:lnTo>
                    <a:pt x="341" y="31"/>
                  </a:lnTo>
                  <a:lnTo>
                    <a:pt x="344" y="35"/>
                  </a:lnTo>
                  <a:lnTo>
                    <a:pt x="346" y="40"/>
                  </a:lnTo>
                  <a:lnTo>
                    <a:pt x="348" y="45"/>
                  </a:lnTo>
                  <a:lnTo>
                    <a:pt x="350" y="51"/>
                  </a:lnTo>
                  <a:lnTo>
                    <a:pt x="352" y="57"/>
                  </a:lnTo>
                  <a:lnTo>
                    <a:pt x="353" y="64"/>
                  </a:lnTo>
                  <a:lnTo>
                    <a:pt x="353" y="71"/>
                  </a:lnTo>
                  <a:lnTo>
                    <a:pt x="353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2" name="Rectangle 22"/>
            <p:cNvSpPr>
              <a:spLocks noChangeArrowheads="1"/>
            </p:cNvSpPr>
            <p:nvPr/>
          </p:nvSpPr>
          <p:spPr bwMode="auto">
            <a:xfrm>
              <a:off x="2870" y="2387"/>
              <a:ext cx="4" cy="147"/>
            </a:xfrm>
            <a:prstGeom prst="rect">
              <a:avLst/>
            </a:pr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s-ES" altLang="es-CL" sz="2000" b="1">
                <a:latin typeface="Verdana" panose="020B0604030504040204" pitchFamily="34" charset="0"/>
              </a:endParaRPr>
            </a:p>
          </p:txBody>
        </p:sp>
        <p:sp>
          <p:nvSpPr>
            <p:cNvPr id="13" name="Rectangle 23"/>
            <p:cNvSpPr>
              <a:spLocks noChangeArrowheads="1"/>
            </p:cNvSpPr>
            <p:nvPr/>
          </p:nvSpPr>
          <p:spPr bwMode="auto">
            <a:xfrm>
              <a:off x="2870" y="2534"/>
              <a:ext cx="4" cy="210"/>
            </a:xfrm>
            <a:prstGeom prst="rect">
              <a:avLst/>
            </a:pr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s-ES" altLang="es-CL" sz="2000" b="1">
                <a:latin typeface="Verdana" panose="020B0604030504040204" pitchFamily="34" charset="0"/>
              </a:endParaRPr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2870" y="2534"/>
              <a:ext cx="4" cy="0"/>
            </a:xfrm>
            <a:custGeom>
              <a:avLst/>
              <a:gdLst>
                <a:gd name="T0" fmla="*/ 0 w 4"/>
                <a:gd name="T1" fmla="*/ 4 w 4"/>
                <a:gd name="T2" fmla="*/ 0 w 4"/>
                <a:gd name="T3" fmla="*/ 0 60000 65536"/>
                <a:gd name="T4" fmla="*/ 0 60000 65536"/>
                <a:gd name="T5" fmla="*/ 0 60000 65536"/>
                <a:gd name="T6" fmla="*/ 0 w 4"/>
                <a:gd name="T7" fmla="*/ 4 w 4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T6" t="0" r="T7" b="0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5" name="Rectangle 25"/>
            <p:cNvSpPr>
              <a:spLocks noChangeArrowheads="1"/>
            </p:cNvSpPr>
            <p:nvPr/>
          </p:nvSpPr>
          <p:spPr bwMode="auto">
            <a:xfrm>
              <a:off x="2631" y="2742"/>
              <a:ext cx="241" cy="4"/>
            </a:xfrm>
            <a:prstGeom prst="rect">
              <a:avLst/>
            </a:pr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s-ES" altLang="es-CL" sz="2000" b="1">
                <a:latin typeface="Verdana" panose="020B0604030504040204" pitchFamily="34" charset="0"/>
              </a:endParaRPr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2870" y="2742"/>
              <a:ext cx="4" cy="4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4 h 4"/>
                <a:gd name="T4" fmla="*/ 2 w 4"/>
                <a:gd name="T5" fmla="*/ 4 h 4"/>
                <a:gd name="T6" fmla="*/ 2 w 4"/>
                <a:gd name="T7" fmla="*/ 0 h 4"/>
                <a:gd name="T8" fmla="*/ 0 w 4"/>
                <a:gd name="T9" fmla="*/ 2 h 4"/>
                <a:gd name="T10" fmla="*/ 4 w 4"/>
                <a:gd name="T11" fmla="*/ 2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4"/>
                <a:gd name="T20" fmla="*/ 4 w 4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4">
                  <a:moveTo>
                    <a:pt x="4" y="2"/>
                  </a:moveTo>
                  <a:lnTo>
                    <a:pt x="4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0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>
              <a:off x="2589" y="2742"/>
              <a:ext cx="42" cy="4"/>
            </a:xfrm>
            <a:prstGeom prst="rect">
              <a:avLst/>
            </a:pr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s-ES" altLang="es-CL" sz="2000" b="1">
                <a:latin typeface="Verdana" panose="020B0604030504040204" pitchFamily="34" charset="0"/>
              </a:endParaRPr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2631" y="2742"/>
              <a:ext cx="0" cy="4"/>
            </a:xfrm>
            <a:custGeom>
              <a:avLst/>
              <a:gdLst>
                <a:gd name="T0" fmla="*/ 4 h 4"/>
                <a:gd name="T1" fmla="*/ 0 h 4"/>
                <a:gd name="T2" fmla="*/ 4 h 4"/>
                <a:gd name="T3" fmla="*/ 0 60000 65536"/>
                <a:gd name="T4" fmla="*/ 0 60000 65536"/>
                <a:gd name="T5" fmla="*/ 0 60000 65536"/>
                <a:gd name="T6" fmla="*/ 0 h 4"/>
                <a:gd name="T7" fmla="*/ 4 h 4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T6" r="0" b="T7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9" name="Freeform 29"/>
            <p:cNvSpPr>
              <a:spLocks/>
            </p:cNvSpPr>
            <p:nvPr/>
          </p:nvSpPr>
          <p:spPr bwMode="auto">
            <a:xfrm>
              <a:off x="2517" y="2673"/>
              <a:ext cx="72" cy="73"/>
            </a:xfrm>
            <a:custGeom>
              <a:avLst/>
              <a:gdLst>
                <a:gd name="T0" fmla="*/ 72 w 72"/>
                <a:gd name="T1" fmla="*/ 73 h 73"/>
                <a:gd name="T2" fmla="*/ 64 w 72"/>
                <a:gd name="T3" fmla="*/ 72 h 73"/>
                <a:gd name="T4" fmla="*/ 57 w 72"/>
                <a:gd name="T5" fmla="*/ 71 h 73"/>
                <a:gd name="T6" fmla="*/ 50 w 72"/>
                <a:gd name="T7" fmla="*/ 69 h 73"/>
                <a:gd name="T8" fmla="*/ 44 w 72"/>
                <a:gd name="T9" fmla="*/ 67 h 73"/>
                <a:gd name="T10" fmla="*/ 38 w 72"/>
                <a:gd name="T11" fmla="*/ 64 h 73"/>
                <a:gd name="T12" fmla="*/ 31 w 72"/>
                <a:gd name="T13" fmla="*/ 60 h 73"/>
                <a:gd name="T14" fmla="*/ 26 w 72"/>
                <a:gd name="T15" fmla="*/ 56 h 73"/>
                <a:gd name="T16" fmla="*/ 21 w 72"/>
                <a:gd name="T17" fmla="*/ 51 h 73"/>
                <a:gd name="T18" fmla="*/ 16 w 72"/>
                <a:gd name="T19" fmla="*/ 46 h 73"/>
                <a:gd name="T20" fmla="*/ 12 w 72"/>
                <a:gd name="T21" fmla="*/ 41 h 73"/>
                <a:gd name="T22" fmla="*/ 9 w 72"/>
                <a:gd name="T23" fmla="*/ 35 h 73"/>
                <a:gd name="T24" fmla="*/ 6 w 72"/>
                <a:gd name="T25" fmla="*/ 29 h 73"/>
                <a:gd name="T26" fmla="*/ 4 w 72"/>
                <a:gd name="T27" fmla="*/ 25 h 73"/>
                <a:gd name="T28" fmla="*/ 3 w 72"/>
                <a:gd name="T29" fmla="*/ 22 h 73"/>
                <a:gd name="T30" fmla="*/ 1 w 72"/>
                <a:gd name="T31" fmla="*/ 15 h 73"/>
                <a:gd name="T32" fmla="*/ 0 w 72"/>
                <a:gd name="T33" fmla="*/ 8 h 73"/>
                <a:gd name="T34" fmla="*/ 0 w 72"/>
                <a:gd name="T35" fmla="*/ 0 h 73"/>
                <a:gd name="T36" fmla="*/ 4 w 72"/>
                <a:gd name="T37" fmla="*/ 0 h 73"/>
                <a:gd name="T38" fmla="*/ 4 w 72"/>
                <a:gd name="T39" fmla="*/ 7 h 73"/>
                <a:gd name="T40" fmla="*/ 5 w 72"/>
                <a:gd name="T41" fmla="*/ 14 h 73"/>
                <a:gd name="T42" fmla="*/ 7 w 72"/>
                <a:gd name="T43" fmla="*/ 21 h 73"/>
                <a:gd name="T44" fmla="*/ 8 w 72"/>
                <a:gd name="T45" fmla="*/ 24 h 73"/>
                <a:gd name="T46" fmla="*/ 9 w 72"/>
                <a:gd name="T47" fmla="*/ 27 h 73"/>
                <a:gd name="T48" fmla="*/ 12 w 72"/>
                <a:gd name="T49" fmla="*/ 33 h 73"/>
                <a:gd name="T50" fmla="*/ 15 w 72"/>
                <a:gd name="T51" fmla="*/ 39 h 73"/>
                <a:gd name="T52" fmla="*/ 19 w 72"/>
                <a:gd name="T53" fmla="*/ 44 h 73"/>
                <a:gd name="T54" fmla="*/ 24 w 72"/>
                <a:gd name="T55" fmla="*/ 48 h 73"/>
                <a:gd name="T56" fmla="*/ 29 w 72"/>
                <a:gd name="T57" fmla="*/ 53 h 73"/>
                <a:gd name="T58" fmla="*/ 34 w 72"/>
                <a:gd name="T59" fmla="*/ 57 h 73"/>
                <a:gd name="T60" fmla="*/ 40 w 72"/>
                <a:gd name="T61" fmla="*/ 60 h 73"/>
                <a:gd name="T62" fmla="*/ 45 w 72"/>
                <a:gd name="T63" fmla="*/ 63 h 73"/>
                <a:gd name="T64" fmla="*/ 52 w 72"/>
                <a:gd name="T65" fmla="*/ 66 h 73"/>
                <a:gd name="T66" fmla="*/ 58 w 72"/>
                <a:gd name="T67" fmla="*/ 67 h 73"/>
                <a:gd name="T68" fmla="*/ 65 w 72"/>
                <a:gd name="T69" fmla="*/ 68 h 73"/>
                <a:gd name="T70" fmla="*/ 72 w 72"/>
                <a:gd name="T71" fmla="*/ 69 h 73"/>
                <a:gd name="T72" fmla="*/ 72 w 72"/>
                <a:gd name="T73" fmla="*/ 73 h 7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2"/>
                <a:gd name="T112" fmla="*/ 0 h 73"/>
                <a:gd name="T113" fmla="*/ 72 w 72"/>
                <a:gd name="T114" fmla="*/ 73 h 7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2" h="73">
                  <a:moveTo>
                    <a:pt x="72" y="73"/>
                  </a:moveTo>
                  <a:lnTo>
                    <a:pt x="64" y="72"/>
                  </a:lnTo>
                  <a:lnTo>
                    <a:pt x="57" y="71"/>
                  </a:lnTo>
                  <a:lnTo>
                    <a:pt x="50" y="69"/>
                  </a:lnTo>
                  <a:lnTo>
                    <a:pt x="44" y="67"/>
                  </a:lnTo>
                  <a:lnTo>
                    <a:pt x="38" y="64"/>
                  </a:lnTo>
                  <a:lnTo>
                    <a:pt x="31" y="60"/>
                  </a:lnTo>
                  <a:lnTo>
                    <a:pt x="26" y="56"/>
                  </a:lnTo>
                  <a:lnTo>
                    <a:pt x="21" y="51"/>
                  </a:lnTo>
                  <a:lnTo>
                    <a:pt x="16" y="46"/>
                  </a:lnTo>
                  <a:lnTo>
                    <a:pt x="12" y="41"/>
                  </a:lnTo>
                  <a:lnTo>
                    <a:pt x="9" y="35"/>
                  </a:lnTo>
                  <a:lnTo>
                    <a:pt x="6" y="29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7"/>
                  </a:lnTo>
                  <a:lnTo>
                    <a:pt x="5" y="14"/>
                  </a:lnTo>
                  <a:lnTo>
                    <a:pt x="7" y="21"/>
                  </a:lnTo>
                  <a:lnTo>
                    <a:pt x="8" y="24"/>
                  </a:lnTo>
                  <a:lnTo>
                    <a:pt x="9" y="27"/>
                  </a:lnTo>
                  <a:lnTo>
                    <a:pt x="12" y="33"/>
                  </a:lnTo>
                  <a:lnTo>
                    <a:pt x="15" y="39"/>
                  </a:lnTo>
                  <a:lnTo>
                    <a:pt x="19" y="44"/>
                  </a:lnTo>
                  <a:lnTo>
                    <a:pt x="24" y="48"/>
                  </a:lnTo>
                  <a:lnTo>
                    <a:pt x="29" y="53"/>
                  </a:lnTo>
                  <a:lnTo>
                    <a:pt x="34" y="57"/>
                  </a:lnTo>
                  <a:lnTo>
                    <a:pt x="40" y="60"/>
                  </a:lnTo>
                  <a:lnTo>
                    <a:pt x="45" y="63"/>
                  </a:lnTo>
                  <a:lnTo>
                    <a:pt x="52" y="66"/>
                  </a:lnTo>
                  <a:lnTo>
                    <a:pt x="58" y="67"/>
                  </a:lnTo>
                  <a:lnTo>
                    <a:pt x="65" y="68"/>
                  </a:lnTo>
                  <a:lnTo>
                    <a:pt x="72" y="69"/>
                  </a:lnTo>
                  <a:lnTo>
                    <a:pt x="72" y="73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auto">
            <a:xfrm>
              <a:off x="2589" y="2742"/>
              <a:ext cx="0" cy="4"/>
            </a:xfrm>
            <a:custGeom>
              <a:avLst/>
              <a:gdLst>
                <a:gd name="T0" fmla="*/ 4 h 4"/>
                <a:gd name="T1" fmla="*/ 0 h 4"/>
                <a:gd name="T2" fmla="*/ 4 h 4"/>
                <a:gd name="T3" fmla="*/ 0 60000 65536"/>
                <a:gd name="T4" fmla="*/ 0 60000 65536"/>
                <a:gd name="T5" fmla="*/ 0 60000 65536"/>
                <a:gd name="T6" fmla="*/ 0 h 4"/>
                <a:gd name="T7" fmla="*/ 4 h 4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T6" r="0" b="T7"/>
              <a:pathLst>
                <a:path h="4">
                  <a:moveTo>
                    <a:pt x="0" y="4"/>
                  </a:move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1" name="Rectangle 31"/>
            <p:cNvSpPr>
              <a:spLocks noChangeArrowheads="1"/>
            </p:cNvSpPr>
            <p:nvPr/>
          </p:nvSpPr>
          <p:spPr bwMode="auto">
            <a:xfrm>
              <a:off x="2517" y="2275"/>
              <a:ext cx="4" cy="398"/>
            </a:xfrm>
            <a:prstGeom prst="rect">
              <a:avLst/>
            </a:pr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s-ES" altLang="es-CL" sz="2000" b="1">
                <a:latin typeface="Verdana" panose="020B0604030504040204" pitchFamily="34" charset="0"/>
              </a:endParaRPr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auto">
            <a:xfrm>
              <a:off x="2517" y="2673"/>
              <a:ext cx="4" cy="0"/>
            </a:xfrm>
            <a:custGeom>
              <a:avLst/>
              <a:gdLst>
                <a:gd name="T0" fmla="*/ 0 w 4"/>
                <a:gd name="T1" fmla="*/ 4 w 4"/>
                <a:gd name="T2" fmla="*/ 0 w 4"/>
                <a:gd name="T3" fmla="*/ 0 60000 65536"/>
                <a:gd name="T4" fmla="*/ 0 60000 65536"/>
                <a:gd name="T5" fmla="*/ 0 60000 65536"/>
                <a:gd name="T6" fmla="*/ 0 w 4"/>
                <a:gd name="T7" fmla="*/ 4 w 4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T6" t="0" r="T7" b="0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3" name="Rectangle 33"/>
            <p:cNvSpPr>
              <a:spLocks noChangeArrowheads="1"/>
            </p:cNvSpPr>
            <p:nvPr/>
          </p:nvSpPr>
          <p:spPr bwMode="auto">
            <a:xfrm>
              <a:off x="2519" y="2273"/>
              <a:ext cx="282" cy="4"/>
            </a:xfrm>
            <a:prstGeom prst="rect">
              <a:avLst/>
            </a:pr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s-ES" altLang="es-CL" sz="2000" b="1">
                <a:latin typeface="Verdana" panose="020B0604030504040204" pitchFamily="34" charset="0"/>
              </a:endParaRPr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auto">
            <a:xfrm>
              <a:off x="2517" y="2273"/>
              <a:ext cx="4" cy="4"/>
            </a:xfrm>
            <a:custGeom>
              <a:avLst/>
              <a:gdLst>
                <a:gd name="T0" fmla="*/ 0 w 4"/>
                <a:gd name="T1" fmla="*/ 2 h 4"/>
                <a:gd name="T2" fmla="*/ 0 w 4"/>
                <a:gd name="T3" fmla="*/ 0 h 4"/>
                <a:gd name="T4" fmla="*/ 2 w 4"/>
                <a:gd name="T5" fmla="*/ 0 h 4"/>
                <a:gd name="T6" fmla="*/ 2 w 4"/>
                <a:gd name="T7" fmla="*/ 4 h 4"/>
                <a:gd name="T8" fmla="*/ 4 w 4"/>
                <a:gd name="T9" fmla="*/ 2 h 4"/>
                <a:gd name="T10" fmla="*/ 0 w 4"/>
                <a:gd name="T11" fmla="*/ 2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4"/>
                <a:gd name="T20" fmla="*/ 4 w 4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4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4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5" name="Rectangle 41"/>
            <p:cNvSpPr>
              <a:spLocks noChangeArrowheads="1"/>
            </p:cNvSpPr>
            <p:nvPr/>
          </p:nvSpPr>
          <p:spPr bwMode="auto">
            <a:xfrm>
              <a:off x="2870" y="2346"/>
              <a:ext cx="4" cy="41"/>
            </a:xfrm>
            <a:prstGeom prst="rect">
              <a:avLst/>
            </a:pr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s-ES" altLang="es-CL" sz="2000" b="1">
                <a:latin typeface="Verdana" panose="020B0604030504040204" pitchFamily="34" charset="0"/>
              </a:endParaRPr>
            </a:p>
          </p:txBody>
        </p:sp>
        <p:sp>
          <p:nvSpPr>
            <p:cNvPr id="26" name="Freeform 43"/>
            <p:cNvSpPr>
              <a:spLocks/>
            </p:cNvSpPr>
            <p:nvPr/>
          </p:nvSpPr>
          <p:spPr bwMode="auto">
            <a:xfrm>
              <a:off x="2870" y="2387"/>
              <a:ext cx="4" cy="0"/>
            </a:xfrm>
            <a:custGeom>
              <a:avLst/>
              <a:gdLst>
                <a:gd name="T0" fmla="*/ 4 w 4"/>
                <a:gd name="T1" fmla="*/ 0 w 4"/>
                <a:gd name="T2" fmla="*/ 4 w 4"/>
                <a:gd name="T3" fmla="*/ 0 60000 65536"/>
                <a:gd name="T4" fmla="*/ 0 60000 65536"/>
                <a:gd name="T5" fmla="*/ 0 60000 65536"/>
                <a:gd name="T6" fmla="*/ 0 w 4"/>
                <a:gd name="T7" fmla="*/ 4 w 4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T6" t="0" r="T7" b="0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7" name="Freeform 44"/>
            <p:cNvSpPr>
              <a:spLocks/>
            </p:cNvSpPr>
            <p:nvPr/>
          </p:nvSpPr>
          <p:spPr bwMode="auto">
            <a:xfrm>
              <a:off x="2533" y="2292"/>
              <a:ext cx="322" cy="321"/>
            </a:xfrm>
            <a:custGeom>
              <a:avLst/>
              <a:gdLst>
                <a:gd name="T0" fmla="*/ 0 w 322"/>
                <a:gd name="T1" fmla="*/ 0 h 321"/>
                <a:gd name="T2" fmla="*/ 267 w 322"/>
                <a:gd name="T3" fmla="*/ 0 h 321"/>
                <a:gd name="T4" fmla="*/ 273 w 322"/>
                <a:gd name="T5" fmla="*/ 0 h 321"/>
                <a:gd name="T6" fmla="*/ 278 w 322"/>
                <a:gd name="T7" fmla="*/ 1 h 321"/>
                <a:gd name="T8" fmla="*/ 284 w 322"/>
                <a:gd name="T9" fmla="*/ 3 h 321"/>
                <a:gd name="T10" fmla="*/ 289 w 322"/>
                <a:gd name="T11" fmla="*/ 4 h 321"/>
                <a:gd name="T12" fmla="*/ 293 w 322"/>
                <a:gd name="T13" fmla="*/ 7 h 321"/>
                <a:gd name="T14" fmla="*/ 298 w 322"/>
                <a:gd name="T15" fmla="*/ 10 h 321"/>
                <a:gd name="T16" fmla="*/ 302 w 322"/>
                <a:gd name="T17" fmla="*/ 13 h 321"/>
                <a:gd name="T18" fmla="*/ 306 w 322"/>
                <a:gd name="T19" fmla="*/ 16 h 321"/>
                <a:gd name="T20" fmla="*/ 310 w 322"/>
                <a:gd name="T21" fmla="*/ 20 h 321"/>
                <a:gd name="T22" fmla="*/ 313 w 322"/>
                <a:gd name="T23" fmla="*/ 24 h 321"/>
                <a:gd name="T24" fmla="*/ 315 w 322"/>
                <a:gd name="T25" fmla="*/ 29 h 321"/>
                <a:gd name="T26" fmla="*/ 318 w 322"/>
                <a:gd name="T27" fmla="*/ 34 h 321"/>
                <a:gd name="T28" fmla="*/ 320 w 322"/>
                <a:gd name="T29" fmla="*/ 39 h 321"/>
                <a:gd name="T30" fmla="*/ 321 w 322"/>
                <a:gd name="T31" fmla="*/ 44 h 321"/>
                <a:gd name="T32" fmla="*/ 321 w 322"/>
                <a:gd name="T33" fmla="*/ 47 h 321"/>
                <a:gd name="T34" fmla="*/ 322 w 322"/>
                <a:gd name="T35" fmla="*/ 49 h 321"/>
                <a:gd name="T36" fmla="*/ 322 w 322"/>
                <a:gd name="T37" fmla="*/ 55 h 321"/>
                <a:gd name="T38" fmla="*/ 322 w 322"/>
                <a:gd name="T39" fmla="*/ 321 h 321"/>
                <a:gd name="T40" fmla="*/ 55 w 322"/>
                <a:gd name="T41" fmla="*/ 321 h 321"/>
                <a:gd name="T42" fmla="*/ 49 w 322"/>
                <a:gd name="T43" fmla="*/ 321 h 321"/>
                <a:gd name="T44" fmla="*/ 44 w 322"/>
                <a:gd name="T45" fmla="*/ 320 h 321"/>
                <a:gd name="T46" fmla="*/ 38 w 322"/>
                <a:gd name="T47" fmla="*/ 319 h 321"/>
                <a:gd name="T48" fmla="*/ 33 w 322"/>
                <a:gd name="T49" fmla="*/ 317 h 321"/>
                <a:gd name="T50" fmla="*/ 29 w 322"/>
                <a:gd name="T51" fmla="*/ 315 h 321"/>
                <a:gd name="T52" fmla="*/ 24 w 322"/>
                <a:gd name="T53" fmla="*/ 312 h 321"/>
                <a:gd name="T54" fmla="*/ 20 w 322"/>
                <a:gd name="T55" fmla="*/ 309 h 321"/>
                <a:gd name="T56" fmla="*/ 16 w 322"/>
                <a:gd name="T57" fmla="*/ 305 h 321"/>
                <a:gd name="T58" fmla="*/ 12 w 322"/>
                <a:gd name="T59" fmla="*/ 301 h 321"/>
                <a:gd name="T60" fmla="*/ 9 w 322"/>
                <a:gd name="T61" fmla="*/ 297 h 321"/>
                <a:gd name="T62" fmla="*/ 7 w 322"/>
                <a:gd name="T63" fmla="*/ 293 h 321"/>
                <a:gd name="T64" fmla="*/ 4 w 322"/>
                <a:gd name="T65" fmla="*/ 288 h 321"/>
                <a:gd name="T66" fmla="*/ 2 w 322"/>
                <a:gd name="T67" fmla="*/ 283 h 321"/>
                <a:gd name="T68" fmla="*/ 1 w 322"/>
                <a:gd name="T69" fmla="*/ 278 h 321"/>
                <a:gd name="T70" fmla="*/ 1 w 322"/>
                <a:gd name="T71" fmla="*/ 275 h 321"/>
                <a:gd name="T72" fmla="*/ 0 w 322"/>
                <a:gd name="T73" fmla="*/ 272 h 321"/>
                <a:gd name="T74" fmla="*/ 0 w 322"/>
                <a:gd name="T75" fmla="*/ 267 h 321"/>
                <a:gd name="T76" fmla="*/ 0 w 322"/>
                <a:gd name="T77" fmla="*/ 0 h 32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22"/>
                <a:gd name="T118" fmla="*/ 0 h 321"/>
                <a:gd name="T119" fmla="*/ 322 w 322"/>
                <a:gd name="T120" fmla="*/ 321 h 32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22" h="321">
                  <a:moveTo>
                    <a:pt x="0" y="0"/>
                  </a:moveTo>
                  <a:lnTo>
                    <a:pt x="267" y="0"/>
                  </a:lnTo>
                  <a:lnTo>
                    <a:pt x="273" y="0"/>
                  </a:lnTo>
                  <a:lnTo>
                    <a:pt x="278" y="1"/>
                  </a:lnTo>
                  <a:lnTo>
                    <a:pt x="284" y="3"/>
                  </a:lnTo>
                  <a:lnTo>
                    <a:pt x="289" y="4"/>
                  </a:lnTo>
                  <a:lnTo>
                    <a:pt x="293" y="7"/>
                  </a:lnTo>
                  <a:lnTo>
                    <a:pt x="298" y="10"/>
                  </a:lnTo>
                  <a:lnTo>
                    <a:pt x="302" y="13"/>
                  </a:lnTo>
                  <a:lnTo>
                    <a:pt x="306" y="16"/>
                  </a:lnTo>
                  <a:lnTo>
                    <a:pt x="310" y="20"/>
                  </a:lnTo>
                  <a:lnTo>
                    <a:pt x="313" y="24"/>
                  </a:lnTo>
                  <a:lnTo>
                    <a:pt x="315" y="29"/>
                  </a:lnTo>
                  <a:lnTo>
                    <a:pt x="318" y="34"/>
                  </a:lnTo>
                  <a:lnTo>
                    <a:pt x="320" y="39"/>
                  </a:lnTo>
                  <a:lnTo>
                    <a:pt x="321" y="44"/>
                  </a:lnTo>
                  <a:lnTo>
                    <a:pt x="321" y="47"/>
                  </a:lnTo>
                  <a:lnTo>
                    <a:pt x="322" y="49"/>
                  </a:lnTo>
                  <a:lnTo>
                    <a:pt x="322" y="55"/>
                  </a:lnTo>
                  <a:lnTo>
                    <a:pt x="322" y="321"/>
                  </a:lnTo>
                  <a:lnTo>
                    <a:pt x="55" y="321"/>
                  </a:lnTo>
                  <a:lnTo>
                    <a:pt x="49" y="321"/>
                  </a:lnTo>
                  <a:lnTo>
                    <a:pt x="44" y="320"/>
                  </a:lnTo>
                  <a:lnTo>
                    <a:pt x="38" y="319"/>
                  </a:lnTo>
                  <a:lnTo>
                    <a:pt x="33" y="317"/>
                  </a:lnTo>
                  <a:lnTo>
                    <a:pt x="29" y="315"/>
                  </a:lnTo>
                  <a:lnTo>
                    <a:pt x="24" y="312"/>
                  </a:lnTo>
                  <a:lnTo>
                    <a:pt x="20" y="309"/>
                  </a:lnTo>
                  <a:lnTo>
                    <a:pt x="16" y="305"/>
                  </a:lnTo>
                  <a:lnTo>
                    <a:pt x="12" y="301"/>
                  </a:lnTo>
                  <a:lnTo>
                    <a:pt x="9" y="297"/>
                  </a:lnTo>
                  <a:lnTo>
                    <a:pt x="7" y="293"/>
                  </a:lnTo>
                  <a:lnTo>
                    <a:pt x="4" y="288"/>
                  </a:lnTo>
                  <a:lnTo>
                    <a:pt x="2" y="283"/>
                  </a:lnTo>
                  <a:lnTo>
                    <a:pt x="1" y="278"/>
                  </a:lnTo>
                  <a:lnTo>
                    <a:pt x="1" y="275"/>
                  </a:lnTo>
                  <a:lnTo>
                    <a:pt x="0" y="272"/>
                  </a:lnTo>
                  <a:lnTo>
                    <a:pt x="0" y="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8" name="Freeform 45"/>
            <p:cNvSpPr>
              <a:spLocks/>
            </p:cNvSpPr>
            <p:nvPr/>
          </p:nvSpPr>
          <p:spPr bwMode="auto">
            <a:xfrm>
              <a:off x="2533" y="2450"/>
              <a:ext cx="106" cy="163"/>
            </a:xfrm>
            <a:custGeom>
              <a:avLst/>
              <a:gdLst>
                <a:gd name="T0" fmla="*/ 106 w 106"/>
                <a:gd name="T1" fmla="*/ 163 h 163"/>
                <a:gd name="T2" fmla="*/ 55 w 106"/>
                <a:gd name="T3" fmla="*/ 163 h 163"/>
                <a:gd name="T4" fmla="*/ 49 w 106"/>
                <a:gd name="T5" fmla="*/ 163 h 163"/>
                <a:gd name="T6" fmla="*/ 44 w 106"/>
                <a:gd name="T7" fmla="*/ 162 h 163"/>
                <a:gd name="T8" fmla="*/ 38 w 106"/>
                <a:gd name="T9" fmla="*/ 161 h 163"/>
                <a:gd name="T10" fmla="*/ 33 w 106"/>
                <a:gd name="T11" fmla="*/ 159 h 163"/>
                <a:gd name="T12" fmla="*/ 29 w 106"/>
                <a:gd name="T13" fmla="*/ 157 h 163"/>
                <a:gd name="T14" fmla="*/ 24 w 106"/>
                <a:gd name="T15" fmla="*/ 154 h 163"/>
                <a:gd name="T16" fmla="*/ 20 w 106"/>
                <a:gd name="T17" fmla="*/ 151 h 163"/>
                <a:gd name="T18" fmla="*/ 16 w 106"/>
                <a:gd name="T19" fmla="*/ 147 h 163"/>
                <a:gd name="T20" fmla="*/ 12 w 106"/>
                <a:gd name="T21" fmla="*/ 143 h 163"/>
                <a:gd name="T22" fmla="*/ 9 w 106"/>
                <a:gd name="T23" fmla="*/ 139 h 163"/>
                <a:gd name="T24" fmla="*/ 7 w 106"/>
                <a:gd name="T25" fmla="*/ 135 h 163"/>
                <a:gd name="T26" fmla="*/ 4 w 106"/>
                <a:gd name="T27" fmla="*/ 130 h 163"/>
                <a:gd name="T28" fmla="*/ 2 w 106"/>
                <a:gd name="T29" fmla="*/ 125 h 163"/>
                <a:gd name="T30" fmla="*/ 1 w 106"/>
                <a:gd name="T31" fmla="*/ 120 h 163"/>
                <a:gd name="T32" fmla="*/ 1 w 106"/>
                <a:gd name="T33" fmla="*/ 117 h 163"/>
                <a:gd name="T34" fmla="*/ 0 w 106"/>
                <a:gd name="T35" fmla="*/ 114 h 163"/>
                <a:gd name="T36" fmla="*/ 0 w 106"/>
                <a:gd name="T37" fmla="*/ 109 h 163"/>
                <a:gd name="T38" fmla="*/ 0 w 106"/>
                <a:gd name="T39" fmla="*/ 0 h 163"/>
                <a:gd name="T40" fmla="*/ 106 w 106"/>
                <a:gd name="T41" fmla="*/ 0 h 163"/>
                <a:gd name="T42" fmla="*/ 106 w 106"/>
                <a:gd name="T43" fmla="*/ 163 h 16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6"/>
                <a:gd name="T67" fmla="*/ 0 h 163"/>
                <a:gd name="T68" fmla="*/ 106 w 106"/>
                <a:gd name="T69" fmla="*/ 163 h 16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6" h="163">
                  <a:moveTo>
                    <a:pt x="106" y="163"/>
                  </a:moveTo>
                  <a:lnTo>
                    <a:pt x="55" y="163"/>
                  </a:lnTo>
                  <a:lnTo>
                    <a:pt x="49" y="163"/>
                  </a:lnTo>
                  <a:lnTo>
                    <a:pt x="44" y="162"/>
                  </a:lnTo>
                  <a:lnTo>
                    <a:pt x="38" y="161"/>
                  </a:lnTo>
                  <a:lnTo>
                    <a:pt x="33" y="159"/>
                  </a:lnTo>
                  <a:lnTo>
                    <a:pt x="29" y="157"/>
                  </a:lnTo>
                  <a:lnTo>
                    <a:pt x="24" y="154"/>
                  </a:lnTo>
                  <a:lnTo>
                    <a:pt x="20" y="151"/>
                  </a:lnTo>
                  <a:lnTo>
                    <a:pt x="16" y="147"/>
                  </a:lnTo>
                  <a:lnTo>
                    <a:pt x="12" y="143"/>
                  </a:lnTo>
                  <a:lnTo>
                    <a:pt x="9" y="139"/>
                  </a:lnTo>
                  <a:lnTo>
                    <a:pt x="7" y="135"/>
                  </a:lnTo>
                  <a:lnTo>
                    <a:pt x="4" y="130"/>
                  </a:lnTo>
                  <a:lnTo>
                    <a:pt x="2" y="125"/>
                  </a:lnTo>
                  <a:lnTo>
                    <a:pt x="1" y="120"/>
                  </a:lnTo>
                  <a:lnTo>
                    <a:pt x="1" y="117"/>
                  </a:lnTo>
                  <a:lnTo>
                    <a:pt x="0" y="114"/>
                  </a:lnTo>
                  <a:lnTo>
                    <a:pt x="0" y="109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163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29" name="Freeform 46"/>
            <p:cNvSpPr>
              <a:spLocks noEditPoints="1"/>
            </p:cNvSpPr>
            <p:nvPr/>
          </p:nvSpPr>
          <p:spPr bwMode="auto">
            <a:xfrm>
              <a:off x="2644" y="2488"/>
              <a:ext cx="225" cy="126"/>
            </a:xfrm>
            <a:custGeom>
              <a:avLst/>
              <a:gdLst>
                <a:gd name="T0" fmla="*/ 0 w 225"/>
                <a:gd name="T1" fmla="*/ 126 h 126"/>
                <a:gd name="T2" fmla="*/ 1 w 225"/>
                <a:gd name="T3" fmla="*/ 119 h 126"/>
                <a:gd name="T4" fmla="*/ 23 w 225"/>
                <a:gd name="T5" fmla="*/ 57 h 126"/>
                <a:gd name="T6" fmla="*/ 25 w 225"/>
                <a:gd name="T7" fmla="*/ 47 h 126"/>
                <a:gd name="T8" fmla="*/ 26 w 225"/>
                <a:gd name="T9" fmla="*/ 33 h 126"/>
                <a:gd name="T10" fmla="*/ 24 w 225"/>
                <a:gd name="T11" fmla="*/ 25 h 126"/>
                <a:gd name="T12" fmla="*/ 21 w 225"/>
                <a:gd name="T13" fmla="*/ 19 h 126"/>
                <a:gd name="T14" fmla="*/ 17 w 225"/>
                <a:gd name="T15" fmla="*/ 14 h 126"/>
                <a:gd name="T16" fmla="*/ 14 w 225"/>
                <a:gd name="T17" fmla="*/ 10 h 126"/>
                <a:gd name="T18" fmla="*/ 13 w 225"/>
                <a:gd name="T19" fmla="*/ 7 h 126"/>
                <a:gd name="T20" fmla="*/ 14 w 225"/>
                <a:gd name="T21" fmla="*/ 5 h 126"/>
                <a:gd name="T22" fmla="*/ 28 w 225"/>
                <a:gd name="T23" fmla="*/ 1 h 126"/>
                <a:gd name="T24" fmla="*/ 40 w 225"/>
                <a:gd name="T25" fmla="*/ 0 h 126"/>
                <a:gd name="T26" fmla="*/ 53 w 225"/>
                <a:gd name="T27" fmla="*/ 1 h 126"/>
                <a:gd name="T28" fmla="*/ 65 w 225"/>
                <a:gd name="T29" fmla="*/ 3 h 126"/>
                <a:gd name="T30" fmla="*/ 72 w 225"/>
                <a:gd name="T31" fmla="*/ 6 h 126"/>
                <a:gd name="T32" fmla="*/ 76 w 225"/>
                <a:gd name="T33" fmla="*/ 9 h 126"/>
                <a:gd name="T34" fmla="*/ 84 w 225"/>
                <a:gd name="T35" fmla="*/ 17 h 126"/>
                <a:gd name="T36" fmla="*/ 89 w 225"/>
                <a:gd name="T37" fmla="*/ 27 h 126"/>
                <a:gd name="T38" fmla="*/ 91 w 225"/>
                <a:gd name="T39" fmla="*/ 39 h 126"/>
                <a:gd name="T40" fmla="*/ 90 w 225"/>
                <a:gd name="T41" fmla="*/ 50 h 126"/>
                <a:gd name="T42" fmla="*/ 87 w 225"/>
                <a:gd name="T43" fmla="*/ 61 h 126"/>
                <a:gd name="T44" fmla="*/ 139 w 225"/>
                <a:gd name="T45" fmla="*/ 126 h 126"/>
                <a:gd name="T46" fmla="*/ 76 w 225"/>
                <a:gd name="T47" fmla="*/ 123 h 126"/>
                <a:gd name="T48" fmla="*/ 79 w 225"/>
                <a:gd name="T49" fmla="*/ 113 h 126"/>
                <a:gd name="T50" fmla="*/ 111 w 225"/>
                <a:gd name="T51" fmla="*/ 23 h 126"/>
                <a:gd name="T52" fmla="*/ 120 w 225"/>
                <a:gd name="T53" fmla="*/ 23 h 126"/>
                <a:gd name="T54" fmla="*/ 128 w 225"/>
                <a:gd name="T55" fmla="*/ 24 h 126"/>
                <a:gd name="T56" fmla="*/ 136 w 225"/>
                <a:gd name="T57" fmla="*/ 27 h 126"/>
                <a:gd name="T58" fmla="*/ 143 w 225"/>
                <a:gd name="T59" fmla="*/ 31 h 126"/>
                <a:gd name="T60" fmla="*/ 149 w 225"/>
                <a:gd name="T61" fmla="*/ 36 h 126"/>
                <a:gd name="T62" fmla="*/ 153 w 225"/>
                <a:gd name="T63" fmla="*/ 43 h 126"/>
                <a:gd name="T64" fmla="*/ 157 w 225"/>
                <a:gd name="T65" fmla="*/ 52 h 126"/>
                <a:gd name="T66" fmla="*/ 158 w 225"/>
                <a:gd name="T67" fmla="*/ 61 h 126"/>
                <a:gd name="T68" fmla="*/ 157 w 225"/>
                <a:gd name="T69" fmla="*/ 75 h 126"/>
                <a:gd name="T70" fmla="*/ 153 w 225"/>
                <a:gd name="T71" fmla="*/ 88 h 126"/>
                <a:gd name="T72" fmla="*/ 214 w 225"/>
                <a:gd name="T73" fmla="*/ 126 h 126"/>
                <a:gd name="T74" fmla="*/ 151 w 225"/>
                <a:gd name="T75" fmla="*/ 123 h 126"/>
                <a:gd name="T76" fmla="*/ 154 w 225"/>
                <a:gd name="T77" fmla="*/ 113 h 126"/>
                <a:gd name="T78" fmla="*/ 183 w 225"/>
                <a:gd name="T79" fmla="*/ 45 h 126"/>
                <a:gd name="T80" fmla="*/ 191 w 225"/>
                <a:gd name="T81" fmla="*/ 45 h 126"/>
                <a:gd name="T82" fmla="*/ 199 w 225"/>
                <a:gd name="T83" fmla="*/ 47 h 126"/>
                <a:gd name="T84" fmla="*/ 207 w 225"/>
                <a:gd name="T85" fmla="*/ 50 h 126"/>
                <a:gd name="T86" fmla="*/ 213 w 225"/>
                <a:gd name="T87" fmla="*/ 55 h 126"/>
                <a:gd name="T88" fmla="*/ 219 w 225"/>
                <a:gd name="T89" fmla="*/ 62 h 126"/>
                <a:gd name="T90" fmla="*/ 222 w 225"/>
                <a:gd name="T91" fmla="*/ 69 h 126"/>
                <a:gd name="T92" fmla="*/ 225 w 225"/>
                <a:gd name="T93" fmla="*/ 78 h 126"/>
                <a:gd name="T94" fmla="*/ 225 w 225"/>
                <a:gd name="T95" fmla="*/ 90 h 126"/>
                <a:gd name="T96" fmla="*/ 222 w 225"/>
                <a:gd name="T97" fmla="*/ 103 h 126"/>
                <a:gd name="T98" fmla="*/ 214 w 225"/>
                <a:gd name="T99" fmla="*/ 126 h 1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5"/>
                <a:gd name="T151" fmla="*/ 0 h 126"/>
                <a:gd name="T152" fmla="*/ 225 w 225"/>
                <a:gd name="T153" fmla="*/ 126 h 1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5" h="126">
                  <a:moveTo>
                    <a:pt x="64" y="126"/>
                  </a:moveTo>
                  <a:lnTo>
                    <a:pt x="0" y="126"/>
                  </a:lnTo>
                  <a:lnTo>
                    <a:pt x="1" y="123"/>
                  </a:lnTo>
                  <a:lnTo>
                    <a:pt x="1" y="119"/>
                  </a:lnTo>
                  <a:lnTo>
                    <a:pt x="3" y="113"/>
                  </a:lnTo>
                  <a:lnTo>
                    <a:pt x="23" y="57"/>
                  </a:lnTo>
                  <a:lnTo>
                    <a:pt x="24" y="52"/>
                  </a:lnTo>
                  <a:lnTo>
                    <a:pt x="25" y="47"/>
                  </a:lnTo>
                  <a:lnTo>
                    <a:pt x="26" y="37"/>
                  </a:lnTo>
                  <a:lnTo>
                    <a:pt x="26" y="33"/>
                  </a:lnTo>
                  <a:lnTo>
                    <a:pt x="25" y="29"/>
                  </a:lnTo>
                  <a:lnTo>
                    <a:pt x="24" y="25"/>
                  </a:lnTo>
                  <a:lnTo>
                    <a:pt x="23" y="22"/>
                  </a:lnTo>
                  <a:lnTo>
                    <a:pt x="21" y="19"/>
                  </a:lnTo>
                  <a:lnTo>
                    <a:pt x="19" y="16"/>
                  </a:lnTo>
                  <a:lnTo>
                    <a:pt x="17" y="14"/>
                  </a:lnTo>
                  <a:lnTo>
                    <a:pt x="15" y="12"/>
                  </a:lnTo>
                  <a:lnTo>
                    <a:pt x="14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28" y="1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3" y="1"/>
                  </a:lnTo>
                  <a:lnTo>
                    <a:pt x="60" y="2"/>
                  </a:lnTo>
                  <a:lnTo>
                    <a:pt x="65" y="3"/>
                  </a:lnTo>
                  <a:lnTo>
                    <a:pt x="67" y="4"/>
                  </a:lnTo>
                  <a:lnTo>
                    <a:pt x="72" y="6"/>
                  </a:lnTo>
                  <a:lnTo>
                    <a:pt x="74" y="8"/>
                  </a:lnTo>
                  <a:lnTo>
                    <a:pt x="76" y="9"/>
                  </a:lnTo>
                  <a:lnTo>
                    <a:pt x="80" y="13"/>
                  </a:lnTo>
                  <a:lnTo>
                    <a:pt x="84" y="17"/>
                  </a:lnTo>
                  <a:lnTo>
                    <a:pt x="86" y="22"/>
                  </a:lnTo>
                  <a:lnTo>
                    <a:pt x="89" y="27"/>
                  </a:lnTo>
                  <a:lnTo>
                    <a:pt x="90" y="33"/>
                  </a:lnTo>
                  <a:lnTo>
                    <a:pt x="91" y="39"/>
                  </a:lnTo>
                  <a:lnTo>
                    <a:pt x="91" y="45"/>
                  </a:lnTo>
                  <a:lnTo>
                    <a:pt x="90" y="50"/>
                  </a:lnTo>
                  <a:lnTo>
                    <a:pt x="89" y="56"/>
                  </a:lnTo>
                  <a:lnTo>
                    <a:pt x="87" y="61"/>
                  </a:lnTo>
                  <a:lnTo>
                    <a:pt x="64" y="126"/>
                  </a:lnTo>
                  <a:close/>
                  <a:moveTo>
                    <a:pt x="139" y="126"/>
                  </a:moveTo>
                  <a:lnTo>
                    <a:pt x="76" y="126"/>
                  </a:lnTo>
                  <a:lnTo>
                    <a:pt x="76" y="123"/>
                  </a:lnTo>
                  <a:lnTo>
                    <a:pt x="77" y="119"/>
                  </a:lnTo>
                  <a:lnTo>
                    <a:pt x="79" y="113"/>
                  </a:lnTo>
                  <a:lnTo>
                    <a:pt x="89" y="83"/>
                  </a:lnTo>
                  <a:lnTo>
                    <a:pt x="111" y="23"/>
                  </a:lnTo>
                  <a:lnTo>
                    <a:pt x="115" y="23"/>
                  </a:lnTo>
                  <a:lnTo>
                    <a:pt x="120" y="23"/>
                  </a:lnTo>
                  <a:lnTo>
                    <a:pt x="124" y="23"/>
                  </a:lnTo>
                  <a:lnTo>
                    <a:pt x="128" y="24"/>
                  </a:lnTo>
                  <a:lnTo>
                    <a:pt x="132" y="25"/>
                  </a:lnTo>
                  <a:lnTo>
                    <a:pt x="136" y="27"/>
                  </a:lnTo>
                  <a:lnTo>
                    <a:pt x="139" y="29"/>
                  </a:lnTo>
                  <a:lnTo>
                    <a:pt x="143" y="31"/>
                  </a:lnTo>
                  <a:lnTo>
                    <a:pt x="146" y="33"/>
                  </a:lnTo>
                  <a:lnTo>
                    <a:pt x="149" y="36"/>
                  </a:lnTo>
                  <a:lnTo>
                    <a:pt x="151" y="40"/>
                  </a:lnTo>
                  <a:lnTo>
                    <a:pt x="153" y="43"/>
                  </a:lnTo>
                  <a:lnTo>
                    <a:pt x="155" y="47"/>
                  </a:lnTo>
                  <a:lnTo>
                    <a:pt x="157" y="52"/>
                  </a:lnTo>
                  <a:lnTo>
                    <a:pt x="157" y="56"/>
                  </a:lnTo>
                  <a:lnTo>
                    <a:pt x="158" y="61"/>
                  </a:lnTo>
                  <a:lnTo>
                    <a:pt x="158" y="68"/>
                  </a:lnTo>
                  <a:lnTo>
                    <a:pt x="157" y="75"/>
                  </a:lnTo>
                  <a:lnTo>
                    <a:pt x="155" y="81"/>
                  </a:lnTo>
                  <a:lnTo>
                    <a:pt x="153" y="88"/>
                  </a:lnTo>
                  <a:lnTo>
                    <a:pt x="139" y="126"/>
                  </a:lnTo>
                  <a:close/>
                  <a:moveTo>
                    <a:pt x="214" y="126"/>
                  </a:moveTo>
                  <a:lnTo>
                    <a:pt x="151" y="126"/>
                  </a:lnTo>
                  <a:lnTo>
                    <a:pt x="151" y="123"/>
                  </a:lnTo>
                  <a:lnTo>
                    <a:pt x="152" y="119"/>
                  </a:lnTo>
                  <a:lnTo>
                    <a:pt x="154" y="113"/>
                  </a:lnTo>
                  <a:lnTo>
                    <a:pt x="178" y="45"/>
                  </a:lnTo>
                  <a:lnTo>
                    <a:pt x="183" y="45"/>
                  </a:lnTo>
                  <a:lnTo>
                    <a:pt x="187" y="45"/>
                  </a:lnTo>
                  <a:lnTo>
                    <a:pt x="191" y="45"/>
                  </a:lnTo>
                  <a:lnTo>
                    <a:pt x="195" y="46"/>
                  </a:lnTo>
                  <a:lnTo>
                    <a:pt x="199" y="47"/>
                  </a:lnTo>
                  <a:lnTo>
                    <a:pt x="203" y="49"/>
                  </a:lnTo>
                  <a:lnTo>
                    <a:pt x="207" y="50"/>
                  </a:lnTo>
                  <a:lnTo>
                    <a:pt x="210" y="53"/>
                  </a:lnTo>
                  <a:lnTo>
                    <a:pt x="213" y="55"/>
                  </a:lnTo>
                  <a:lnTo>
                    <a:pt x="216" y="58"/>
                  </a:lnTo>
                  <a:lnTo>
                    <a:pt x="219" y="62"/>
                  </a:lnTo>
                  <a:lnTo>
                    <a:pt x="221" y="65"/>
                  </a:lnTo>
                  <a:lnTo>
                    <a:pt x="222" y="69"/>
                  </a:lnTo>
                  <a:lnTo>
                    <a:pt x="224" y="74"/>
                  </a:lnTo>
                  <a:lnTo>
                    <a:pt x="225" y="78"/>
                  </a:lnTo>
                  <a:lnTo>
                    <a:pt x="225" y="83"/>
                  </a:lnTo>
                  <a:lnTo>
                    <a:pt x="225" y="90"/>
                  </a:lnTo>
                  <a:lnTo>
                    <a:pt x="224" y="97"/>
                  </a:lnTo>
                  <a:lnTo>
                    <a:pt x="222" y="103"/>
                  </a:lnTo>
                  <a:lnTo>
                    <a:pt x="220" y="110"/>
                  </a:lnTo>
                  <a:lnTo>
                    <a:pt x="214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0" name="Freeform 47"/>
            <p:cNvSpPr>
              <a:spLocks/>
            </p:cNvSpPr>
            <p:nvPr/>
          </p:nvSpPr>
          <p:spPr bwMode="auto">
            <a:xfrm>
              <a:off x="2593" y="2578"/>
              <a:ext cx="27" cy="20"/>
            </a:xfrm>
            <a:custGeom>
              <a:avLst/>
              <a:gdLst>
                <a:gd name="T0" fmla="*/ 27 w 27"/>
                <a:gd name="T1" fmla="*/ 9 h 20"/>
                <a:gd name="T2" fmla="*/ 27 w 27"/>
                <a:gd name="T3" fmla="*/ 7 h 20"/>
                <a:gd name="T4" fmla="*/ 26 w 27"/>
                <a:gd name="T5" fmla="*/ 4 h 20"/>
                <a:gd name="T6" fmla="*/ 25 w 27"/>
                <a:gd name="T7" fmla="*/ 2 h 20"/>
                <a:gd name="T8" fmla="*/ 23 w 27"/>
                <a:gd name="T9" fmla="*/ 0 h 20"/>
                <a:gd name="T10" fmla="*/ 12 w 27"/>
                <a:gd name="T11" fmla="*/ 0 h 20"/>
                <a:gd name="T12" fmla="*/ 12 w 27"/>
                <a:gd name="T13" fmla="*/ 8 h 20"/>
                <a:gd name="T14" fmla="*/ 15 w 27"/>
                <a:gd name="T15" fmla="*/ 9 h 20"/>
                <a:gd name="T16" fmla="*/ 15 w 27"/>
                <a:gd name="T17" fmla="*/ 4 h 20"/>
                <a:gd name="T18" fmla="*/ 22 w 27"/>
                <a:gd name="T19" fmla="*/ 4 h 20"/>
                <a:gd name="T20" fmla="*/ 23 w 27"/>
                <a:gd name="T21" fmla="*/ 6 h 20"/>
                <a:gd name="T22" fmla="*/ 24 w 27"/>
                <a:gd name="T23" fmla="*/ 9 h 20"/>
                <a:gd name="T24" fmla="*/ 23 w 27"/>
                <a:gd name="T25" fmla="*/ 10 h 20"/>
                <a:gd name="T26" fmla="*/ 23 w 27"/>
                <a:gd name="T27" fmla="*/ 12 h 20"/>
                <a:gd name="T28" fmla="*/ 21 w 27"/>
                <a:gd name="T29" fmla="*/ 13 h 20"/>
                <a:gd name="T30" fmla="*/ 20 w 27"/>
                <a:gd name="T31" fmla="*/ 14 h 20"/>
                <a:gd name="T32" fmla="*/ 17 w 27"/>
                <a:gd name="T33" fmla="*/ 15 h 20"/>
                <a:gd name="T34" fmla="*/ 13 w 27"/>
                <a:gd name="T35" fmla="*/ 15 h 20"/>
                <a:gd name="T36" fmla="*/ 9 w 27"/>
                <a:gd name="T37" fmla="*/ 15 h 20"/>
                <a:gd name="T38" fmla="*/ 6 w 27"/>
                <a:gd name="T39" fmla="*/ 14 h 20"/>
                <a:gd name="T40" fmla="*/ 4 w 27"/>
                <a:gd name="T41" fmla="*/ 12 h 20"/>
                <a:gd name="T42" fmla="*/ 3 w 27"/>
                <a:gd name="T43" fmla="*/ 10 h 20"/>
                <a:gd name="T44" fmla="*/ 3 w 27"/>
                <a:gd name="T45" fmla="*/ 8 h 20"/>
                <a:gd name="T46" fmla="*/ 3 w 27"/>
                <a:gd name="T47" fmla="*/ 7 h 20"/>
                <a:gd name="T48" fmla="*/ 3 w 27"/>
                <a:gd name="T49" fmla="*/ 5 h 20"/>
                <a:gd name="T50" fmla="*/ 5 w 27"/>
                <a:gd name="T51" fmla="*/ 2 h 20"/>
                <a:gd name="T52" fmla="*/ 2 w 27"/>
                <a:gd name="T53" fmla="*/ 1 h 20"/>
                <a:gd name="T54" fmla="*/ 0 w 27"/>
                <a:gd name="T55" fmla="*/ 5 h 20"/>
                <a:gd name="T56" fmla="*/ 0 w 27"/>
                <a:gd name="T57" fmla="*/ 9 h 20"/>
                <a:gd name="T58" fmla="*/ 0 w 27"/>
                <a:gd name="T59" fmla="*/ 12 h 20"/>
                <a:gd name="T60" fmla="*/ 1 w 27"/>
                <a:gd name="T61" fmla="*/ 14 h 20"/>
                <a:gd name="T62" fmla="*/ 2 w 27"/>
                <a:gd name="T63" fmla="*/ 16 h 20"/>
                <a:gd name="T64" fmla="*/ 4 w 27"/>
                <a:gd name="T65" fmla="*/ 17 h 20"/>
                <a:gd name="T66" fmla="*/ 6 w 27"/>
                <a:gd name="T67" fmla="*/ 18 h 20"/>
                <a:gd name="T68" fmla="*/ 8 w 27"/>
                <a:gd name="T69" fmla="*/ 19 h 20"/>
                <a:gd name="T70" fmla="*/ 13 w 27"/>
                <a:gd name="T71" fmla="*/ 20 h 20"/>
                <a:gd name="T72" fmla="*/ 18 w 27"/>
                <a:gd name="T73" fmla="*/ 19 h 20"/>
                <a:gd name="T74" fmla="*/ 20 w 27"/>
                <a:gd name="T75" fmla="*/ 18 h 20"/>
                <a:gd name="T76" fmla="*/ 22 w 27"/>
                <a:gd name="T77" fmla="*/ 17 h 20"/>
                <a:gd name="T78" fmla="*/ 24 w 27"/>
                <a:gd name="T79" fmla="*/ 16 h 20"/>
                <a:gd name="T80" fmla="*/ 26 w 27"/>
                <a:gd name="T81" fmla="*/ 14 h 20"/>
                <a:gd name="T82" fmla="*/ 27 w 27"/>
                <a:gd name="T83" fmla="*/ 12 h 20"/>
                <a:gd name="T84" fmla="*/ 27 w 27"/>
                <a:gd name="T85" fmla="*/ 9 h 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"/>
                <a:gd name="T130" fmla="*/ 0 h 20"/>
                <a:gd name="T131" fmla="*/ 27 w 27"/>
                <a:gd name="T132" fmla="*/ 20 h 2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" h="20">
                  <a:moveTo>
                    <a:pt x="27" y="9"/>
                  </a:moveTo>
                  <a:lnTo>
                    <a:pt x="27" y="7"/>
                  </a:lnTo>
                  <a:lnTo>
                    <a:pt x="26" y="4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12" y="8"/>
                  </a:lnTo>
                  <a:lnTo>
                    <a:pt x="15" y="9"/>
                  </a:lnTo>
                  <a:lnTo>
                    <a:pt x="15" y="4"/>
                  </a:lnTo>
                  <a:lnTo>
                    <a:pt x="22" y="4"/>
                  </a:lnTo>
                  <a:lnTo>
                    <a:pt x="23" y="6"/>
                  </a:lnTo>
                  <a:lnTo>
                    <a:pt x="24" y="9"/>
                  </a:lnTo>
                  <a:lnTo>
                    <a:pt x="23" y="10"/>
                  </a:lnTo>
                  <a:lnTo>
                    <a:pt x="23" y="12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17" y="15"/>
                  </a:lnTo>
                  <a:lnTo>
                    <a:pt x="13" y="15"/>
                  </a:lnTo>
                  <a:lnTo>
                    <a:pt x="9" y="15"/>
                  </a:lnTo>
                  <a:lnTo>
                    <a:pt x="6" y="14"/>
                  </a:lnTo>
                  <a:lnTo>
                    <a:pt x="4" y="12"/>
                  </a:lnTo>
                  <a:lnTo>
                    <a:pt x="3" y="10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2" y="1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6"/>
                  </a:lnTo>
                  <a:lnTo>
                    <a:pt x="4" y="17"/>
                  </a:lnTo>
                  <a:lnTo>
                    <a:pt x="6" y="18"/>
                  </a:lnTo>
                  <a:lnTo>
                    <a:pt x="8" y="19"/>
                  </a:lnTo>
                  <a:lnTo>
                    <a:pt x="13" y="20"/>
                  </a:lnTo>
                  <a:lnTo>
                    <a:pt x="18" y="19"/>
                  </a:lnTo>
                  <a:lnTo>
                    <a:pt x="20" y="18"/>
                  </a:lnTo>
                  <a:lnTo>
                    <a:pt x="22" y="17"/>
                  </a:lnTo>
                  <a:lnTo>
                    <a:pt x="24" y="16"/>
                  </a:lnTo>
                  <a:lnTo>
                    <a:pt x="26" y="14"/>
                  </a:lnTo>
                  <a:lnTo>
                    <a:pt x="27" y="12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1" name="Freeform 48"/>
            <p:cNvSpPr>
              <a:spLocks/>
            </p:cNvSpPr>
            <p:nvPr/>
          </p:nvSpPr>
          <p:spPr bwMode="auto">
            <a:xfrm>
              <a:off x="2593" y="2558"/>
              <a:ext cx="27" cy="15"/>
            </a:xfrm>
            <a:custGeom>
              <a:avLst/>
              <a:gdLst>
                <a:gd name="T0" fmla="*/ 3 w 27"/>
                <a:gd name="T1" fmla="*/ 1 h 15"/>
                <a:gd name="T2" fmla="*/ 0 w 27"/>
                <a:gd name="T3" fmla="*/ 0 h 15"/>
                <a:gd name="T4" fmla="*/ 0 w 27"/>
                <a:gd name="T5" fmla="*/ 15 h 15"/>
                <a:gd name="T6" fmla="*/ 27 w 27"/>
                <a:gd name="T7" fmla="*/ 15 h 15"/>
                <a:gd name="T8" fmla="*/ 27 w 27"/>
                <a:gd name="T9" fmla="*/ 0 h 15"/>
                <a:gd name="T10" fmla="*/ 24 w 27"/>
                <a:gd name="T11" fmla="*/ 0 h 15"/>
                <a:gd name="T12" fmla="*/ 24 w 27"/>
                <a:gd name="T13" fmla="*/ 12 h 15"/>
                <a:gd name="T14" fmla="*/ 14 w 27"/>
                <a:gd name="T15" fmla="*/ 12 h 15"/>
                <a:gd name="T16" fmla="*/ 14 w 27"/>
                <a:gd name="T17" fmla="*/ 4 h 15"/>
                <a:gd name="T18" fmla="*/ 11 w 27"/>
                <a:gd name="T19" fmla="*/ 3 h 15"/>
                <a:gd name="T20" fmla="*/ 11 w 27"/>
                <a:gd name="T21" fmla="*/ 12 h 15"/>
                <a:gd name="T22" fmla="*/ 3 w 27"/>
                <a:gd name="T23" fmla="*/ 12 h 15"/>
                <a:gd name="T24" fmla="*/ 3 w 27"/>
                <a:gd name="T25" fmla="*/ 1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15"/>
                <a:gd name="T41" fmla="*/ 27 w 27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15">
                  <a:moveTo>
                    <a:pt x="3" y="1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27" y="15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14" y="12"/>
                  </a:lnTo>
                  <a:lnTo>
                    <a:pt x="14" y="4"/>
                  </a:lnTo>
                  <a:lnTo>
                    <a:pt x="11" y="3"/>
                  </a:lnTo>
                  <a:lnTo>
                    <a:pt x="11" y="12"/>
                  </a:lnTo>
                  <a:lnTo>
                    <a:pt x="3" y="12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2" name="Freeform 49"/>
            <p:cNvSpPr>
              <a:spLocks/>
            </p:cNvSpPr>
            <p:nvPr/>
          </p:nvSpPr>
          <p:spPr bwMode="auto">
            <a:xfrm>
              <a:off x="2592" y="2539"/>
              <a:ext cx="28" cy="18"/>
            </a:xfrm>
            <a:custGeom>
              <a:avLst/>
              <a:gdLst>
                <a:gd name="T0" fmla="*/ 26 w 28"/>
                <a:gd name="T1" fmla="*/ 3 h 18"/>
                <a:gd name="T2" fmla="*/ 25 w 28"/>
                <a:gd name="T3" fmla="*/ 2 h 18"/>
                <a:gd name="T4" fmla="*/ 23 w 28"/>
                <a:gd name="T5" fmla="*/ 1 h 18"/>
                <a:gd name="T6" fmla="*/ 22 w 28"/>
                <a:gd name="T7" fmla="*/ 0 h 18"/>
                <a:gd name="T8" fmla="*/ 20 w 28"/>
                <a:gd name="T9" fmla="*/ 0 h 18"/>
                <a:gd name="T10" fmla="*/ 17 w 28"/>
                <a:gd name="T11" fmla="*/ 0 h 18"/>
                <a:gd name="T12" fmla="*/ 15 w 28"/>
                <a:gd name="T13" fmla="*/ 1 h 18"/>
                <a:gd name="T14" fmla="*/ 14 w 28"/>
                <a:gd name="T15" fmla="*/ 3 h 18"/>
                <a:gd name="T16" fmla="*/ 13 w 28"/>
                <a:gd name="T17" fmla="*/ 5 h 18"/>
                <a:gd name="T18" fmla="*/ 11 w 28"/>
                <a:gd name="T19" fmla="*/ 9 h 18"/>
                <a:gd name="T20" fmla="*/ 10 w 28"/>
                <a:gd name="T21" fmla="*/ 12 h 18"/>
                <a:gd name="T22" fmla="*/ 9 w 28"/>
                <a:gd name="T23" fmla="*/ 13 h 18"/>
                <a:gd name="T24" fmla="*/ 8 w 28"/>
                <a:gd name="T25" fmla="*/ 13 h 18"/>
                <a:gd name="T26" fmla="*/ 6 w 28"/>
                <a:gd name="T27" fmla="*/ 13 h 18"/>
                <a:gd name="T28" fmla="*/ 5 w 28"/>
                <a:gd name="T29" fmla="*/ 12 h 18"/>
                <a:gd name="T30" fmla="*/ 4 w 28"/>
                <a:gd name="T31" fmla="*/ 10 h 18"/>
                <a:gd name="T32" fmla="*/ 4 w 28"/>
                <a:gd name="T33" fmla="*/ 8 h 18"/>
                <a:gd name="T34" fmla="*/ 4 w 28"/>
                <a:gd name="T35" fmla="*/ 6 h 18"/>
                <a:gd name="T36" fmla="*/ 6 w 28"/>
                <a:gd name="T37" fmla="*/ 3 h 18"/>
                <a:gd name="T38" fmla="*/ 3 w 28"/>
                <a:gd name="T39" fmla="*/ 2 h 18"/>
                <a:gd name="T40" fmla="*/ 1 w 28"/>
                <a:gd name="T41" fmla="*/ 5 h 18"/>
                <a:gd name="T42" fmla="*/ 0 w 28"/>
                <a:gd name="T43" fmla="*/ 9 h 18"/>
                <a:gd name="T44" fmla="*/ 1 w 28"/>
                <a:gd name="T45" fmla="*/ 12 h 18"/>
                <a:gd name="T46" fmla="*/ 3 w 28"/>
                <a:gd name="T47" fmla="*/ 15 h 18"/>
                <a:gd name="T48" fmla="*/ 5 w 28"/>
                <a:gd name="T49" fmla="*/ 17 h 18"/>
                <a:gd name="T50" fmla="*/ 8 w 28"/>
                <a:gd name="T51" fmla="*/ 17 h 18"/>
                <a:gd name="T52" fmla="*/ 11 w 28"/>
                <a:gd name="T53" fmla="*/ 17 h 18"/>
                <a:gd name="T54" fmla="*/ 13 w 28"/>
                <a:gd name="T55" fmla="*/ 16 h 18"/>
                <a:gd name="T56" fmla="*/ 14 w 28"/>
                <a:gd name="T57" fmla="*/ 14 h 18"/>
                <a:gd name="T58" fmla="*/ 15 w 28"/>
                <a:gd name="T59" fmla="*/ 12 h 18"/>
                <a:gd name="T60" fmla="*/ 16 w 28"/>
                <a:gd name="T61" fmla="*/ 8 h 18"/>
                <a:gd name="T62" fmla="*/ 17 w 28"/>
                <a:gd name="T63" fmla="*/ 6 h 18"/>
                <a:gd name="T64" fmla="*/ 18 w 28"/>
                <a:gd name="T65" fmla="*/ 5 h 18"/>
                <a:gd name="T66" fmla="*/ 19 w 28"/>
                <a:gd name="T67" fmla="*/ 4 h 18"/>
                <a:gd name="T68" fmla="*/ 20 w 28"/>
                <a:gd name="T69" fmla="*/ 4 h 18"/>
                <a:gd name="T70" fmla="*/ 22 w 28"/>
                <a:gd name="T71" fmla="*/ 5 h 18"/>
                <a:gd name="T72" fmla="*/ 24 w 28"/>
                <a:gd name="T73" fmla="*/ 6 h 18"/>
                <a:gd name="T74" fmla="*/ 24 w 28"/>
                <a:gd name="T75" fmla="*/ 7 h 18"/>
                <a:gd name="T76" fmla="*/ 25 w 28"/>
                <a:gd name="T77" fmla="*/ 9 h 18"/>
                <a:gd name="T78" fmla="*/ 24 w 28"/>
                <a:gd name="T79" fmla="*/ 11 h 18"/>
                <a:gd name="T80" fmla="*/ 24 w 28"/>
                <a:gd name="T81" fmla="*/ 13 h 18"/>
                <a:gd name="T82" fmla="*/ 22 w 28"/>
                <a:gd name="T83" fmla="*/ 16 h 18"/>
                <a:gd name="T84" fmla="*/ 24 w 28"/>
                <a:gd name="T85" fmla="*/ 18 h 18"/>
                <a:gd name="T86" fmla="*/ 26 w 28"/>
                <a:gd name="T87" fmla="*/ 16 h 18"/>
                <a:gd name="T88" fmla="*/ 27 w 28"/>
                <a:gd name="T89" fmla="*/ 14 h 18"/>
                <a:gd name="T90" fmla="*/ 28 w 28"/>
                <a:gd name="T91" fmla="*/ 12 h 18"/>
                <a:gd name="T92" fmla="*/ 28 w 28"/>
                <a:gd name="T93" fmla="*/ 9 h 18"/>
                <a:gd name="T94" fmla="*/ 28 w 28"/>
                <a:gd name="T95" fmla="*/ 8 h 18"/>
                <a:gd name="T96" fmla="*/ 28 w 28"/>
                <a:gd name="T97" fmla="*/ 6 h 18"/>
                <a:gd name="T98" fmla="*/ 26 w 28"/>
                <a:gd name="T99" fmla="*/ 3 h 1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8"/>
                <a:gd name="T151" fmla="*/ 0 h 18"/>
                <a:gd name="T152" fmla="*/ 28 w 28"/>
                <a:gd name="T153" fmla="*/ 18 h 1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8" h="18">
                  <a:moveTo>
                    <a:pt x="26" y="3"/>
                  </a:moveTo>
                  <a:lnTo>
                    <a:pt x="25" y="2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4" y="3"/>
                  </a:lnTo>
                  <a:lnTo>
                    <a:pt x="13" y="5"/>
                  </a:lnTo>
                  <a:lnTo>
                    <a:pt x="11" y="9"/>
                  </a:lnTo>
                  <a:lnTo>
                    <a:pt x="10" y="12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5" y="12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3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1" y="12"/>
                  </a:lnTo>
                  <a:lnTo>
                    <a:pt x="3" y="15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11" y="17"/>
                  </a:lnTo>
                  <a:lnTo>
                    <a:pt x="13" y="16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7" y="6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2" y="5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5" y="9"/>
                  </a:lnTo>
                  <a:lnTo>
                    <a:pt x="24" y="11"/>
                  </a:lnTo>
                  <a:lnTo>
                    <a:pt x="24" y="13"/>
                  </a:lnTo>
                  <a:lnTo>
                    <a:pt x="22" y="16"/>
                  </a:lnTo>
                  <a:lnTo>
                    <a:pt x="24" y="18"/>
                  </a:lnTo>
                  <a:lnTo>
                    <a:pt x="26" y="16"/>
                  </a:lnTo>
                  <a:lnTo>
                    <a:pt x="27" y="14"/>
                  </a:lnTo>
                  <a:lnTo>
                    <a:pt x="28" y="12"/>
                  </a:lnTo>
                  <a:lnTo>
                    <a:pt x="28" y="9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3" name="Freeform 50"/>
            <p:cNvSpPr>
              <a:spLocks/>
            </p:cNvSpPr>
            <p:nvPr/>
          </p:nvSpPr>
          <p:spPr bwMode="auto">
            <a:xfrm>
              <a:off x="2593" y="2520"/>
              <a:ext cx="27" cy="19"/>
            </a:xfrm>
            <a:custGeom>
              <a:avLst/>
              <a:gdLst>
                <a:gd name="T0" fmla="*/ 3 w 27"/>
                <a:gd name="T1" fmla="*/ 7 h 19"/>
                <a:gd name="T2" fmla="*/ 3 w 27"/>
                <a:gd name="T3" fmla="*/ 0 h 19"/>
                <a:gd name="T4" fmla="*/ 0 w 27"/>
                <a:gd name="T5" fmla="*/ 0 h 19"/>
                <a:gd name="T6" fmla="*/ 0 w 27"/>
                <a:gd name="T7" fmla="*/ 18 h 19"/>
                <a:gd name="T8" fmla="*/ 3 w 27"/>
                <a:gd name="T9" fmla="*/ 19 h 19"/>
                <a:gd name="T10" fmla="*/ 3 w 27"/>
                <a:gd name="T11" fmla="*/ 11 h 19"/>
                <a:gd name="T12" fmla="*/ 27 w 27"/>
                <a:gd name="T13" fmla="*/ 11 h 19"/>
                <a:gd name="T14" fmla="*/ 27 w 27"/>
                <a:gd name="T15" fmla="*/ 7 h 19"/>
                <a:gd name="T16" fmla="*/ 3 w 2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19"/>
                <a:gd name="T29" fmla="*/ 27 w 2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19">
                  <a:moveTo>
                    <a:pt x="3" y="7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3" y="19"/>
                  </a:lnTo>
                  <a:lnTo>
                    <a:pt x="3" y="11"/>
                  </a:lnTo>
                  <a:lnTo>
                    <a:pt x="27" y="11"/>
                  </a:lnTo>
                  <a:lnTo>
                    <a:pt x="27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4" name="Freeform 51"/>
            <p:cNvSpPr>
              <a:spLocks/>
            </p:cNvSpPr>
            <p:nvPr/>
          </p:nvSpPr>
          <p:spPr bwMode="auto">
            <a:xfrm>
              <a:off x="2592" y="2514"/>
              <a:ext cx="28" cy="3"/>
            </a:xfrm>
            <a:custGeom>
              <a:avLst/>
              <a:gdLst>
                <a:gd name="T0" fmla="*/ 28 w 28"/>
                <a:gd name="T1" fmla="*/ 3 h 3"/>
                <a:gd name="T2" fmla="*/ 28 w 28"/>
                <a:gd name="T3" fmla="*/ 0 h 3"/>
                <a:gd name="T4" fmla="*/ 0 w 28"/>
                <a:gd name="T5" fmla="*/ 0 h 3"/>
                <a:gd name="T6" fmla="*/ 2 w 28"/>
                <a:gd name="T7" fmla="*/ 3 h 3"/>
                <a:gd name="T8" fmla="*/ 28 w 28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3"/>
                <a:gd name="T17" fmla="*/ 28 w 28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3">
                  <a:moveTo>
                    <a:pt x="28" y="3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5" name="Freeform 52"/>
            <p:cNvSpPr>
              <a:spLocks noEditPoints="1"/>
            </p:cNvSpPr>
            <p:nvPr/>
          </p:nvSpPr>
          <p:spPr bwMode="auto">
            <a:xfrm>
              <a:off x="2592" y="2487"/>
              <a:ext cx="28" cy="23"/>
            </a:xfrm>
            <a:custGeom>
              <a:avLst/>
              <a:gdLst>
                <a:gd name="T0" fmla="*/ 28 w 28"/>
                <a:gd name="T1" fmla="*/ 11 h 23"/>
                <a:gd name="T2" fmla="*/ 28 w 28"/>
                <a:gd name="T3" fmla="*/ 9 h 23"/>
                <a:gd name="T4" fmla="*/ 27 w 28"/>
                <a:gd name="T5" fmla="*/ 6 h 23"/>
                <a:gd name="T6" fmla="*/ 25 w 28"/>
                <a:gd name="T7" fmla="*/ 4 h 23"/>
                <a:gd name="T8" fmla="*/ 23 w 28"/>
                <a:gd name="T9" fmla="*/ 3 h 23"/>
                <a:gd name="T10" fmla="*/ 21 w 28"/>
                <a:gd name="T11" fmla="*/ 2 h 23"/>
                <a:gd name="T12" fmla="*/ 19 w 28"/>
                <a:gd name="T13" fmla="*/ 1 h 23"/>
                <a:gd name="T14" fmla="*/ 14 w 28"/>
                <a:gd name="T15" fmla="*/ 0 h 23"/>
                <a:gd name="T16" fmla="*/ 9 w 28"/>
                <a:gd name="T17" fmla="*/ 1 h 23"/>
                <a:gd name="T18" fmla="*/ 7 w 28"/>
                <a:gd name="T19" fmla="*/ 2 h 23"/>
                <a:gd name="T20" fmla="*/ 5 w 28"/>
                <a:gd name="T21" fmla="*/ 3 h 23"/>
                <a:gd name="T22" fmla="*/ 3 w 28"/>
                <a:gd name="T23" fmla="*/ 5 h 23"/>
                <a:gd name="T24" fmla="*/ 2 w 28"/>
                <a:gd name="T25" fmla="*/ 6 h 23"/>
                <a:gd name="T26" fmla="*/ 1 w 28"/>
                <a:gd name="T27" fmla="*/ 9 h 23"/>
                <a:gd name="T28" fmla="*/ 0 w 28"/>
                <a:gd name="T29" fmla="*/ 11 h 23"/>
                <a:gd name="T30" fmla="*/ 1 w 28"/>
                <a:gd name="T31" fmla="*/ 14 h 23"/>
                <a:gd name="T32" fmla="*/ 2 w 28"/>
                <a:gd name="T33" fmla="*/ 16 h 23"/>
                <a:gd name="T34" fmla="*/ 3 w 28"/>
                <a:gd name="T35" fmla="*/ 18 h 23"/>
                <a:gd name="T36" fmla="*/ 5 w 28"/>
                <a:gd name="T37" fmla="*/ 20 h 23"/>
                <a:gd name="T38" fmla="*/ 7 w 28"/>
                <a:gd name="T39" fmla="*/ 21 h 23"/>
                <a:gd name="T40" fmla="*/ 9 w 28"/>
                <a:gd name="T41" fmla="*/ 22 h 23"/>
                <a:gd name="T42" fmla="*/ 14 w 28"/>
                <a:gd name="T43" fmla="*/ 23 h 23"/>
                <a:gd name="T44" fmla="*/ 19 w 28"/>
                <a:gd name="T45" fmla="*/ 22 h 23"/>
                <a:gd name="T46" fmla="*/ 21 w 28"/>
                <a:gd name="T47" fmla="*/ 21 h 23"/>
                <a:gd name="T48" fmla="*/ 23 w 28"/>
                <a:gd name="T49" fmla="*/ 20 h 23"/>
                <a:gd name="T50" fmla="*/ 25 w 28"/>
                <a:gd name="T51" fmla="*/ 18 h 23"/>
                <a:gd name="T52" fmla="*/ 27 w 28"/>
                <a:gd name="T53" fmla="*/ 16 h 23"/>
                <a:gd name="T54" fmla="*/ 28 w 28"/>
                <a:gd name="T55" fmla="*/ 14 h 23"/>
                <a:gd name="T56" fmla="*/ 28 w 28"/>
                <a:gd name="T57" fmla="*/ 11 h 23"/>
                <a:gd name="T58" fmla="*/ 4 w 28"/>
                <a:gd name="T59" fmla="*/ 11 h 23"/>
                <a:gd name="T60" fmla="*/ 4 w 28"/>
                <a:gd name="T61" fmla="*/ 10 h 23"/>
                <a:gd name="T62" fmla="*/ 5 w 28"/>
                <a:gd name="T63" fmla="*/ 8 h 23"/>
                <a:gd name="T64" fmla="*/ 6 w 28"/>
                <a:gd name="T65" fmla="*/ 7 h 23"/>
                <a:gd name="T66" fmla="*/ 7 w 28"/>
                <a:gd name="T67" fmla="*/ 6 h 23"/>
                <a:gd name="T68" fmla="*/ 10 w 28"/>
                <a:gd name="T69" fmla="*/ 5 h 23"/>
                <a:gd name="T70" fmla="*/ 14 w 28"/>
                <a:gd name="T71" fmla="*/ 4 h 23"/>
                <a:gd name="T72" fmla="*/ 18 w 28"/>
                <a:gd name="T73" fmla="*/ 5 h 23"/>
                <a:gd name="T74" fmla="*/ 20 w 28"/>
                <a:gd name="T75" fmla="*/ 5 h 23"/>
                <a:gd name="T76" fmla="*/ 21 w 28"/>
                <a:gd name="T77" fmla="*/ 6 h 23"/>
                <a:gd name="T78" fmla="*/ 23 w 28"/>
                <a:gd name="T79" fmla="*/ 7 h 23"/>
                <a:gd name="T80" fmla="*/ 24 w 28"/>
                <a:gd name="T81" fmla="*/ 8 h 23"/>
                <a:gd name="T82" fmla="*/ 25 w 28"/>
                <a:gd name="T83" fmla="*/ 10 h 23"/>
                <a:gd name="T84" fmla="*/ 25 w 28"/>
                <a:gd name="T85" fmla="*/ 11 h 23"/>
                <a:gd name="T86" fmla="*/ 25 w 28"/>
                <a:gd name="T87" fmla="*/ 13 h 23"/>
                <a:gd name="T88" fmla="*/ 24 w 28"/>
                <a:gd name="T89" fmla="*/ 14 h 23"/>
                <a:gd name="T90" fmla="*/ 23 w 28"/>
                <a:gd name="T91" fmla="*/ 16 h 23"/>
                <a:gd name="T92" fmla="*/ 21 w 28"/>
                <a:gd name="T93" fmla="*/ 17 h 23"/>
                <a:gd name="T94" fmla="*/ 18 w 28"/>
                <a:gd name="T95" fmla="*/ 18 h 23"/>
                <a:gd name="T96" fmla="*/ 14 w 28"/>
                <a:gd name="T97" fmla="*/ 19 h 23"/>
                <a:gd name="T98" fmla="*/ 10 w 28"/>
                <a:gd name="T99" fmla="*/ 18 h 23"/>
                <a:gd name="T100" fmla="*/ 9 w 28"/>
                <a:gd name="T101" fmla="*/ 18 h 23"/>
                <a:gd name="T102" fmla="*/ 7 w 28"/>
                <a:gd name="T103" fmla="*/ 17 h 23"/>
                <a:gd name="T104" fmla="*/ 6 w 28"/>
                <a:gd name="T105" fmla="*/ 16 h 23"/>
                <a:gd name="T106" fmla="*/ 5 w 28"/>
                <a:gd name="T107" fmla="*/ 15 h 23"/>
                <a:gd name="T108" fmla="*/ 4 w 28"/>
                <a:gd name="T109" fmla="*/ 13 h 23"/>
                <a:gd name="T110" fmla="*/ 4 w 28"/>
                <a:gd name="T111" fmla="*/ 11 h 2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"/>
                <a:gd name="T169" fmla="*/ 0 h 23"/>
                <a:gd name="T170" fmla="*/ 28 w 28"/>
                <a:gd name="T171" fmla="*/ 23 h 2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" h="23">
                  <a:moveTo>
                    <a:pt x="28" y="11"/>
                  </a:moveTo>
                  <a:lnTo>
                    <a:pt x="28" y="9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3" y="3"/>
                  </a:lnTo>
                  <a:lnTo>
                    <a:pt x="21" y="2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3"/>
                  </a:lnTo>
                  <a:lnTo>
                    <a:pt x="3" y="5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2" y="16"/>
                  </a:lnTo>
                  <a:lnTo>
                    <a:pt x="3" y="18"/>
                  </a:lnTo>
                  <a:lnTo>
                    <a:pt x="5" y="20"/>
                  </a:lnTo>
                  <a:lnTo>
                    <a:pt x="7" y="21"/>
                  </a:lnTo>
                  <a:lnTo>
                    <a:pt x="9" y="22"/>
                  </a:lnTo>
                  <a:lnTo>
                    <a:pt x="14" y="23"/>
                  </a:lnTo>
                  <a:lnTo>
                    <a:pt x="19" y="22"/>
                  </a:lnTo>
                  <a:lnTo>
                    <a:pt x="21" y="21"/>
                  </a:lnTo>
                  <a:lnTo>
                    <a:pt x="23" y="20"/>
                  </a:lnTo>
                  <a:lnTo>
                    <a:pt x="25" y="18"/>
                  </a:lnTo>
                  <a:lnTo>
                    <a:pt x="27" y="16"/>
                  </a:lnTo>
                  <a:lnTo>
                    <a:pt x="28" y="14"/>
                  </a:lnTo>
                  <a:lnTo>
                    <a:pt x="28" y="11"/>
                  </a:lnTo>
                  <a:close/>
                  <a:moveTo>
                    <a:pt x="4" y="11"/>
                  </a:moveTo>
                  <a:lnTo>
                    <a:pt x="4" y="10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6"/>
                  </a:lnTo>
                  <a:lnTo>
                    <a:pt x="10" y="5"/>
                  </a:lnTo>
                  <a:lnTo>
                    <a:pt x="14" y="4"/>
                  </a:lnTo>
                  <a:lnTo>
                    <a:pt x="18" y="5"/>
                  </a:lnTo>
                  <a:lnTo>
                    <a:pt x="20" y="5"/>
                  </a:lnTo>
                  <a:lnTo>
                    <a:pt x="21" y="6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4" y="14"/>
                  </a:lnTo>
                  <a:lnTo>
                    <a:pt x="23" y="16"/>
                  </a:lnTo>
                  <a:lnTo>
                    <a:pt x="21" y="17"/>
                  </a:lnTo>
                  <a:lnTo>
                    <a:pt x="18" y="18"/>
                  </a:lnTo>
                  <a:lnTo>
                    <a:pt x="14" y="19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7" y="17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4" y="13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6" name="Freeform 53"/>
            <p:cNvSpPr>
              <a:spLocks/>
            </p:cNvSpPr>
            <p:nvPr/>
          </p:nvSpPr>
          <p:spPr bwMode="auto">
            <a:xfrm>
              <a:off x="2592" y="2462"/>
              <a:ext cx="28" cy="20"/>
            </a:xfrm>
            <a:custGeom>
              <a:avLst/>
              <a:gdLst>
                <a:gd name="T0" fmla="*/ 28 w 28"/>
                <a:gd name="T1" fmla="*/ 4 h 20"/>
                <a:gd name="T2" fmla="*/ 28 w 28"/>
                <a:gd name="T3" fmla="*/ 0 h 20"/>
                <a:gd name="T4" fmla="*/ 1 w 28"/>
                <a:gd name="T5" fmla="*/ 0 h 20"/>
                <a:gd name="T6" fmla="*/ 1 w 28"/>
                <a:gd name="T7" fmla="*/ 3 h 20"/>
                <a:gd name="T8" fmla="*/ 21 w 28"/>
                <a:gd name="T9" fmla="*/ 3 h 20"/>
                <a:gd name="T10" fmla="*/ 0 w 28"/>
                <a:gd name="T11" fmla="*/ 17 h 20"/>
                <a:gd name="T12" fmla="*/ 1 w 28"/>
                <a:gd name="T13" fmla="*/ 20 h 20"/>
                <a:gd name="T14" fmla="*/ 28 w 28"/>
                <a:gd name="T15" fmla="*/ 20 h 20"/>
                <a:gd name="T16" fmla="*/ 28 w 28"/>
                <a:gd name="T17" fmla="*/ 17 h 20"/>
                <a:gd name="T18" fmla="*/ 7 w 28"/>
                <a:gd name="T19" fmla="*/ 17 h 20"/>
                <a:gd name="T20" fmla="*/ 28 w 28"/>
                <a:gd name="T21" fmla="*/ 4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"/>
                <a:gd name="T34" fmla="*/ 0 h 20"/>
                <a:gd name="T35" fmla="*/ 28 w 28"/>
                <a:gd name="T36" fmla="*/ 20 h 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" h="20">
                  <a:moveTo>
                    <a:pt x="28" y="4"/>
                  </a:moveTo>
                  <a:lnTo>
                    <a:pt x="28" y="0"/>
                  </a:lnTo>
                  <a:lnTo>
                    <a:pt x="1" y="0"/>
                  </a:lnTo>
                  <a:lnTo>
                    <a:pt x="1" y="3"/>
                  </a:lnTo>
                  <a:lnTo>
                    <a:pt x="21" y="3"/>
                  </a:lnTo>
                  <a:lnTo>
                    <a:pt x="0" y="17"/>
                  </a:lnTo>
                  <a:lnTo>
                    <a:pt x="1" y="20"/>
                  </a:lnTo>
                  <a:lnTo>
                    <a:pt x="28" y="20"/>
                  </a:lnTo>
                  <a:lnTo>
                    <a:pt x="28" y="17"/>
                  </a:lnTo>
                  <a:lnTo>
                    <a:pt x="7" y="17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7" name="Freeform 54"/>
            <p:cNvSpPr>
              <a:spLocks noEditPoints="1"/>
            </p:cNvSpPr>
            <p:nvPr/>
          </p:nvSpPr>
          <p:spPr bwMode="auto">
            <a:xfrm>
              <a:off x="2623" y="2348"/>
              <a:ext cx="64" cy="105"/>
            </a:xfrm>
            <a:custGeom>
              <a:avLst/>
              <a:gdLst>
                <a:gd name="T0" fmla="*/ 36 w 64"/>
                <a:gd name="T1" fmla="*/ 57 h 105"/>
                <a:gd name="T2" fmla="*/ 41 w 64"/>
                <a:gd name="T3" fmla="*/ 57 h 105"/>
                <a:gd name="T4" fmla="*/ 44 w 64"/>
                <a:gd name="T5" fmla="*/ 56 h 105"/>
                <a:gd name="T6" fmla="*/ 47 w 64"/>
                <a:gd name="T7" fmla="*/ 55 h 105"/>
                <a:gd name="T8" fmla="*/ 52 w 64"/>
                <a:gd name="T9" fmla="*/ 52 h 105"/>
                <a:gd name="T10" fmla="*/ 56 w 64"/>
                <a:gd name="T11" fmla="*/ 49 h 105"/>
                <a:gd name="T12" fmla="*/ 59 w 64"/>
                <a:gd name="T13" fmla="*/ 45 h 105"/>
                <a:gd name="T14" fmla="*/ 62 w 64"/>
                <a:gd name="T15" fmla="*/ 40 h 105"/>
                <a:gd name="T16" fmla="*/ 63 w 64"/>
                <a:gd name="T17" fmla="*/ 37 h 105"/>
                <a:gd name="T18" fmla="*/ 63 w 64"/>
                <a:gd name="T19" fmla="*/ 34 h 105"/>
                <a:gd name="T20" fmla="*/ 64 w 64"/>
                <a:gd name="T21" fmla="*/ 29 h 105"/>
                <a:gd name="T22" fmla="*/ 63 w 64"/>
                <a:gd name="T23" fmla="*/ 23 h 105"/>
                <a:gd name="T24" fmla="*/ 62 w 64"/>
                <a:gd name="T25" fmla="*/ 17 h 105"/>
                <a:gd name="T26" fmla="*/ 59 w 64"/>
                <a:gd name="T27" fmla="*/ 12 h 105"/>
                <a:gd name="T28" fmla="*/ 57 w 64"/>
                <a:gd name="T29" fmla="*/ 10 h 105"/>
                <a:gd name="T30" fmla="*/ 55 w 64"/>
                <a:gd name="T31" fmla="*/ 8 h 105"/>
                <a:gd name="T32" fmla="*/ 53 w 64"/>
                <a:gd name="T33" fmla="*/ 6 h 105"/>
                <a:gd name="T34" fmla="*/ 51 w 64"/>
                <a:gd name="T35" fmla="*/ 4 h 105"/>
                <a:gd name="T36" fmla="*/ 46 w 64"/>
                <a:gd name="T37" fmla="*/ 2 h 105"/>
                <a:gd name="T38" fmla="*/ 40 w 64"/>
                <a:gd name="T39" fmla="*/ 0 h 105"/>
                <a:gd name="T40" fmla="*/ 37 w 64"/>
                <a:gd name="T41" fmla="*/ 0 h 105"/>
                <a:gd name="T42" fmla="*/ 34 w 64"/>
                <a:gd name="T43" fmla="*/ 0 h 105"/>
                <a:gd name="T44" fmla="*/ 0 w 64"/>
                <a:gd name="T45" fmla="*/ 0 h 105"/>
                <a:gd name="T46" fmla="*/ 0 w 64"/>
                <a:gd name="T47" fmla="*/ 105 h 105"/>
                <a:gd name="T48" fmla="*/ 15 w 64"/>
                <a:gd name="T49" fmla="*/ 105 h 105"/>
                <a:gd name="T50" fmla="*/ 15 w 64"/>
                <a:gd name="T51" fmla="*/ 57 h 105"/>
                <a:gd name="T52" fmla="*/ 36 w 64"/>
                <a:gd name="T53" fmla="*/ 57 h 105"/>
                <a:gd name="T54" fmla="*/ 32 w 64"/>
                <a:gd name="T55" fmla="*/ 11 h 105"/>
                <a:gd name="T56" fmla="*/ 36 w 64"/>
                <a:gd name="T57" fmla="*/ 12 h 105"/>
                <a:gd name="T58" fmla="*/ 39 w 64"/>
                <a:gd name="T59" fmla="*/ 13 h 105"/>
                <a:gd name="T60" fmla="*/ 42 w 64"/>
                <a:gd name="T61" fmla="*/ 14 h 105"/>
                <a:gd name="T62" fmla="*/ 44 w 64"/>
                <a:gd name="T63" fmla="*/ 17 h 105"/>
                <a:gd name="T64" fmla="*/ 46 w 64"/>
                <a:gd name="T65" fmla="*/ 19 h 105"/>
                <a:gd name="T66" fmla="*/ 48 w 64"/>
                <a:gd name="T67" fmla="*/ 22 h 105"/>
                <a:gd name="T68" fmla="*/ 49 w 64"/>
                <a:gd name="T69" fmla="*/ 25 h 105"/>
                <a:gd name="T70" fmla="*/ 49 w 64"/>
                <a:gd name="T71" fmla="*/ 28 h 105"/>
                <a:gd name="T72" fmla="*/ 49 w 64"/>
                <a:gd name="T73" fmla="*/ 32 h 105"/>
                <a:gd name="T74" fmla="*/ 48 w 64"/>
                <a:gd name="T75" fmla="*/ 35 h 105"/>
                <a:gd name="T76" fmla="*/ 46 w 64"/>
                <a:gd name="T77" fmla="*/ 38 h 105"/>
                <a:gd name="T78" fmla="*/ 44 w 64"/>
                <a:gd name="T79" fmla="*/ 41 h 105"/>
                <a:gd name="T80" fmla="*/ 42 w 64"/>
                <a:gd name="T81" fmla="*/ 43 h 105"/>
                <a:gd name="T82" fmla="*/ 39 w 64"/>
                <a:gd name="T83" fmla="*/ 44 h 105"/>
                <a:gd name="T84" fmla="*/ 36 w 64"/>
                <a:gd name="T85" fmla="*/ 45 h 105"/>
                <a:gd name="T86" fmla="*/ 32 w 64"/>
                <a:gd name="T87" fmla="*/ 46 h 105"/>
                <a:gd name="T88" fmla="*/ 15 w 64"/>
                <a:gd name="T89" fmla="*/ 46 h 105"/>
                <a:gd name="T90" fmla="*/ 15 w 64"/>
                <a:gd name="T91" fmla="*/ 11 h 105"/>
                <a:gd name="T92" fmla="*/ 32 w 64"/>
                <a:gd name="T93" fmla="*/ 11 h 10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4"/>
                <a:gd name="T142" fmla="*/ 0 h 105"/>
                <a:gd name="T143" fmla="*/ 64 w 64"/>
                <a:gd name="T144" fmla="*/ 105 h 10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4" h="105">
                  <a:moveTo>
                    <a:pt x="36" y="57"/>
                  </a:moveTo>
                  <a:lnTo>
                    <a:pt x="41" y="57"/>
                  </a:lnTo>
                  <a:lnTo>
                    <a:pt x="44" y="56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9"/>
                  </a:lnTo>
                  <a:lnTo>
                    <a:pt x="59" y="45"/>
                  </a:lnTo>
                  <a:lnTo>
                    <a:pt x="62" y="40"/>
                  </a:lnTo>
                  <a:lnTo>
                    <a:pt x="63" y="37"/>
                  </a:lnTo>
                  <a:lnTo>
                    <a:pt x="63" y="34"/>
                  </a:lnTo>
                  <a:lnTo>
                    <a:pt x="64" y="29"/>
                  </a:lnTo>
                  <a:lnTo>
                    <a:pt x="63" y="23"/>
                  </a:lnTo>
                  <a:lnTo>
                    <a:pt x="62" y="17"/>
                  </a:lnTo>
                  <a:lnTo>
                    <a:pt x="59" y="12"/>
                  </a:lnTo>
                  <a:lnTo>
                    <a:pt x="57" y="10"/>
                  </a:lnTo>
                  <a:lnTo>
                    <a:pt x="55" y="8"/>
                  </a:lnTo>
                  <a:lnTo>
                    <a:pt x="53" y="6"/>
                  </a:lnTo>
                  <a:lnTo>
                    <a:pt x="51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15" y="105"/>
                  </a:lnTo>
                  <a:lnTo>
                    <a:pt x="15" y="57"/>
                  </a:lnTo>
                  <a:lnTo>
                    <a:pt x="36" y="57"/>
                  </a:lnTo>
                  <a:close/>
                  <a:moveTo>
                    <a:pt x="32" y="11"/>
                  </a:moveTo>
                  <a:lnTo>
                    <a:pt x="36" y="12"/>
                  </a:lnTo>
                  <a:lnTo>
                    <a:pt x="39" y="13"/>
                  </a:lnTo>
                  <a:lnTo>
                    <a:pt x="42" y="14"/>
                  </a:lnTo>
                  <a:lnTo>
                    <a:pt x="44" y="17"/>
                  </a:lnTo>
                  <a:lnTo>
                    <a:pt x="46" y="19"/>
                  </a:lnTo>
                  <a:lnTo>
                    <a:pt x="48" y="22"/>
                  </a:lnTo>
                  <a:lnTo>
                    <a:pt x="49" y="25"/>
                  </a:lnTo>
                  <a:lnTo>
                    <a:pt x="49" y="28"/>
                  </a:lnTo>
                  <a:lnTo>
                    <a:pt x="49" y="32"/>
                  </a:lnTo>
                  <a:lnTo>
                    <a:pt x="48" y="35"/>
                  </a:lnTo>
                  <a:lnTo>
                    <a:pt x="46" y="38"/>
                  </a:lnTo>
                  <a:lnTo>
                    <a:pt x="44" y="41"/>
                  </a:lnTo>
                  <a:lnTo>
                    <a:pt x="42" y="43"/>
                  </a:lnTo>
                  <a:lnTo>
                    <a:pt x="39" y="44"/>
                  </a:lnTo>
                  <a:lnTo>
                    <a:pt x="36" y="45"/>
                  </a:lnTo>
                  <a:lnTo>
                    <a:pt x="32" y="46"/>
                  </a:lnTo>
                  <a:lnTo>
                    <a:pt x="15" y="46"/>
                  </a:lnTo>
                  <a:lnTo>
                    <a:pt x="15" y="11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8" name="Freeform 55"/>
            <p:cNvSpPr>
              <a:spLocks/>
            </p:cNvSpPr>
            <p:nvPr/>
          </p:nvSpPr>
          <p:spPr bwMode="auto">
            <a:xfrm>
              <a:off x="2694" y="2348"/>
              <a:ext cx="61" cy="105"/>
            </a:xfrm>
            <a:custGeom>
              <a:avLst/>
              <a:gdLst>
                <a:gd name="T0" fmla="*/ 55 w 61"/>
                <a:gd name="T1" fmla="*/ 11 h 105"/>
                <a:gd name="T2" fmla="*/ 61 w 61"/>
                <a:gd name="T3" fmla="*/ 0 h 105"/>
                <a:gd name="T4" fmla="*/ 0 w 61"/>
                <a:gd name="T5" fmla="*/ 0 h 105"/>
                <a:gd name="T6" fmla="*/ 0 w 61"/>
                <a:gd name="T7" fmla="*/ 105 h 105"/>
                <a:gd name="T8" fmla="*/ 59 w 61"/>
                <a:gd name="T9" fmla="*/ 105 h 105"/>
                <a:gd name="T10" fmla="*/ 59 w 61"/>
                <a:gd name="T11" fmla="*/ 93 h 105"/>
                <a:gd name="T12" fmla="*/ 16 w 61"/>
                <a:gd name="T13" fmla="*/ 93 h 105"/>
                <a:gd name="T14" fmla="*/ 16 w 61"/>
                <a:gd name="T15" fmla="*/ 54 h 105"/>
                <a:gd name="T16" fmla="*/ 45 w 61"/>
                <a:gd name="T17" fmla="*/ 54 h 105"/>
                <a:gd name="T18" fmla="*/ 50 w 61"/>
                <a:gd name="T19" fmla="*/ 42 h 105"/>
                <a:gd name="T20" fmla="*/ 16 w 61"/>
                <a:gd name="T21" fmla="*/ 42 h 105"/>
                <a:gd name="T22" fmla="*/ 16 w 61"/>
                <a:gd name="T23" fmla="*/ 11 h 105"/>
                <a:gd name="T24" fmla="*/ 55 w 61"/>
                <a:gd name="T25" fmla="*/ 11 h 1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1"/>
                <a:gd name="T40" fmla="*/ 0 h 105"/>
                <a:gd name="T41" fmla="*/ 61 w 61"/>
                <a:gd name="T42" fmla="*/ 105 h 10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1" h="105">
                  <a:moveTo>
                    <a:pt x="55" y="11"/>
                  </a:moveTo>
                  <a:lnTo>
                    <a:pt x="61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59" y="105"/>
                  </a:lnTo>
                  <a:lnTo>
                    <a:pt x="59" y="93"/>
                  </a:lnTo>
                  <a:lnTo>
                    <a:pt x="16" y="93"/>
                  </a:lnTo>
                  <a:lnTo>
                    <a:pt x="16" y="54"/>
                  </a:lnTo>
                  <a:lnTo>
                    <a:pt x="45" y="54"/>
                  </a:lnTo>
                  <a:lnTo>
                    <a:pt x="50" y="42"/>
                  </a:lnTo>
                  <a:lnTo>
                    <a:pt x="16" y="42"/>
                  </a:lnTo>
                  <a:lnTo>
                    <a:pt x="16" y="11"/>
                  </a:lnTo>
                  <a:lnTo>
                    <a:pt x="55" y="11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39" name="Freeform 56"/>
            <p:cNvSpPr>
              <a:spLocks/>
            </p:cNvSpPr>
            <p:nvPr/>
          </p:nvSpPr>
          <p:spPr bwMode="auto">
            <a:xfrm>
              <a:off x="2757" y="2346"/>
              <a:ext cx="80" cy="108"/>
            </a:xfrm>
            <a:custGeom>
              <a:avLst/>
              <a:gdLst>
                <a:gd name="T0" fmla="*/ 46 w 80"/>
                <a:gd name="T1" fmla="*/ 107 h 108"/>
                <a:gd name="T2" fmla="*/ 56 w 80"/>
                <a:gd name="T3" fmla="*/ 106 h 108"/>
                <a:gd name="T4" fmla="*/ 65 w 80"/>
                <a:gd name="T5" fmla="*/ 102 h 108"/>
                <a:gd name="T6" fmla="*/ 75 w 80"/>
                <a:gd name="T7" fmla="*/ 97 h 108"/>
                <a:gd name="T8" fmla="*/ 74 w 80"/>
                <a:gd name="T9" fmla="*/ 84 h 108"/>
                <a:gd name="T10" fmla="*/ 59 w 80"/>
                <a:gd name="T11" fmla="*/ 92 h 108"/>
                <a:gd name="T12" fmla="*/ 50 w 80"/>
                <a:gd name="T13" fmla="*/ 94 h 108"/>
                <a:gd name="T14" fmla="*/ 41 w 80"/>
                <a:gd name="T15" fmla="*/ 95 h 108"/>
                <a:gd name="T16" fmla="*/ 35 w 80"/>
                <a:gd name="T17" fmla="*/ 93 h 108"/>
                <a:gd name="T18" fmla="*/ 28 w 80"/>
                <a:gd name="T19" fmla="*/ 87 h 108"/>
                <a:gd name="T20" fmla="*/ 22 w 80"/>
                <a:gd name="T21" fmla="*/ 76 h 108"/>
                <a:gd name="T22" fmla="*/ 19 w 80"/>
                <a:gd name="T23" fmla="*/ 61 h 108"/>
                <a:gd name="T24" fmla="*/ 18 w 80"/>
                <a:gd name="T25" fmla="*/ 46 h 108"/>
                <a:gd name="T26" fmla="*/ 19 w 80"/>
                <a:gd name="T27" fmla="*/ 38 h 108"/>
                <a:gd name="T28" fmla="*/ 24 w 80"/>
                <a:gd name="T29" fmla="*/ 25 h 108"/>
                <a:gd name="T30" fmla="*/ 28 w 80"/>
                <a:gd name="T31" fmla="*/ 20 h 108"/>
                <a:gd name="T32" fmla="*/ 35 w 80"/>
                <a:gd name="T33" fmla="*/ 14 h 108"/>
                <a:gd name="T34" fmla="*/ 41 w 80"/>
                <a:gd name="T35" fmla="*/ 12 h 108"/>
                <a:gd name="T36" fmla="*/ 50 w 80"/>
                <a:gd name="T37" fmla="*/ 12 h 108"/>
                <a:gd name="T38" fmla="*/ 56 w 80"/>
                <a:gd name="T39" fmla="*/ 14 h 108"/>
                <a:gd name="T40" fmla="*/ 68 w 80"/>
                <a:gd name="T41" fmla="*/ 19 h 108"/>
                <a:gd name="T42" fmla="*/ 67 w 80"/>
                <a:gd name="T43" fmla="*/ 5 h 108"/>
                <a:gd name="T44" fmla="*/ 59 w 80"/>
                <a:gd name="T45" fmla="*/ 2 h 108"/>
                <a:gd name="T46" fmla="*/ 42 w 80"/>
                <a:gd name="T47" fmla="*/ 0 h 108"/>
                <a:gd name="T48" fmla="*/ 32 w 80"/>
                <a:gd name="T49" fmla="*/ 1 h 108"/>
                <a:gd name="T50" fmla="*/ 24 w 80"/>
                <a:gd name="T51" fmla="*/ 4 h 108"/>
                <a:gd name="T52" fmla="*/ 16 w 80"/>
                <a:gd name="T53" fmla="*/ 10 h 108"/>
                <a:gd name="T54" fmla="*/ 11 w 80"/>
                <a:gd name="T55" fmla="*/ 17 h 108"/>
                <a:gd name="T56" fmla="*/ 4 w 80"/>
                <a:gd name="T57" fmla="*/ 29 h 108"/>
                <a:gd name="T58" fmla="*/ 1 w 80"/>
                <a:gd name="T59" fmla="*/ 39 h 108"/>
                <a:gd name="T60" fmla="*/ 0 w 80"/>
                <a:gd name="T61" fmla="*/ 53 h 108"/>
                <a:gd name="T62" fmla="*/ 0 w 80"/>
                <a:gd name="T63" fmla="*/ 62 h 108"/>
                <a:gd name="T64" fmla="*/ 2 w 80"/>
                <a:gd name="T65" fmla="*/ 71 h 108"/>
                <a:gd name="T66" fmla="*/ 5 w 80"/>
                <a:gd name="T67" fmla="*/ 80 h 108"/>
                <a:gd name="T68" fmla="*/ 10 w 80"/>
                <a:gd name="T69" fmla="*/ 89 h 108"/>
                <a:gd name="T70" fmla="*/ 16 w 80"/>
                <a:gd name="T71" fmla="*/ 96 h 108"/>
                <a:gd name="T72" fmla="*/ 23 w 80"/>
                <a:gd name="T73" fmla="*/ 102 h 108"/>
                <a:gd name="T74" fmla="*/ 32 w 80"/>
                <a:gd name="T75" fmla="*/ 106 h 108"/>
                <a:gd name="T76" fmla="*/ 41 w 80"/>
                <a:gd name="T77" fmla="*/ 108 h 10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0"/>
                <a:gd name="T118" fmla="*/ 0 h 108"/>
                <a:gd name="T119" fmla="*/ 80 w 80"/>
                <a:gd name="T120" fmla="*/ 108 h 10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0" h="108">
                  <a:moveTo>
                    <a:pt x="41" y="108"/>
                  </a:moveTo>
                  <a:lnTo>
                    <a:pt x="46" y="107"/>
                  </a:lnTo>
                  <a:lnTo>
                    <a:pt x="51" y="107"/>
                  </a:lnTo>
                  <a:lnTo>
                    <a:pt x="56" y="106"/>
                  </a:lnTo>
                  <a:lnTo>
                    <a:pt x="61" y="104"/>
                  </a:lnTo>
                  <a:lnTo>
                    <a:pt x="65" y="102"/>
                  </a:lnTo>
                  <a:lnTo>
                    <a:pt x="70" y="100"/>
                  </a:lnTo>
                  <a:lnTo>
                    <a:pt x="75" y="97"/>
                  </a:lnTo>
                  <a:lnTo>
                    <a:pt x="80" y="93"/>
                  </a:lnTo>
                  <a:lnTo>
                    <a:pt x="74" y="84"/>
                  </a:lnTo>
                  <a:lnTo>
                    <a:pt x="64" y="89"/>
                  </a:lnTo>
                  <a:lnTo>
                    <a:pt x="59" y="92"/>
                  </a:lnTo>
                  <a:lnTo>
                    <a:pt x="55" y="93"/>
                  </a:lnTo>
                  <a:lnTo>
                    <a:pt x="50" y="94"/>
                  </a:lnTo>
                  <a:lnTo>
                    <a:pt x="44" y="95"/>
                  </a:lnTo>
                  <a:lnTo>
                    <a:pt x="41" y="95"/>
                  </a:lnTo>
                  <a:lnTo>
                    <a:pt x="38" y="94"/>
                  </a:lnTo>
                  <a:lnTo>
                    <a:pt x="35" y="93"/>
                  </a:lnTo>
                  <a:lnTo>
                    <a:pt x="33" y="91"/>
                  </a:lnTo>
                  <a:lnTo>
                    <a:pt x="28" y="87"/>
                  </a:lnTo>
                  <a:lnTo>
                    <a:pt x="25" y="82"/>
                  </a:lnTo>
                  <a:lnTo>
                    <a:pt x="22" y="76"/>
                  </a:lnTo>
                  <a:lnTo>
                    <a:pt x="20" y="69"/>
                  </a:lnTo>
                  <a:lnTo>
                    <a:pt x="19" y="61"/>
                  </a:lnTo>
                  <a:lnTo>
                    <a:pt x="18" y="53"/>
                  </a:lnTo>
                  <a:lnTo>
                    <a:pt x="18" y="46"/>
                  </a:lnTo>
                  <a:lnTo>
                    <a:pt x="19" y="42"/>
                  </a:lnTo>
                  <a:lnTo>
                    <a:pt x="19" y="38"/>
                  </a:lnTo>
                  <a:lnTo>
                    <a:pt x="21" y="31"/>
                  </a:lnTo>
                  <a:lnTo>
                    <a:pt x="24" y="25"/>
                  </a:lnTo>
                  <a:lnTo>
                    <a:pt x="26" y="22"/>
                  </a:lnTo>
                  <a:lnTo>
                    <a:pt x="28" y="20"/>
                  </a:lnTo>
                  <a:lnTo>
                    <a:pt x="33" y="16"/>
                  </a:lnTo>
                  <a:lnTo>
                    <a:pt x="35" y="14"/>
                  </a:lnTo>
                  <a:lnTo>
                    <a:pt x="38" y="13"/>
                  </a:lnTo>
                  <a:lnTo>
                    <a:pt x="41" y="12"/>
                  </a:lnTo>
                  <a:lnTo>
                    <a:pt x="44" y="12"/>
                  </a:lnTo>
                  <a:lnTo>
                    <a:pt x="50" y="12"/>
                  </a:lnTo>
                  <a:lnTo>
                    <a:pt x="53" y="13"/>
                  </a:lnTo>
                  <a:lnTo>
                    <a:pt x="56" y="14"/>
                  </a:lnTo>
                  <a:lnTo>
                    <a:pt x="62" y="16"/>
                  </a:lnTo>
                  <a:lnTo>
                    <a:pt x="68" y="19"/>
                  </a:lnTo>
                  <a:lnTo>
                    <a:pt x="75" y="10"/>
                  </a:lnTo>
                  <a:lnTo>
                    <a:pt x="67" y="5"/>
                  </a:lnTo>
                  <a:lnTo>
                    <a:pt x="63" y="3"/>
                  </a:lnTo>
                  <a:lnTo>
                    <a:pt x="59" y="2"/>
                  </a:lnTo>
                  <a:lnTo>
                    <a:pt x="51" y="0"/>
                  </a:lnTo>
                  <a:lnTo>
                    <a:pt x="42" y="0"/>
                  </a:lnTo>
                  <a:lnTo>
                    <a:pt x="37" y="0"/>
                  </a:lnTo>
                  <a:lnTo>
                    <a:pt x="32" y="1"/>
                  </a:lnTo>
                  <a:lnTo>
                    <a:pt x="28" y="2"/>
                  </a:lnTo>
                  <a:lnTo>
                    <a:pt x="24" y="4"/>
                  </a:lnTo>
                  <a:lnTo>
                    <a:pt x="20" y="7"/>
                  </a:lnTo>
                  <a:lnTo>
                    <a:pt x="16" y="10"/>
                  </a:lnTo>
                  <a:lnTo>
                    <a:pt x="13" y="13"/>
                  </a:lnTo>
                  <a:lnTo>
                    <a:pt x="11" y="17"/>
                  </a:lnTo>
                  <a:lnTo>
                    <a:pt x="6" y="25"/>
                  </a:lnTo>
                  <a:lnTo>
                    <a:pt x="4" y="29"/>
                  </a:lnTo>
                  <a:lnTo>
                    <a:pt x="3" y="34"/>
                  </a:lnTo>
                  <a:lnTo>
                    <a:pt x="1" y="39"/>
                  </a:lnTo>
                  <a:lnTo>
                    <a:pt x="0" y="43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0" y="62"/>
                  </a:lnTo>
                  <a:lnTo>
                    <a:pt x="1" y="66"/>
                  </a:lnTo>
                  <a:lnTo>
                    <a:pt x="2" y="71"/>
                  </a:lnTo>
                  <a:lnTo>
                    <a:pt x="3" y="76"/>
                  </a:lnTo>
                  <a:lnTo>
                    <a:pt x="5" y="80"/>
                  </a:lnTo>
                  <a:lnTo>
                    <a:pt x="7" y="85"/>
                  </a:lnTo>
                  <a:lnTo>
                    <a:pt x="10" y="89"/>
                  </a:lnTo>
                  <a:lnTo>
                    <a:pt x="13" y="93"/>
                  </a:lnTo>
                  <a:lnTo>
                    <a:pt x="16" y="96"/>
                  </a:lnTo>
                  <a:lnTo>
                    <a:pt x="19" y="99"/>
                  </a:lnTo>
                  <a:lnTo>
                    <a:pt x="23" y="102"/>
                  </a:lnTo>
                  <a:lnTo>
                    <a:pt x="27" y="104"/>
                  </a:lnTo>
                  <a:lnTo>
                    <a:pt x="32" y="106"/>
                  </a:lnTo>
                  <a:lnTo>
                    <a:pt x="36" y="107"/>
                  </a:lnTo>
                  <a:lnTo>
                    <a:pt x="41" y="108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0" name="Freeform 57"/>
            <p:cNvSpPr>
              <a:spLocks/>
            </p:cNvSpPr>
            <p:nvPr/>
          </p:nvSpPr>
          <p:spPr bwMode="auto">
            <a:xfrm>
              <a:off x="2637" y="2703"/>
              <a:ext cx="18" cy="25"/>
            </a:xfrm>
            <a:custGeom>
              <a:avLst/>
              <a:gdLst>
                <a:gd name="T0" fmla="*/ 9 w 18"/>
                <a:gd name="T1" fmla="*/ 25 h 25"/>
                <a:gd name="T2" fmla="*/ 14 w 18"/>
                <a:gd name="T3" fmla="*/ 24 h 25"/>
                <a:gd name="T4" fmla="*/ 16 w 18"/>
                <a:gd name="T5" fmla="*/ 23 h 25"/>
                <a:gd name="T6" fmla="*/ 18 w 18"/>
                <a:gd name="T7" fmla="*/ 22 h 25"/>
                <a:gd name="T8" fmla="*/ 17 w 18"/>
                <a:gd name="T9" fmla="*/ 19 h 25"/>
                <a:gd name="T10" fmla="*/ 15 w 18"/>
                <a:gd name="T11" fmla="*/ 21 h 25"/>
                <a:gd name="T12" fmla="*/ 12 w 18"/>
                <a:gd name="T13" fmla="*/ 22 h 25"/>
                <a:gd name="T14" fmla="*/ 10 w 18"/>
                <a:gd name="T15" fmla="*/ 22 h 25"/>
                <a:gd name="T16" fmla="*/ 7 w 18"/>
                <a:gd name="T17" fmla="*/ 21 h 25"/>
                <a:gd name="T18" fmla="*/ 6 w 18"/>
                <a:gd name="T19" fmla="*/ 20 h 25"/>
                <a:gd name="T20" fmla="*/ 6 w 18"/>
                <a:gd name="T21" fmla="*/ 19 h 25"/>
                <a:gd name="T22" fmla="*/ 4 w 18"/>
                <a:gd name="T23" fmla="*/ 16 h 25"/>
                <a:gd name="T24" fmla="*/ 4 w 18"/>
                <a:gd name="T25" fmla="*/ 13 h 25"/>
                <a:gd name="T26" fmla="*/ 4 w 18"/>
                <a:gd name="T27" fmla="*/ 9 h 25"/>
                <a:gd name="T28" fmla="*/ 5 w 18"/>
                <a:gd name="T29" fmla="*/ 6 h 25"/>
                <a:gd name="T30" fmla="*/ 6 w 18"/>
                <a:gd name="T31" fmla="*/ 5 h 25"/>
                <a:gd name="T32" fmla="*/ 7 w 18"/>
                <a:gd name="T33" fmla="*/ 4 h 25"/>
                <a:gd name="T34" fmla="*/ 10 w 18"/>
                <a:gd name="T35" fmla="*/ 3 h 25"/>
                <a:gd name="T36" fmla="*/ 13 w 18"/>
                <a:gd name="T37" fmla="*/ 3 h 25"/>
                <a:gd name="T38" fmla="*/ 16 w 18"/>
                <a:gd name="T39" fmla="*/ 5 h 25"/>
                <a:gd name="T40" fmla="*/ 17 w 18"/>
                <a:gd name="T41" fmla="*/ 3 h 25"/>
                <a:gd name="T42" fmla="*/ 13 w 18"/>
                <a:gd name="T43" fmla="*/ 1 h 25"/>
                <a:gd name="T44" fmla="*/ 10 w 18"/>
                <a:gd name="T45" fmla="*/ 0 h 25"/>
                <a:gd name="T46" fmla="*/ 7 w 18"/>
                <a:gd name="T47" fmla="*/ 1 h 25"/>
                <a:gd name="T48" fmla="*/ 5 w 18"/>
                <a:gd name="T49" fmla="*/ 1 h 25"/>
                <a:gd name="T50" fmla="*/ 4 w 18"/>
                <a:gd name="T51" fmla="*/ 3 h 25"/>
                <a:gd name="T52" fmla="*/ 2 w 18"/>
                <a:gd name="T53" fmla="*/ 4 h 25"/>
                <a:gd name="T54" fmla="*/ 1 w 18"/>
                <a:gd name="T55" fmla="*/ 6 h 25"/>
                <a:gd name="T56" fmla="*/ 0 w 18"/>
                <a:gd name="T57" fmla="*/ 8 h 25"/>
                <a:gd name="T58" fmla="*/ 0 w 18"/>
                <a:gd name="T59" fmla="*/ 12 h 25"/>
                <a:gd name="T60" fmla="*/ 0 w 18"/>
                <a:gd name="T61" fmla="*/ 17 h 25"/>
                <a:gd name="T62" fmla="*/ 2 w 18"/>
                <a:gd name="T63" fmla="*/ 21 h 25"/>
                <a:gd name="T64" fmla="*/ 4 w 18"/>
                <a:gd name="T65" fmla="*/ 22 h 25"/>
                <a:gd name="T66" fmla="*/ 5 w 18"/>
                <a:gd name="T67" fmla="*/ 24 h 25"/>
                <a:gd name="T68" fmla="*/ 7 w 18"/>
                <a:gd name="T69" fmla="*/ 25 h 25"/>
                <a:gd name="T70" fmla="*/ 9 w 18"/>
                <a:gd name="T71" fmla="*/ 25 h 2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8"/>
                <a:gd name="T109" fmla="*/ 0 h 25"/>
                <a:gd name="T110" fmla="*/ 18 w 18"/>
                <a:gd name="T111" fmla="*/ 25 h 2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8" h="25">
                  <a:moveTo>
                    <a:pt x="9" y="25"/>
                  </a:moveTo>
                  <a:lnTo>
                    <a:pt x="14" y="24"/>
                  </a:lnTo>
                  <a:lnTo>
                    <a:pt x="16" y="23"/>
                  </a:lnTo>
                  <a:lnTo>
                    <a:pt x="18" y="22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7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4" y="16"/>
                  </a:lnTo>
                  <a:lnTo>
                    <a:pt x="4" y="13"/>
                  </a:lnTo>
                  <a:lnTo>
                    <a:pt x="4" y="9"/>
                  </a:lnTo>
                  <a:lnTo>
                    <a:pt x="5" y="6"/>
                  </a:lnTo>
                  <a:lnTo>
                    <a:pt x="6" y="5"/>
                  </a:lnTo>
                  <a:lnTo>
                    <a:pt x="7" y="4"/>
                  </a:lnTo>
                  <a:lnTo>
                    <a:pt x="10" y="3"/>
                  </a:lnTo>
                  <a:lnTo>
                    <a:pt x="13" y="3"/>
                  </a:lnTo>
                  <a:lnTo>
                    <a:pt x="16" y="5"/>
                  </a:lnTo>
                  <a:lnTo>
                    <a:pt x="17" y="3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7" y="1"/>
                  </a:lnTo>
                  <a:lnTo>
                    <a:pt x="5" y="1"/>
                  </a:lnTo>
                  <a:lnTo>
                    <a:pt x="4" y="3"/>
                  </a:lnTo>
                  <a:lnTo>
                    <a:pt x="2" y="4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2" y="21"/>
                  </a:lnTo>
                  <a:lnTo>
                    <a:pt x="4" y="22"/>
                  </a:lnTo>
                  <a:lnTo>
                    <a:pt x="5" y="24"/>
                  </a:lnTo>
                  <a:lnTo>
                    <a:pt x="7" y="25"/>
                  </a:lnTo>
                  <a:lnTo>
                    <a:pt x="9" y="2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1" name="Freeform 58"/>
            <p:cNvSpPr>
              <a:spLocks/>
            </p:cNvSpPr>
            <p:nvPr/>
          </p:nvSpPr>
          <p:spPr bwMode="auto">
            <a:xfrm>
              <a:off x="2658" y="2704"/>
              <a:ext cx="14" cy="24"/>
            </a:xfrm>
            <a:custGeom>
              <a:avLst/>
              <a:gdLst>
                <a:gd name="T0" fmla="*/ 13 w 14"/>
                <a:gd name="T1" fmla="*/ 2 h 24"/>
                <a:gd name="T2" fmla="*/ 14 w 14"/>
                <a:gd name="T3" fmla="*/ 0 h 24"/>
                <a:gd name="T4" fmla="*/ 0 w 14"/>
                <a:gd name="T5" fmla="*/ 0 h 24"/>
                <a:gd name="T6" fmla="*/ 0 w 14"/>
                <a:gd name="T7" fmla="*/ 24 h 24"/>
                <a:gd name="T8" fmla="*/ 13 w 14"/>
                <a:gd name="T9" fmla="*/ 24 h 24"/>
                <a:gd name="T10" fmla="*/ 13 w 14"/>
                <a:gd name="T11" fmla="*/ 21 h 24"/>
                <a:gd name="T12" fmla="*/ 3 w 14"/>
                <a:gd name="T13" fmla="*/ 21 h 24"/>
                <a:gd name="T14" fmla="*/ 3 w 14"/>
                <a:gd name="T15" fmla="*/ 12 h 24"/>
                <a:gd name="T16" fmla="*/ 10 w 14"/>
                <a:gd name="T17" fmla="*/ 12 h 24"/>
                <a:gd name="T18" fmla="*/ 11 w 14"/>
                <a:gd name="T19" fmla="*/ 9 h 24"/>
                <a:gd name="T20" fmla="*/ 3 w 14"/>
                <a:gd name="T21" fmla="*/ 9 h 24"/>
                <a:gd name="T22" fmla="*/ 3 w 14"/>
                <a:gd name="T23" fmla="*/ 2 h 24"/>
                <a:gd name="T24" fmla="*/ 13 w 14"/>
                <a:gd name="T25" fmla="*/ 2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24"/>
                <a:gd name="T41" fmla="*/ 14 w 14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24">
                  <a:moveTo>
                    <a:pt x="13" y="2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13" y="21"/>
                  </a:lnTo>
                  <a:lnTo>
                    <a:pt x="3" y="21"/>
                  </a:lnTo>
                  <a:lnTo>
                    <a:pt x="3" y="12"/>
                  </a:lnTo>
                  <a:lnTo>
                    <a:pt x="10" y="12"/>
                  </a:lnTo>
                  <a:lnTo>
                    <a:pt x="11" y="9"/>
                  </a:lnTo>
                  <a:lnTo>
                    <a:pt x="3" y="9"/>
                  </a:lnTo>
                  <a:lnTo>
                    <a:pt x="3" y="2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2" name="Freeform 59"/>
            <p:cNvSpPr>
              <a:spLocks noEditPoints="1"/>
            </p:cNvSpPr>
            <p:nvPr/>
          </p:nvSpPr>
          <p:spPr bwMode="auto">
            <a:xfrm>
              <a:off x="2675" y="2704"/>
              <a:ext cx="15" cy="24"/>
            </a:xfrm>
            <a:custGeom>
              <a:avLst/>
              <a:gdLst>
                <a:gd name="T0" fmla="*/ 11 w 15"/>
                <a:gd name="T1" fmla="*/ 24 h 24"/>
                <a:gd name="T2" fmla="*/ 15 w 15"/>
                <a:gd name="T3" fmla="*/ 24 h 24"/>
                <a:gd name="T4" fmla="*/ 8 w 15"/>
                <a:gd name="T5" fmla="*/ 13 h 24"/>
                <a:gd name="T6" fmla="*/ 11 w 15"/>
                <a:gd name="T7" fmla="*/ 12 h 24"/>
                <a:gd name="T8" fmla="*/ 12 w 15"/>
                <a:gd name="T9" fmla="*/ 12 h 24"/>
                <a:gd name="T10" fmla="*/ 13 w 15"/>
                <a:gd name="T11" fmla="*/ 11 h 24"/>
                <a:gd name="T12" fmla="*/ 14 w 15"/>
                <a:gd name="T13" fmla="*/ 9 h 24"/>
                <a:gd name="T14" fmla="*/ 14 w 15"/>
                <a:gd name="T15" fmla="*/ 6 h 24"/>
                <a:gd name="T16" fmla="*/ 14 w 15"/>
                <a:gd name="T17" fmla="*/ 4 h 24"/>
                <a:gd name="T18" fmla="*/ 13 w 15"/>
                <a:gd name="T19" fmla="*/ 3 h 24"/>
                <a:gd name="T20" fmla="*/ 12 w 15"/>
                <a:gd name="T21" fmla="*/ 2 h 24"/>
                <a:gd name="T22" fmla="*/ 10 w 15"/>
                <a:gd name="T23" fmla="*/ 0 h 24"/>
                <a:gd name="T24" fmla="*/ 7 w 15"/>
                <a:gd name="T25" fmla="*/ 0 h 24"/>
                <a:gd name="T26" fmla="*/ 0 w 15"/>
                <a:gd name="T27" fmla="*/ 0 h 24"/>
                <a:gd name="T28" fmla="*/ 0 w 15"/>
                <a:gd name="T29" fmla="*/ 24 h 24"/>
                <a:gd name="T30" fmla="*/ 3 w 15"/>
                <a:gd name="T31" fmla="*/ 24 h 24"/>
                <a:gd name="T32" fmla="*/ 3 w 15"/>
                <a:gd name="T33" fmla="*/ 13 h 24"/>
                <a:gd name="T34" fmla="*/ 4 w 15"/>
                <a:gd name="T35" fmla="*/ 13 h 24"/>
                <a:gd name="T36" fmla="*/ 11 w 15"/>
                <a:gd name="T37" fmla="*/ 24 h 24"/>
                <a:gd name="T38" fmla="*/ 7 w 15"/>
                <a:gd name="T39" fmla="*/ 2 h 24"/>
                <a:gd name="T40" fmla="*/ 8 w 15"/>
                <a:gd name="T41" fmla="*/ 3 h 24"/>
                <a:gd name="T42" fmla="*/ 10 w 15"/>
                <a:gd name="T43" fmla="*/ 4 h 24"/>
                <a:gd name="T44" fmla="*/ 10 w 15"/>
                <a:gd name="T45" fmla="*/ 5 h 24"/>
                <a:gd name="T46" fmla="*/ 11 w 15"/>
                <a:gd name="T47" fmla="*/ 6 h 24"/>
                <a:gd name="T48" fmla="*/ 10 w 15"/>
                <a:gd name="T49" fmla="*/ 8 h 24"/>
                <a:gd name="T50" fmla="*/ 10 w 15"/>
                <a:gd name="T51" fmla="*/ 9 h 24"/>
                <a:gd name="T52" fmla="*/ 9 w 15"/>
                <a:gd name="T53" fmla="*/ 10 h 24"/>
                <a:gd name="T54" fmla="*/ 7 w 15"/>
                <a:gd name="T55" fmla="*/ 10 h 24"/>
                <a:gd name="T56" fmla="*/ 3 w 15"/>
                <a:gd name="T57" fmla="*/ 10 h 24"/>
                <a:gd name="T58" fmla="*/ 3 w 15"/>
                <a:gd name="T59" fmla="*/ 2 h 24"/>
                <a:gd name="T60" fmla="*/ 7 w 15"/>
                <a:gd name="T61" fmla="*/ 2 h 2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5"/>
                <a:gd name="T94" fmla="*/ 0 h 24"/>
                <a:gd name="T95" fmla="*/ 15 w 15"/>
                <a:gd name="T96" fmla="*/ 24 h 2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5" h="24">
                  <a:moveTo>
                    <a:pt x="11" y="24"/>
                  </a:moveTo>
                  <a:lnTo>
                    <a:pt x="15" y="24"/>
                  </a:lnTo>
                  <a:lnTo>
                    <a:pt x="8" y="13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3" y="11"/>
                  </a:lnTo>
                  <a:lnTo>
                    <a:pt x="14" y="9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3" y="3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3" y="24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11" y="24"/>
                  </a:lnTo>
                  <a:close/>
                  <a:moveTo>
                    <a:pt x="7" y="2"/>
                  </a:moveTo>
                  <a:lnTo>
                    <a:pt x="8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3" y="10"/>
                  </a:lnTo>
                  <a:lnTo>
                    <a:pt x="3" y="2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3" name="Freeform 60"/>
            <p:cNvSpPr>
              <a:spLocks/>
            </p:cNvSpPr>
            <p:nvPr/>
          </p:nvSpPr>
          <p:spPr bwMode="auto">
            <a:xfrm>
              <a:off x="2690" y="2704"/>
              <a:ext cx="18" cy="24"/>
            </a:xfrm>
            <a:custGeom>
              <a:avLst/>
              <a:gdLst>
                <a:gd name="T0" fmla="*/ 10 w 18"/>
                <a:gd name="T1" fmla="*/ 2 h 24"/>
                <a:gd name="T2" fmla="*/ 18 w 18"/>
                <a:gd name="T3" fmla="*/ 2 h 24"/>
                <a:gd name="T4" fmla="*/ 18 w 18"/>
                <a:gd name="T5" fmla="*/ 0 h 24"/>
                <a:gd name="T6" fmla="*/ 1 w 18"/>
                <a:gd name="T7" fmla="*/ 0 h 24"/>
                <a:gd name="T8" fmla="*/ 0 w 18"/>
                <a:gd name="T9" fmla="*/ 2 h 24"/>
                <a:gd name="T10" fmla="*/ 7 w 18"/>
                <a:gd name="T11" fmla="*/ 2 h 24"/>
                <a:gd name="T12" fmla="*/ 7 w 18"/>
                <a:gd name="T13" fmla="*/ 24 h 24"/>
                <a:gd name="T14" fmla="*/ 10 w 18"/>
                <a:gd name="T15" fmla="*/ 24 h 24"/>
                <a:gd name="T16" fmla="*/ 10 w 18"/>
                <a:gd name="T17" fmla="*/ 2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24"/>
                <a:gd name="T29" fmla="*/ 18 w 18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24">
                  <a:moveTo>
                    <a:pt x="10" y="2"/>
                  </a:moveTo>
                  <a:lnTo>
                    <a:pt x="18" y="2"/>
                  </a:lnTo>
                  <a:lnTo>
                    <a:pt x="18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7" y="2"/>
                  </a:lnTo>
                  <a:lnTo>
                    <a:pt x="7" y="24"/>
                  </a:lnTo>
                  <a:lnTo>
                    <a:pt x="10" y="24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4" name="Freeform 61"/>
            <p:cNvSpPr>
              <a:spLocks/>
            </p:cNvSpPr>
            <p:nvPr/>
          </p:nvSpPr>
          <p:spPr bwMode="auto">
            <a:xfrm>
              <a:off x="2710" y="2703"/>
              <a:ext cx="4" cy="25"/>
            </a:xfrm>
            <a:custGeom>
              <a:avLst/>
              <a:gdLst>
                <a:gd name="T0" fmla="*/ 0 w 4"/>
                <a:gd name="T1" fmla="*/ 25 h 25"/>
                <a:gd name="T2" fmla="*/ 4 w 4"/>
                <a:gd name="T3" fmla="*/ 25 h 25"/>
                <a:gd name="T4" fmla="*/ 4 w 4"/>
                <a:gd name="T5" fmla="*/ 0 h 25"/>
                <a:gd name="T6" fmla="*/ 0 w 4"/>
                <a:gd name="T7" fmla="*/ 1 h 25"/>
                <a:gd name="T8" fmla="*/ 0 w 4"/>
                <a:gd name="T9" fmla="*/ 2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5"/>
                <a:gd name="T17" fmla="*/ 4 w 4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5">
                  <a:moveTo>
                    <a:pt x="0" y="25"/>
                  </a:moveTo>
                  <a:lnTo>
                    <a:pt x="4" y="25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5" name="Freeform 62"/>
            <p:cNvSpPr>
              <a:spLocks/>
            </p:cNvSpPr>
            <p:nvPr/>
          </p:nvSpPr>
          <p:spPr bwMode="auto">
            <a:xfrm>
              <a:off x="2719" y="2704"/>
              <a:ext cx="13" cy="24"/>
            </a:xfrm>
            <a:custGeom>
              <a:avLst/>
              <a:gdLst>
                <a:gd name="T0" fmla="*/ 12 w 13"/>
                <a:gd name="T1" fmla="*/ 2 h 24"/>
                <a:gd name="T2" fmla="*/ 13 w 13"/>
                <a:gd name="T3" fmla="*/ 0 h 24"/>
                <a:gd name="T4" fmla="*/ 0 w 13"/>
                <a:gd name="T5" fmla="*/ 0 h 24"/>
                <a:gd name="T6" fmla="*/ 0 w 13"/>
                <a:gd name="T7" fmla="*/ 24 h 24"/>
                <a:gd name="T8" fmla="*/ 3 w 13"/>
                <a:gd name="T9" fmla="*/ 24 h 24"/>
                <a:gd name="T10" fmla="*/ 3 w 13"/>
                <a:gd name="T11" fmla="*/ 12 h 24"/>
                <a:gd name="T12" fmla="*/ 9 w 13"/>
                <a:gd name="T13" fmla="*/ 12 h 24"/>
                <a:gd name="T14" fmla="*/ 11 w 13"/>
                <a:gd name="T15" fmla="*/ 9 h 24"/>
                <a:gd name="T16" fmla="*/ 3 w 13"/>
                <a:gd name="T17" fmla="*/ 9 h 24"/>
                <a:gd name="T18" fmla="*/ 3 w 13"/>
                <a:gd name="T19" fmla="*/ 2 h 24"/>
                <a:gd name="T20" fmla="*/ 12 w 13"/>
                <a:gd name="T21" fmla="*/ 2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24"/>
                <a:gd name="T35" fmla="*/ 13 w 13"/>
                <a:gd name="T36" fmla="*/ 24 h 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24">
                  <a:moveTo>
                    <a:pt x="12" y="2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3" y="24"/>
                  </a:lnTo>
                  <a:lnTo>
                    <a:pt x="3" y="12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3" y="9"/>
                  </a:lnTo>
                  <a:lnTo>
                    <a:pt x="3" y="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6" name="Freeform 63"/>
            <p:cNvSpPr>
              <a:spLocks/>
            </p:cNvSpPr>
            <p:nvPr/>
          </p:nvSpPr>
          <p:spPr bwMode="auto">
            <a:xfrm>
              <a:off x="2734" y="2703"/>
              <a:ext cx="3" cy="25"/>
            </a:xfrm>
            <a:custGeom>
              <a:avLst/>
              <a:gdLst>
                <a:gd name="T0" fmla="*/ 0 w 3"/>
                <a:gd name="T1" fmla="*/ 25 h 25"/>
                <a:gd name="T2" fmla="*/ 3 w 3"/>
                <a:gd name="T3" fmla="*/ 25 h 25"/>
                <a:gd name="T4" fmla="*/ 3 w 3"/>
                <a:gd name="T5" fmla="*/ 0 h 25"/>
                <a:gd name="T6" fmla="*/ 0 w 3"/>
                <a:gd name="T7" fmla="*/ 1 h 25"/>
                <a:gd name="T8" fmla="*/ 0 w 3"/>
                <a:gd name="T9" fmla="*/ 2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5"/>
                <a:gd name="T17" fmla="*/ 3 w 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5">
                  <a:moveTo>
                    <a:pt x="0" y="25"/>
                  </a:moveTo>
                  <a:lnTo>
                    <a:pt x="3" y="25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7" name="Freeform 64"/>
            <p:cNvSpPr>
              <a:spLocks/>
            </p:cNvSpPr>
            <p:nvPr/>
          </p:nvSpPr>
          <p:spPr bwMode="auto">
            <a:xfrm>
              <a:off x="2741" y="2703"/>
              <a:ext cx="18" cy="25"/>
            </a:xfrm>
            <a:custGeom>
              <a:avLst/>
              <a:gdLst>
                <a:gd name="T0" fmla="*/ 10 w 18"/>
                <a:gd name="T1" fmla="*/ 25 h 25"/>
                <a:gd name="T2" fmla="*/ 14 w 18"/>
                <a:gd name="T3" fmla="*/ 24 h 25"/>
                <a:gd name="T4" fmla="*/ 16 w 18"/>
                <a:gd name="T5" fmla="*/ 23 h 25"/>
                <a:gd name="T6" fmla="*/ 18 w 18"/>
                <a:gd name="T7" fmla="*/ 22 h 25"/>
                <a:gd name="T8" fmla="*/ 17 w 18"/>
                <a:gd name="T9" fmla="*/ 19 h 25"/>
                <a:gd name="T10" fmla="*/ 15 w 18"/>
                <a:gd name="T11" fmla="*/ 21 h 25"/>
                <a:gd name="T12" fmla="*/ 13 w 18"/>
                <a:gd name="T13" fmla="*/ 22 h 25"/>
                <a:gd name="T14" fmla="*/ 10 w 18"/>
                <a:gd name="T15" fmla="*/ 22 h 25"/>
                <a:gd name="T16" fmla="*/ 8 w 18"/>
                <a:gd name="T17" fmla="*/ 21 h 25"/>
                <a:gd name="T18" fmla="*/ 7 w 18"/>
                <a:gd name="T19" fmla="*/ 20 h 25"/>
                <a:gd name="T20" fmla="*/ 6 w 18"/>
                <a:gd name="T21" fmla="*/ 19 h 25"/>
                <a:gd name="T22" fmla="*/ 5 w 18"/>
                <a:gd name="T23" fmla="*/ 16 h 25"/>
                <a:gd name="T24" fmla="*/ 4 w 18"/>
                <a:gd name="T25" fmla="*/ 13 h 25"/>
                <a:gd name="T26" fmla="*/ 5 w 18"/>
                <a:gd name="T27" fmla="*/ 9 h 25"/>
                <a:gd name="T28" fmla="*/ 6 w 18"/>
                <a:gd name="T29" fmla="*/ 6 h 25"/>
                <a:gd name="T30" fmla="*/ 6 w 18"/>
                <a:gd name="T31" fmla="*/ 5 h 25"/>
                <a:gd name="T32" fmla="*/ 8 w 18"/>
                <a:gd name="T33" fmla="*/ 4 h 25"/>
                <a:gd name="T34" fmla="*/ 10 w 18"/>
                <a:gd name="T35" fmla="*/ 3 h 25"/>
                <a:gd name="T36" fmla="*/ 13 w 18"/>
                <a:gd name="T37" fmla="*/ 3 h 25"/>
                <a:gd name="T38" fmla="*/ 16 w 18"/>
                <a:gd name="T39" fmla="*/ 5 h 25"/>
                <a:gd name="T40" fmla="*/ 17 w 18"/>
                <a:gd name="T41" fmla="*/ 3 h 25"/>
                <a:gd name="T42" fmla="*/ 14 w 18"/>
                <a:gd name="T43" fmla="*/ 1 h 25"/>
                <a:gd name="T44" fmla="*/ 10 w 18"/>
                <a:gd name="T45" fmla="*/ 0 h 25"/>
                <a:gd name="T46" fmla="*/ 7 w 18"/>
                <a:gd name="T47" fmla="*/ 1 h 25"/>
                <a:gd name="T48" fmla="*/ 6 w 18"/>
                <a:gd name="T49" fmla="*/ 1 h 25"/>
                <a:gd name="T50" fmla="*/ 4 w 18"/>
                <a:gd name="T51" fmla="*/ 3 h 25"/>
                <a:gd name="T52" fmla="*/ 2 w 18"/>
                <a:gd name="T53" fmla="*/ 4 h 25"/>
                <a:gd name="T54" fmla="*/ 1 w 18"/>
                <a:gd name="T55" fmla="*/ 6 h 25"/>
                <a:gd name="T56" fmla="*/ 1 w 18"/>
                <a:gd name="T57" fmla="*/ 8 h 25"/>
                <a:gd name="T58" fmla="*/ 0 w 18"/>
                <a:gd name="T59" fmla="*/ 12 h 25"/>
                <a:gd name="T60" fmla="*/ 1 w 18"/>
                <a:gd name="T61" fmla="*/ 17 h 25"/>
                <a:gd name="T62" fmla="*/ 2 w 18"/>
                <a:gd name="T63" fmla="*/ 21 h 25"/>
                <a:gd name="T64" fmla="*/ 4 w 18"/>
                <a:gd name="T65" fmla="*/ 22 h 25"/>
                <a:gd name="T66" fmla="*/ 5 w 18"/>
                <a:gd name="T67" fmla="*/ 24 h 25"/>
                <a:gd name="T68" fmla="*/ 7 w 18"/>
                <a:gd name="T69" fmla="*/ 25 h 25"/>
                <a:gd name="T70" fmla="*/ 10 w 18"/>
                <a:gd name="T71" fmla="*/ 25 h 2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8"/>
                <a:gd name="T109" fmla="*/ 0 h 25"/>
                <a:gd name="T110" fmla="*/ 18 w 18"/>
                <a:gd name="T111" fmla="*/ 25 h 2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8" h="25">
                  <a:moveTo>
                    <a:pt x="10" y="25"/>
                  </a:moveTo>
                  <a:lnTo>
                    <a:pt x="14" y="24"/>
                  </a:lnTo>
                  <a:lnTo>
                    <a:pt x="16" y="23"/>
                  </a:lnTo>
                  <a:lnTo>
                    <a:pt x="18" y="22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3" y="22"/>
                  </a:lnTo>
                  <a:lnTo>
                    <a:pt x="10" y="22"/>
                  </a:lnTo>
                  <a:lnTo>
                    <a:pt x="8" y="21"/>
                  </a:lnTo>
                  <a:lnTo>
                    <a:pt x="7" y="20"/>
                  </a:lnTo>
                  <a:lnTo>
                    <a:pt x="6" y="19"/>
                  </a:lnTo>
                  <a:lnTo>
                    <a:pt x="5" y="16"/>
                  </a:lnTo>
                  <a:lnTo>
                    <a:pt x="4" y="13"/>
                  </a:lnTo>
                  <a:lnTo>
                    <a:pt x="5" y="9"/>
                  </a:lnTo>
                  <a:lnTo>
                    <a:pt x="6" y="6"/>
                  </a:lnTo>
                  <a:lnTo>
                    <a:pt x="6" y="5"/>
                  </a:lnTo>
                  <a:lnTo>
                    <a:pt x="8" y="4"/>
                  </a:lnTo>
                  <a:lnTo>
                    <a:pt x="10" y="3"/>
                  </a:lnTo>
                  <a:lnTo>
                    <a:pt x="13" y="3"/>
                  </a:lnTo>
                  <a:lnTo>
                    <a:pt x="16" y="5"/>
                  </a:lnTo>
                  <a:lnTo>
                    <a:pt x="17" y="3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3"/>
                  </a:lnTo>
                  <a:lnTo>
                    <a:pt x="2" y="4"/>
                  </a:lnTo>
                  <a:lnTo>
                    <a:pt x="1" y="6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2" y="21"/>
                  </a:lnTo>
                  <a:lnTo>
                    <a:pt x="4" y="22"/>
                  </a:lnTo>
                  <a:lnTo>
                    <a:pt x="5" y="24"/>
                  </a:lnTo>
                  <a:lnTo>
                    <a:pt x="7" y="25"/>
                  </a:lnTo>
                  <a:lnTo>
                    <a:pt x="10" y="2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8" name="Freeform 65"/>
            <p:cNvSpPr>
              <a:spLocks noEditPoints="1"/>
            </p:cNvSpPr>
            <p:nvPr/>
          </p:nvSpPr>
          <p:spPr bwMode="auto">
            <a:xfrm>
              <a:off x="2760" y="2703"/>
              <a:ext cx="19" cy="25"/>
            </a:xfrm>
            <a:custGeom>
              <a:avLst/>
              <a:gdLst>
                <a:gd name="T0" fmla="*/ 16 w 19"/>
                <a:gd name="T1" fmla="*/ 25 h 25"/>
                <a:gd name="T2" fmla="*/ 19 w 19"/>
                <a:gd name="T3" fmla="*/ 25 h 25"/>
                <a:gd name="T4" fmla="*/ 11 w 19"/>
                <a:gd name="T5" fmla="*/ 0 h 25"/>
                <a:gd name="T6" fmla="*/ 8 w 19"/>
                <a:gd name="T7" fmla="*/ 1 h 25"/>
                <a:gd name="T8" fmla="*/ 0 w 19"/>
                <a:gd name="T9" fmla="*/ 25 h 25"/>
                <a:gd name="T10" fmla="*/ 2 w 19"/>
                <a:gd name="T11" fmla="*/ 25 h 25"/>
                <a:gd name="T12" fmla="*/ 5 w 19"/>
                <a:gd name="T13" fmla="*/ 17 h 25"/>
                <a:gd name="T14" fmla="*/ 13 w 19"/>
                <a:gd name="T15" fmla="*/ 17 h 25"/>
                <a:gd name="T16" fmla="*/ 16 w 19"/>
                <a:gd name="T17" fmla="*/ 25 h 25"/>
                <a:gd name="T18" fmla="*/ 9 w 19"/>
                <a:gd name="T19" fmla="*/ 5 h 25"/>
                <a:gd name="T20" fmla="*/ 13 w 19"/>
                <a:gd name="T21" fmla="*/ 15 h 25"/>
                <a:gd name="T22" fmla="*/ 6 w 19"/>
                <a:gd name="T23" fmla="*/ 15 h 25"/>
                <a:gd name="T24" fmla="*/ 9 w 19"/>
                <a:gd name="T25" fmla="*/ 5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25"/>
                <a:gd name="T41" fmla="*/ 19 w 19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25">
                  <a:moveTo>
                    <a:pt x="16" y="25"/>
                  </a:moveTo>
                  <a:lnTo>
                    <a:pt x="19" y="25"/>
                  </a:lnTo>
                  <a:lnTo>
                    <a:pt x="11" y="0"/>
                  </a:lnTo>
                  <a:lnTo>
                    <a:pt x="8" y="1"/>
                  </a:lnTo>
                  <a:lnTo>
                    <a:pt x="0" y="25"/>
                  </a:lnTo>
                  <a:lnTo>
                    <a:pt x="2" y="25"/>
                  </a:lnTo>
                  <a:lnTo>
                    <a:pt x="5" y="17"/>
                  </a:lnTo>
                  <a:lnTo>
                    <a:pt x="13" y="17"/>
                  </a:lnTo>
                  <a:lnTo>
                    <a:pt x="16" y="25"/>
                  </a:lnTo>
                  <a:close/>
                  <a:moveTo>
                    <a:pt x="9" y="5"/>
                  </a:moveTo>
                  <a:lnTo>
                    <a:pt x="13" y="15"/>
                  </a:lnTo>
                  <a:lnTo>
                    <a:pt x="6" y="15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49" name="Freeform 66"/>
            <p:cNvSpPr>
              <a:spLocks noEditPoints="1"/>
            </p:cNvSpPr>
            <p:nvPr/>
          </p:nvSpPr>
          <p:spPr bwMode="auto">
            <a:xfrm>
              <a:off x="2781" y="2704"/>
              <a:ext cx="18" cy="24"/>
            </a:xfrm>
            <a:custGeom>
              <a:avLst/>
              <a:gdLst>
                <a:gd name="T0" fmla="*/ 8 w 18"/>
                <a:gd name="T1" fmla="*/ 24 h 24"/>
                <a:gd name="T2" fmla="*/ 10 w 18"/>
                <a:gd name="T3" fmla="*/ 24 h 24"/>
                <a:gd name="T4" fmla="*/ 12 w 18"/>
                <a:gd name="T5" fmla="*/ 23 h 24"/>
                <a:gd name="T6" fmla="*/ 14 w 18"/>
                <a:gd name="T7" fmla="*/ 22 h 24"/>
                <a:gd name="T8" fmla="*/ 15 w 18"/>
                <a:gd name="T9" fmla="*/ 20 h 24"/>
                <a:gd name="T10" fmla="*/ 17 w 18"/>
                <a:gd name="T11" fmla="*/ 16 h 24"/>
                <a:gd name="T12" fmla="*/ 18 w 18"/>
                <a:gd name="T13" fmla="*/ 12 h 24"/>
                <a:gd name="T14" fmla="*/ 17 w 18"/>
                <a:gd name="T15" fmla="*/ 8 h 24"/>
                <a:gd name="T16" fmla="*/ 16 w 18"/>
                <a:gd name="T17" fmla="*/ 6 h 24"/>
                <a:gd name="T18" fmla="*/ 15 w 18"/>
                <a:gd name="T19" fmla="*/ 4 h 24"/>
                <a:gd name="T20" fmla="*/ 14 w 18"/>
                <a:gd name="T21" fmla="*/ 2 h 24"/>
                <a:gd name="T22" fmla="*/ 12 w 18"/>
                <a:gd name="T23" fmla="*/ 1 h 24"/>
                <a:gd name="T24" fmla="*/ 10 w 18"/>
                <a:gd name="T25" fmla="*/ 0 h 24"/>
                <a:gd name="T26" fmla="*/ 8 w 18"/>
                <a:gd name="T27" fmla="*/ 0 h 24"/>
                <a:gd name="T28" fmla="*/ 0 w 18"/>
                <a:gd name="T29" fmla="*/ 0 h 24"/>
                <a:gd name="T30" fmla="*/ 0 w 18"/>
                <a:gd name="T31" fmla="*/ 21 h 24"/>
                <a:gd name="T32" fmla="*/ 4 w 18"/>
                <a:gd name="T33" fmla="*/ 23 h 24"/>
                <a:gd name="T34" fmla="*/ 6 w 18"/>
                <a:gd name="T35" fmla="*/ 24 h 24"/>
                <a:gd name="T36" fmla="*/ 8 w 18"/>
                <a:gd name="T37" fmla="*/ 24 h 24"/>
                <a:gd name="T38" fmla="*/ 6 w 18"/>
                <a:gd name="T39" fmla="*/ 2 h 24"/>
                <a:gd name="T40" fmla="*/ 8 w 18"/>
                <a:gd name="T41" fmla="*/ 3 h 24"/>
                <a:gd name="T42" fmla="*/ 10 w 18"/>
                <a:gd name="T43" fmla="*/ 3 h 24"/>
                <a:gd name="T44" fmla="*/ 11 w 18"/>
                <a:gd name="T45" fmla="*/ 4 h 24"/>
                <a:gd name="T46" fmla="*/ 12 w 18"/>
                <a:gd name="T47" fmla="*/ 6 h 24"/>
                <a:gd name="T48" fmla="*/ 13 w 18"/>
                <a:gd name="T49" fmla="*/ 7 h 24"/>
                <a:gd name="T50" fmla="*/ 13 w 18"/>
                <a:gd name="T51" fmla="*/ 9 h 24"/>
                <a:gd name="T52" fmla="*/ 14 w 18"/>
                <a:gd name="T53" fmla="*/ 12 h 24"/>
                <a:gd name="T54" fmla="*/ 13 w 18"/>
                <a:gd name="T55" fmla="*/ 16 h 24"/>
                <a:gd name="T56" fmla="*/ 12 w 18"/>
                <a:gd name="T57" fmla="*/ 18 h 24"/>
                <a:gd name="T58" fmla="*/ 10 w 18"/>
                <a:gd name="T59" fmla="*/ 20 h 24"/>
                <a:gd name="T60" fmla="*/ 8 w 18"/>
                <a:gd name="T61" fmla="*/ 21 h 24"/>
                <a:gd name="T62" fmla="*/ 6 w 18"/>
                <a:gd name="T63" fmla="*/ 21 h 24"/>
                <a:gd name="T64" fmla="*/ 4 w 18"/>
                <a:gd name="T65" fmla="*/ 20 h 24"/>
                <a:gd name="T66" fmla="*/ 4 w 18"/>
                <a:gd name="T67" fmla="*/ 2 h 24"/>
                <a:gd name="T68" fmla="*/ 6 w 18"/>
                <a:gd name="T69" fmla="*/ 2 h 2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"/>
                <a:gd name="T106" fmla="*/ 0 h 24"/>
                <a:gd name="T107" fmla="*/ 18 w 18"/>
                <a:gd name="T108" fmla="*/ 24 h 2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" h="24">
                  <a:moveTo>
                    <a:pt x="8" y="24"/>
                  </a:moveTo>
                  <a:lnTo>
                    <a:pt x="10" y="24"/>
                  </a:lnTo>
                  <a:lnTo>
                    <a:pt x="12" y="23"/>
                  </a:lnTo>
                  <a:lnTo>
                    <a:pt x="14" y="22"/>
                  </a:lnTo>
                  <a:lnTo>
                    <a:pt x="15" y="20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17" y="8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4" y="23"/>
                  </a:lnTo>
                  <a:lnTo>
                    <a:pt x="6" y="24"/>
                  </a:lnTo>
                  <a:lnTo>
                    <a:pt x="8" y="24"/>
                  </a:lnTo>
                  <a:close/>
                  <a:moveTo>
                    <a:pt x="6" y="2"/>
                  </a:moveTo>
                  <a:lnTo>
                    <a:pt x="8" y="3"/>
                  </a:lnTo>
                  <a:lnTo>
                    <a:pt x="10" y="3"/>
                  </a:lnTo>
                  <a:lnTo>
                    <a:pt x="11" y="4"/>
                  </a:lnTo>
                  <a:lnTo>
                    <a:pt x="12" y="6"/>
                  </a:lnTo>
                  <a:lnTo>
                    <a:pt x="13" y="7"/>
                  </a:lnTo>
                  <a:lnTo>
                    <a:pt x="13" y="9"/>
                  </a:lnTo>
                  <a:lnTo>
                    <a:pt x="14" y="12"/>
                  </a:lnTo>
                  <a:lnTo>
                    <a:pt x="13" y="16"/>
                  </a:lnTo>
                  <a:lnTo>
                    <a:pt x="12" y="18"/>
                  </a:lnTo>
                  <a:lnTo>
                    <a:pt x="10" y="20"/>
                  </a:lnTo>
                  <a:lnTo>
                    <a:pt x="8" y="21"/>
                  </a:lnTo>
                  <a:lnTo>
                    <a:pt x="6" y="21"/>
                  </a:lnTo>
                  <a:lnTo>
                    <a:pt x="4" y="20"/>
                  </a:lnTo>
                  <a:lnTo>
                    <a:pt x="4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0" name="Freeform 67"/>
            <p:cNvSpPr>
              <a:spLocks noEditPoints="1"/>
            </p:cNvSpPr>
            <p:nvPr/>
          </p:nvSpPr>
          <p:spPr bwMode="auto">
            <a:xfrm>
              <a:off x="2799" y="2703"/>
              <a:ext cx="20" cy="25"/>
            </a:xfrm>
            <a:custGeom>
              <a:avLst/>
              <a:gdLst>
                <a:gd name="T0" fmla="*/ 17 w 20"/>
                <a:gd name="T1" fmla="*/ 25 h 25"/>
                <a:gd name="T2" fmla="*/ 20 w 20"/>
                <a:gd name="T3" fmla="*/ 25 h 25"/>
                <a:gd name="T4" fmla="*/ 12 w 20"/>
                <a:gd name="T5" fmla="*/ 0 h 25"/>
                <a:gd name="T6" fmla="*/ 9 w 20"/>
                <a:gd name="T7" fmla="*/ 1 h 25"/>
                <a:gd name="T8" fmla="*/ 0 w 20"/>
                <a:gd name="T9" fmla="*/ 25 h 25"/>
                <a:gd name="T10" fmla="*/ 3 w 20"/>
                <a:gd name="T11" fmla="*/ 25 h 25"/>
                <a:gd name="T12" fmla="*/ 6 w 20"/>
                <a:gd name="T13" fmla="*/ 17 h 25"/>
                <a:gd name="T14" fmla="*/ 14 w 20"/>
                <a:gd name="T15" fmla="*/ 17 h 25"/>
                <a:gd name="T16" fmla="*/ 17 w 20"/>
                <a:gd name="T17" fmla="*/ 25 h 25"/>
                <a:gd name="T18" fmla="*/ 10 w 20"/>
                <a:gd name="T19" fmla="*/ 5 h 25"/>
                <a:gd name="T20" fmla="*/ 13 w 20"/>
                <a:gd name="T21" fmla="*/ 15 h 25"/>
                <a:gd name="T22" fmla="*/ 7 w 20"/>
                <a:gd name="T23" fmla="*/ 15 h 25"/>
                <a:gd name="T24" fmla="*/ 10 w 20"/>
                <a:gd name="T25" fmla="*/ 5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25"/>
                <a:gd name="T41" fmla="*/ 20 w 20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25">
                  <a:moveTo>
                    <a:pt x="17" y="25"/>
                  </a:moveTo>
                  <a:lnTo>
                    <a:pt x="20" y="25"/>
                  </a:lnTo>
                  <a:lnTo>
                    <a:pt x="12" y="0"/>
                  </a:lnTo>
                  <a:lnTo>
                    <a:pt x="9" y="1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6" y="17"/>
                  </a:lnTo>
                  <a:lnTo>
                    <a:pt x="14" y="17"/>
                  </a:lnTo>
                  <a:lnTo>
                    <a:pt x="17" y="25"/>
                  </a:lnTo>
                  <a:close/>
                  <a:moveTo>
                    <a:pt x="10" y="5"/>
                  </a:moveTo>
                  <a:lnTo>
                    <a:pt x="13" y="15"/>
                  </a:lnTo>
                  <a:lnTo>
                    <a:pt x="7" y="15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1" name="Freeform 68"/>
            <p:cNvSpPr>
              <a:spLocks/>
            </p:cNvSpPr>
            <p:nvPr/>
          </p:nvSpPr>
          <p:spPr bwMode="auto">
            <a:xfrm>
              <a:off x="2638" y="2670"/>
              <a:ext cx="14" cy="24"/>
            </a:xfrm>
            <a:custGeom>
              <a:avLst/>
              <a:gdLst>
                <a:gd name="T0" fmla="*/ 12 w 14"/>
                <a:gd name="T1" fmla="*/ 3 h 24"/>
                <a:gd name="T2" fmla="*/ 14 w 14"/>
                <a:gd name="T3" fmla="*/ 0 h 24"/>
                <a:gd name="T4" fmla="*/ 0 w 14"/>
                <a:gd name="T5" fmla="*/ 0 h 24"/>
                <a:gd name="T6" fmla="*/ 0 w 14"/>
                <a:gd name="T7" fmla="*/ 24 h 24"/>
                <a:gd name="T8" fmla="*/ 13 w 14"/>
                <a:gd name="T9" fmla="*/ 24 h 24"/>
                <a:gd name="T10" fmla="*/ 13 w 14"/>
                <a:gd name="T11" fmla="*/ 22 h 24"/>
                <a:gd name="T12" fmla="*/ 3 w 14"/>
                <a:gd name="T13" fmla="*/ 22 h 24"/>
                <a:gd name="T14" fmla="*/ 3 w 14"/>
                <a:gd name="T15" fmla="*/ 13 h 24"/>
                <a:gd name="T16" fmla="*/ 10 w 14"/>
                <a:gd name="T17" fmla="*/ 13 h 24"/>
                <a:gd name="T18" fmla="*/ 11 w 14"/>
                <a:gd name="T19" fmla="*/ 10 h 24"/>
                <a:gd name="T20" fmla="*/ 3 w 14"/>
                <a:gd name="T21" fmla="*/ 10 h 24"/>
                <a:gd name="T22" fmla="*/ 3 w 14"/>
                <a:gd name="T23" fmla="*/ 3 h 24"/>
                <a:gd name="T24" fmla="*/ 12 w 14"/>
                <a:gd name="T25" fmla="*/ 3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24"/>
                <a:gd name="T41" fmla="*/ 14 w 14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24">
                  <a:moveTo>
                    <a:pt x="12" y="3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13" y="22"/>
                  </a:lnTo>
                  <a:lnTo>
                    <a:pt x="3" y="22"/>
                  </a:lnTo>
                  <a:lnTo>
                    <a:pt x="3" y="13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3" y="10"/>
                  </a:lnTo>
                  <a:lnTo>
                    <a:pt x="3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2" name="Freeform 69"/>
            <p:cNvSpPr>
              <a:spLocks/>
            </p:cNvSpPr>
            <p:nvPr/>
          </p:nvSpPr>
          <p:spPr bwMode="auto">
            <a:xfrm>
              <a:off x="2655" y="2670"/>
              <a:ext cx="23" cy="25"/>
            </a:xfrm>
            <a:custGeom>
              <a:avLst/>
              <a:gdLst>
                <a:gd name="T0" fmla="*/ 19 w 23"/>
                <a:gd name="T1" fmla="*/ 24 h 25"/>
                <a:gd name="T2" fmla="*/ 23 w 23"/>
                <a:gd name="T3" fmla="*/ 24 h 25"/>
                <a:gd name="T4" fmla="*/ 23 w 23"/>
                <a:gd name="T5" fmla="*/ 0 h 25"/>
                <a:gd name="T6" fmla="*/ 19 w 23"/>
                <a:gd name="T7" fmla="*/ 0 h 25"/>
                <a:gd name="T8" fmla="*/ 12 w 23"/>
                <a:gd name="T9" fmla="*/ 19 h 25"/>
                <a:gd name="T10" fmla="*/ 4 w 23"/>
                <a:gd name="T11" fmla="*/ 0 h 25"/>
                <a:gd name="T12" fmla="*/ 0 w 23"/>
                <a:gd name="T13" fmla="*/ 1 h 25"/>
                <a:gd name="T14" fmla="*/ 0 w 23"/>
                <a:gd name="T15" fmla="*/ 24 h 25"/>
                <a:gd name="T16" fmla="*/ 3 w 23"/>
                <a:gd name="T17" fmla="*/ 24 h 25"/>
                <a:gd name="T18" fmla="*/ 3 w 23"/>
                <a:gd name="T19" fmla="*/ 7 h 25"/>
                <a:gd name="T20" fmla="*/ 10 w 23"/>
                <a:gd name="T21" fmla="*/ 25 h 25"/>
                <a:gd name="T22" fmla="*/ 13 w 23"/>
                <a:gd name="T23" fmla="*/ 24 h 25"/>
                <a:gd name="T24" fmla="*/ 19 w 23"/>
                <a:gd name="T25" fmla="*/ 7 h 25"/>
                <a:gd name="T26" fmla="*/ 19 w 23"/>
                <a:gd name="T27" fmla="*/ 24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"/>
                <a:gd name="T43" fmla="*/ 0 h 25"/>
                <a:gd name="T44" fmla="*/ 23 w 23"/>
                <a:gd name="T45" fmla="*/ 25 h 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" h="25">
                  <a:moveTo>
                    <a:pt x="19" y="24"/>
                  </a:moveTo>
                  <a:lnTo>
                    <a:pt x="23" y="24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2" y="19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24"/>
                  </a:lnTo>
                  <a:lnTo>
                    <a:pt x="3" y="24"/>
                  </a:lnTo>
                  <a:lnTo>
                    <a:pt x="3" y="7"/>
                  </a:lnTo>
                  <a:lnTo>
                    <a:pt x="10" y="25"/>
                  </a:lnTo>
                  <a:lnTo>
                    <a:pt x="13" y="24"/>
                  </a:lnTo>
                  <a:lnTo>
                    <a:pt x="19" y="7"/>
                  </a:lnTo>
                  <a:lnTo>
                    <a:pt x="19" y="24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3" name="Freeform 70"/>
            <p:cNvSpPr>
              <a:spLocks noEditPoints="1"/>
            </p:cNvSpPr>
            <p:nvPr/>
          </p:nvSpPr>
          <p:spPr bwMode="auto">
            <a:xfrm>
              <a:off x="2682" y="2670"/>
              <a:ext cx="14" cy="24"/>
            </a:xfrm>
            <a:custGeom>
              <a:avLst/>
              <a:gdLst>
                <a:gd name="T0" fmla="*/ 8 w 14"/>
                <a:gd name="T1" fmla="*/ 13 h 24"/>
                <a:gd name="T2" fmla="*/ 10 w 14"/>
                <a:gd name="T3" fmla="*/ 13 h 24"/>
                <a:gd name="T4" fmla="*/ 12 w 14"/>
                <a:gd name="T5" fmla="*/ 12 h 24"/>
                <a:gd name="T6" fmla="*/ 14 w 14"/>
                <a:gd name="T7" fmla="*/ 9 h 24"/>
                <a:gd name="T8" fmla="*/ 14 w 14"/>
                <a:gd name="T9" fmla="*/ 7 h 24"/>
                <a:gd name="T10" fmla="*/ 14 w 14"/>
                <a:gd name="T11" fmla="*/ 4 h 24"/>
                <a:gd name="T12" fmla="*/ 13 w 14"/>
                <a:gd name="T13" fmla="*/ 3 h 24"/>
                <a:gd name="T14" fmla="*/ 12 w 14"/>
                <a:gd name="T15" fmla="*/ 2 h 24"/>
                <a:gd name="T16" fmla="*/ 10 w 14"/>
                <a:gd name="T17" fmla="*/ 1 h 24"/>
                <a:gd name="T18" fmla="*/ 7 w 14"/>
                <a:gd name="T19" fmla="*/ 0 h 24"/>
                <a:gd name="T20" fmla="*/ 0 w 14"/>
                <a:gd name="T21" fmla="*/ 0 h 24"/>
                <a:gd name="T22" fmla="*/ 0 w 14"/>
                <a:gd name="T23" fmla="*/ 24 h 24"/>
                <a:gd name="T24" fmla="*/ 3 w 14"/>
                <a:gd name="T25" fmla="*/ 24 h 24"/>
                <a:gd name="T26" fmla="*/ 3 w 14"/>
                <a:gd name="T27" fmla="*/ 13 h 24"/>
                <a:gd name="T28" fmla="*/ 8 w 14"/>
                <a:gd name="T29" fmla="*/ 13 h 24"/>
                <a:gd name="T30" fmla="*/ 7 w 14"/>
                <a:gd name="T31" fmla="*/ 3 h 24"/>
                <a:gd name="T32" fmla="*/ 9 w 14"/>
                <a:gd name="T33" fmla="*/ 3 h 24"/>
                <a:gd name="T34" fmla="*/ 10 w 14"/>
                <a:gd name="T35" fmla="*/ 4 h 24"/>
                <a:gd name="T36" fmla="*/ 11 w 14"/>
                <a:gd name="T37" fmla="*/ 5 h 24"/>
                <a:gd name="T38" fmla="*/ 11 w 14"/>
                <a:gd name="T39" fmla="*/ 7 h 24"/>
                <a:gd name="T40" fmla="*/ 11 w 14"/>
                <a:gd name="T41" fmla="*/ 8 h 24"/>
                <a:gd name="T42" fmla="*/ 10 w 14"/>
                <a:gd name="T43" fmla="*/ 10 h 24"/>
                <a:gd name="T44" fmla="*/ 9 w 14"/>
                <a:gd name="T45" fmla="*/ 11 h 24"/>
                <a:gd name="T46" fmla="*/ 7 w 14"/>
                <a:gd name="T47" fmla="*/ 11 h 24"/>
                <a:gd name="T48" fmla="*/ 3 w 14"/>
                <a:gd name="T49" fmla="*/ 11 h 24"/>
                <a:gd name="T50" fmla="*/ 3 w 14"/>
                <a:gd name="T51" fmla="*/ 3 h 24"/>
                <a:gd name="T52" fmla="*/ 7 w 14"/>
                <a:gd name="T53" fmla="*/ 3 h 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"/>
                <a:gd name="T82" fmla="*/ 0 h 24"/>
                <a:gd name="T83" fmla="*/ 14 w 14"/>
                <a:gd name="T84" fmla="*/ 24 h 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" h="24">
                  <a:moveTo>
                    <a:pt x="8" y="13"/>
                  </a:moveTo>
                  <a:lnTo>
                    <a:pt x="10" y="13"/>
                  </a:lnTo>
                  <a:lnTo>
                    <a:pt x="12" y="12"/>
                  </a:lnTo>
                  <a:lnTo>
                    <a:pt x="14" y="9"/>
                  </a:lnTo>
                  <a:lnTo>
                    <a:pt x="14" y="7"/>
                  </a:lnTo>
                  <a:lnTo>
                    <a:pt x="14" y="4"/>
                  </a:lnTo>
                  <a:lnTo>
                    <a:pt x="13" y="3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3" y="24"/>
                  </a:lnTo>
                  <a:lnTo>
                    <a:pt x="3" y="13"/>
                  </a:lnTo>
                  <a:lnTo>
                    <a:pt x="8" y="13"/>
                  </a:lnTo>
                  <a:close/>
                  <a:moveTo>
                    <a:pt x="7" y="3"/>
                  </a:moveTo>
                  <a:lnTo>
                    <a:pt x="9" y="3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10" y="10"/>
                  </a:lnTo>
                  <a:lnTo>
                    <a:pt x="9" y="11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3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4" name="Freeform 71"/>
            <p:cNvSpPr>
              <a:spLocks noEditPoints="1"/>
            </p:cNvSpPr>
            <p:nvPr/>
          </p:nvSpPr>
          <p:spPr bwMode="auto">
            <a:xfrm>
              <a:off x="2699" y="2670"/>
              <a:ext cx="16" cy="24"/>
            </a:xfrm>
            <a:custGeom>
              <a:avLst/>
              <a:gdLst>
                <a:gd name="T0" fmla="*/ 12 w 16"/>
                <a:gd name="T1" fmla="*/ 24 h 24"/>
                <a:gd name="T2" fmla="*/ 16 w 16"/>
                <a:gd name="T3" fmla="*/ 24 h 24"/>
                <a:gd name="T4" fmla="*/ 10 w 16"/>
                <a:gd name="T5" fmla="*/ 13 h 24"/>
                <a:gd name="T6" fmla="*/ 12 w 16"/>
                <a:gd name="T7" fmla="*/ 13 h 24"/>
                <a:gd name="T8" fmla="*/ 13 w 16"/>
                <a:gd name="T9" fmla="*/ 12 h 24"/>
                <a:gd name="T10" fmla="*/ 14 w 16"/>
                <a:gd name="T11" fmla="*/ 11 h 24"/>
                <a:gd name="T12" fmla="*/ 15 w 16"/>
                <a:gd name="T13" fmla="*/ 9 h 24"/>
                <a:gd name="T14" fmla="*/ 16 w 16"/>
                <a:gd name="T15" fmla="*/ 7 h 24"/>
                <a:gd name="T16" fmla="*/ 15 w 16"/>
                <a:gd name="T17" fmla="*/ 4 h 24"/>
                <a:gd name="T18" fmla="*/ 15 w 16"/>
                <a:gd name="T19" fmla="*/ 3 h 24"/>
                <a:gd name="T20" fmla="*/ 14 w 16"/>
                <a:gd name="T21" fmla="*/ 2 h 24"/>
                <a:gd name="T22" fmla="*/ 12 w 16"/>
                <a:gd name="T23" fmla="*/ 1 h 24"/>
                <a:gd name="T24" fmla="*/ 9 w 16"/>
                <a:gd name="T25" fmla="*/ 0 h 24"/>
                <a:gd name="T26" fmla="*/ 0 w 16"/>
                <a:gd name="T27" fmla="*/ 0 h 24"/>
                <a:gd name="T28" fmla="*/ 0 w 16"/>
                <a:gd name="T29" fmla="*/ 24 h 24"/>
                <a:gd name="T30" fmla="*/ 5 w 16"/>
                <a:gd name="T31" fmla="*/ 24 h 24"/>
                <a:gd name="T32" fmla="*/ 5 w 16"/>
                <a:gd name="T33" fmla="*/ 13 h 24"/>
                <a:gd name="T34" fmla="*/ 6 w 16"/>
                <a:gd name="T35" fmla="*/ 13 h 24"/>
                <a:gd name="T36" fmla="*/ 12 w 16"/>
                <a:gd name="T37" fmla="*/ 24 h 24"/>
                <a:gd name="T38" fmla="*/ 9 w 16"/>
                <a:gd name="T39" fmla="*/ 3 h 24"/>
                <a:gd name="T40" fmla="*/ 10 w 16"/>
                <a:gd name="T41" fmla="*/ 3 h 24"/>
                <a:gd name="T42" fmla="*/ 11 w 16"/>
                <a:gd name="T43" fmla="*/ 4 h 24"/>
                <a:gd name="T44" fmla="*/ 12 w 16"/>
                <a:gd name="T45" fmla="*/ 5 h 24"/>
                <a:gd name="T46" fmla="*/ 12 w 16"/>
                <a:gd name="T47" fmla="*/ 7 h 24"/>
                <a:gd name="T48" fmla="*/ 12 w 16"/>
                <a:gd name="T49" fmla="*/ 8 h 24"/>
                <a:gd name="T50" fmla="*/ 11 w 16"/>
                <a:gd name="T51" fmla="*/ 10 h 24"/>
                <a:gd name="T52" fmla="*/ 10 w 16"/>
                <a:gd name="T53" fmla="*/ 11 h 24"/>
                <a:gd name="T54" fmla="*/ 8 w 16"/>
                <a:gd name="T55" fmla="*/ 11 h 24"/>
                <a:gd name="T56" fmla="*/ 5 w 16"/>
                <a:gd name="T57" fmla="*/ 11 h 24"/>
                <a:gd name="T58" fmla="*/ 5 w 16"/>
                <a:gd name="T59" fmla="*/ 3 h 24"/>
                <a:gd name="T60" fmla="*/ 9 w 16"/>
                <a:gd name="T61" fmla="*/ 3 h 2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"/>
                <a:gd name="T94" fmla="*/ 0 h 24"/>
                <a:gd name="T95" fmla="*/ 16 w 16"/>
                <a:gd name="T96" fmla="*/ 24 h 2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" h="24">
                  <a:moveTo>
                    <a:pt x="12" y="24"/>
                  </a:moveTo>
                  <a:lnTo>
                    <a:pt x="16" y="2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1"/>
                  </a:lnTo>
                  <a:lnTo>
                    <a:pt x="15" y="9"/>
                  </a:lnTo>
                  <a:lnTo>
                    <a:pt x="16" y="7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5" y="24"/>
                  </a:lnTo>
                  <a:lnTo>
                    <a:pt x="5" y="13"/>
                  </a:lnTo>
                  <a:lnTo>
                    <a:pt x="6" y="13"/>
                  </a:lnTo>
                  <a:lnTo>
                    <a:pt x="12" y="24"/>
                  </a:lnTo>
                  <a:close/>
                  <a:moveTo>
                    <a:pt x="9" y="3"/>
                  </a:moveTo>
                  <a:lnTo>
                    <a:pt x="10" y="3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1" y="10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5" y="11"/>
                  </a:lnTo>
                  <a:lnTo>
                    <a:pt x="5" y="3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5" name="Freeform 72"/>
            <p:cNvSpPr>
              <a:spLocks/>
            </p:cNvSpPr>
            <p:nvPr/>
          </p:nvSpPr>
          <p:spPr bwMode="auto">
            <a:xfrm>
              <a:off x="2719" y="2670"/>
              <a:ext cx="13" cy="24"/>
            </a:xfrm>
            <a:custGeom>
              <a:avLst/>
              <a:gdLst>
                <a:gd name="T0" fmla="*/ 12 w 13"/>
                <a:gd name="T1" fmla="*/ 3 h 24"/>
                <a:gd name="T2" fmla="*/ 13 w 13"/>
                <a:gd name="T3" fmla="*/ 0 h 24"/>
                <a:gd name="T4" fmla="*/ 0 w 13"/>
                <a:gd name="T5" fmla="*/ 0 h 24"/>
                <a:gd name="T6" fmla="*/ 0 w 13"/>
                <a:gd name="T7" fmla="*/ 24 h 24"/>
                <a:gd name="T8" fmla="*/ 13 w 13"/>
                <a:gd name="T9" fmla="*/ 24 h 24"/>
                <a:gd name="T10" fmla="*/ 13 w 13"/>
                <a:gd name="T11" fmla="*/ 22 h 24"/>
                <a:gd name="T12" fmla="*/ 3 w 13"/>
                <a:gd name="T13" fmla="*/ 22 h 24"/>
                <a:gd name="T14" fmla="*/ 3 w 13"/>
                <a:gd name="T15" fmla="*/ 13 h 24"/>
                <a:gd name="T16" fmla="*/ 10 w 13"/>
                <a:gd name="T17" fmla="*/ 13 h 24"/>
                <a:gd name="T18" fmla="*/ 11 w 13"/>
                <a:gd name="T19" fmla="*/ 10 h 24"/>
                <a:gd name="T20" fmla="*/ 3 w 13"/>
                <a:gd name="T21" fmla="*/ 10 h 24"/>
                <a:gd name="T22" fmla="*/ 3 w 13"/>
                <a:gd name="T23" fmla="*/ 3 h 24"/>
                <a:gd name="T24" fmla="*/ 12 w 13"/>
                <a:gd name="T25" fmla="*/ 3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24"/>
                <a:gd name="T41" fmla="*/ 13 w 13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24">
                  <a:moveTo>
                    <a:pt x="12" y="3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13" y="24"/>
                  </a:lnTo>
                  <a:lnTo>
                    <a:pt x="13" y="22"/>
                  </a:lnTo>
                  <a:lnTo>
                    <a:pt x="3" y="22"/>
                  </a:lnTo>
                  <a:lnTo>
                    <a:pt x="3" y="13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3" y="10"/>
                  </a:lnTo>
                  <a:lnTo>
                    <a:pt x="3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6" name="Freeform 73"/>
            <p:cNvSpPr>
              <a:spLocks/>
            </p:cNvSpPr>
            <p:nvPr/>
          </p:nvSpPr>
          <p:spPr bwMode="auto">
            <a:xfrm>
              <a:off x="2734" y="2670"/>
              <a:ext cx="16" cy="25"/>
            </a:xfrm>
            <a:custGeom>
              <a:avLst/>
              <a:gdLst>
                <a:gd name="T0" fmla="*/ 13 w 16"/>
                <a:gd name="T1" fmla="*/ 23 h 25"/>
                <a:gd name="T2" fmla="*/ 14 w 16"/>
                <a:gd name="T3" fmla="*/ 22 h 25"/>
                <a:gd name="T4" fmla="*/ 15 w 16"/>
                <a:gd name="T5" fmla="*/ 20 h 25"/>
                <a:gd name="T6" fmla="*/ 16 w 16"/>
                <a:gd name="T7" fmla="*/ 19 h 25"/>
                <a:gd name="T8" fmla="*/ 16 w 16"/>
                <a:gd name="T9" fmla="*/ 17 h 25"/>
                <a:gd name="T10" fmla="*/ 16 w 16"/>
                <a:gd name="T11" fmla="*/ 15 h 25"/>
                <a:gd name="T12" fmla="*/ 15 w 16"/>
                <a:gd name="T13" fmla="*/ 13 h 25"/>
                <a:gd name="T14" fmla="*/ 13 w 16"/>
                <a:gd name="T15" fmla="*/ 12 h 25"/>
                <a:gd name="T16" fmla="*/ 11 w 16"/>
                <a:gd name="T17" fmla="*/ 11 h 25"/>
                <a:gd name="T18" fmla="*/ 8 w 16"/>
                <a:gd name="T19" fmla="*/ 9 h 25"/>
                <a:gd name="T20" fmla="*/ 6 w 16"/>
                <a:gd name="T21" fmla="*/ 9 h 25"/>
                <a:gd name="T22" fmla="*/ 5 w 16"/>
                <a:gd name="T23" fmla="*/ 8 h 25"/>
                <a:gd name="T24" fmla="*/ 4 w 16"/>
                <a:gd name="T25" fmla="*/ 7 h 25"/>
                <a:gd name="T26" fmla="*/ 4 w 16"/>
                <a:gd name="T27" fmla="*/ 6 h 25"/>
                <a:gd name="T28" fmla="*/ 4 w 16"/>
                <a:gd name="T29" fmla="*/ 5 h 25"/>
                <a:gd name="T30" fmla="*/ 5 w 16"/>
                <a:gd name="T31" fmla="*/ 4 h 25"/>
                <a:gd name="T32" fmla="*/ 6 w 16"/>
                <a:gd name="T33" fmla="*/ 3 h 25"/>
                <a:gd name="T34" fmla="*/ 8 w 16"/>
                <a:gd name="T35" fmla="*/ 3 h 25"/>
                <a:gd name="T36" fmla="*/ 11 w 16"/>
                <a:gd name="T37" fmla="*/ 3 h 25"/>
                <a:gd name="T38" fmla="*/ 13 w 16"/>
                <a:gd name="T39" fmla="*/ 5 h 25"/>
                <a:gd name="T40" fmla="*/ 14 w 16"/>
                <a:gd name="T41" fmla="*/ 2 h 25"/>
                <a:gd name="T42" fmla="*/ 11 w 16"/>
                <a:gd name="T43" fmla="*/ 0 h 25"/>
                <a:gd name="T44" fmla="*/ 8 w 16"/>
                <a:gd name="T45" fmla="*/ 0 h 25"/>
                <a:gd name="T46" fmla="*/ 5 w 16"/>
                <a:gd name="T47" fmla="*/ 0 h 25"/>
                <a:gd name="T48" fmla="*/ 3 w 16"/>
                <a:gd name="T49" fmla="*/ 1 h 25"/>
                <a:gd name="T50" fmla="*/ 2 w 16"/>
                <a:gd name="T51" fmla="*/ 2 h 25"/>
                <a:gd name="T52" fmla="*/ 1 w 16"/>
                <a:gd name="T53" fmla="*/ 3 h 25"/>
                <a:gd name="T54" fmla="*/ 1 w 16"/>
                <a:gd name="T55" fmla="*/ 4 h 25"/>
                <a:gd name="T56" fmla="*/ 0 w 16"/>
                <a:gd name="T57" fmla="*/ 7 h 25"/>
                <a:gd name="T58" fmla="*/ 0 w 16"/>
                <a:gd name="T59" fmla="*/ 9 h 25"/>
                <a:gd name="T60" fmla="*/ 2 w 16"/>
                <a:gd name="T61" fmla="*/ 11 h 25"/>
                <a:gd name="T62" fmla="*/ 5 w 16"/>
                <a:gd name="T63" fmla="*/ 13 h 25"/>
                <a:gd name="T64" fmla="*/ 8 w 16"/>
                <a:gd name="T65" fmla="*/ 14 h 25"/>
                <a:gd name="T66" fmla="*/ 11 w 16"/>
                <a:gd name="T67" fmla="*/ 15 h 25"/>
                <a:gd name="T68" fmla="*/ 12 w 16"/>
                <a:gd name="T69" fmla="*/ 16 h 25"/>
                <a:gd name="T70" fmla="*/ 12 w 16"/>
                <a:gd name="T71" fmla="*/ 18 h 25"/>
                <a:gd name="T72" fmla="*/ 12 w 16"/>
                <a:gd name="T73" fmla="*/ 19 h 25"/>
                <a:gd name="T74" fmla="*/ 10 w 16"/>
                <a:gd name="T75" fmla="*/ 21 h 25"/>
                <a:gd name="T76" fmla="*/ 9 w 16"/>
                <a:gd name="T77" fmla="*/ 21 h 25"/>
                <a:gd name="T78" fmla="*/ 7 w 16"/>
                <a:gd name="T79" fmla="*/ 21 h 25"/>
                <a:gd name="T80" fmla="*/ 4 w 16"/>
                <a:gd name="T81" fmla="*/ 21 h 25"/>
                <a:gd name="T82" fmla="*/ 1 w 16"/>
                <a:gd name="T83" fmla="*/ 19 h 25"/>
                <a:gd name="T84" fmla="*/ 0 w 16"/>
                <a:gd name="T85" fmla="*/ 21 h 25"/>
                <a:gd name="T86" fmla="*/ 1 w 16"/>
                <a:gd name="T87" fmla="*/ 23 h 25"/>
                <a:gd name="T88" fmla="*/ 3 w 16"/>
                <a:gd name="T89" fmla="*/ 24 h 25"/>
                <a:gd name="T90" fmla="*/ 5 w 16"/>
                <a:gd name="T91" fmla="*/ 24 h 25"/>
                <a:gd name="T92" fmla="*/ 7 w 16"/>
                <a:gd name="T93" fmla="*/ 25 h 25"/>
                <a:gd name="T94" fmla="*/ 10 w 16"/>
                <a:gd name="T95" fmla="*/ 24 h 25"/>
                <a:gd name="T96" fmla="*/ 13 w 16"/>
                <a:gd name="T97" fmla="*/ 23 h 2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"/>
                <a:gd name="T148" fmla="*/ 0 h 25"/>
                <a:gd name="T149" fmla="*/ 16 w 16"/>
                <a:gd name="T150" fmla="*/ 25 h 2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" h="25">
                  <a:moveTo>
                    <a:pt x="13" y="23"/>
                  </a:moveTo>
                  <a:lnTo>
                    <a:pt x="14" y="22"/>
                  </a:lnTo>
                  <a:lnTo>
                    <a:pt x="15" y="20"/>
                  </a:lnTo>
                  <a:lnTo>
                    <a:pt x="16" y="19"/>
                  </a:lnTo>
                  <a:lnTo>
                    <a:pt x="16" y="17"/>
                  </a:lnTo>
                  <a:lnTo>
                    <a:pt x="16" y="15"/>
                  </a:lnTo>
                  <a:lnTo>
                    <a:pt x="15" y="13"/>
                  </a:lnTo>
                  <a:lnTo>
                    <a:pt x="13" y="12"/>
                  </a:lnTo>
                  <a:lnTo>
                    <a:pt x="11" y="11"/>
                  </a:lnTo>
                  <a:lnTo>
                    <a:pt x="8" y="9"/>
                  </a:lnTo>
                  <a:lnTo>
                    <a:pt x="6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6" y="3"/>
                  </a:lnTo>
                  <a:lnTo>
                    <a:pt x="8" y="3"/>
                  </a:lnTo>
                  <a:lnTo>
                    <a:pt x="11" y="3"/>
                  </a:lnTo>
                  <a:lnTo>
                    <a:pt x="13" y="5"/>
                  </a:lnTo>
                  <a:lnTo>
                    <a:pt x="14" y="2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5" y="13"/>
                  </a:lnTo>
                  <a:lnTo>
                    <a:pt x="8" y="14"/>
                  </a:lnTo>
                  <a:lnTo>
                    <a:pt x="11" y="15"/>
                  </a:lnTo>
                  <a:lnTo>
                    <a:pt x="12" y="16"/>
                  </a:lnTo>
                  <a:lnTo>
                    <a:pt x="12" y="18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7" y="21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21"/>
                  </a:lnTo>
                  <a:lnTo>
                    <a:pt x="1" y="23"/>
                  </a:lnTo>
                  <a:lnTo>
                    <a:pt x="3" y="24"/>
                  </a:lnTo>
                  <a:lnTo>
                    <a:pt x="5" y="24"/>
                  </a:lnTo>
                  <a:lnTo>
                    <a:pt x="7" y="25"/>
                  </a:lnTo>
                  <a:lnTo>
                    <a:pt x="10" y="24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7" name="Freeform 74"/>
            <p:cNvSpPr>
              <a:spLocks noEditPoints="1"/>
            </p:cNvSpPr>
            <p:nvPr/>
          </p:nvSpPr>
          <p:spPr bwMode="auto">
            <a:xfrm>
              <a:off x="2750" y="2670"/>
              <a:ext cx="20" cy="24"/>
            </a:xfrm>
            <a:custGeom>
              <a:avLst/>
              <a:gdLst>
                <a:gd name="T0" fmla="*/ 16 w 20"/>
                <a:gd name="T1" fmla="*/ 24 h 24"/>
                <a:gd name="T2" fmla="*/ 20 w 20"/>
                <a:gd name="T3" fmla="*/ 24 h 24"/>
                <a:gd name="T4" fmla="*/ 12 w 20"/>
                <a:gd name="T5" fmla="*/ 0 h 24"/>
                <a:gd name="T6" fmla="*/ 9 w 20"/>
                <a:gd name="T7" fmla="*/ 1 h 24"/>
                <a:gd name="T8" fmla="*/ 0 w 20"/>
                <a:gd name="T9" fmla="*/ 24 h 24"/>
                <a:gd name="T10" fmla="*/ 3 w 20"/>
                <a:gd name="T11" fmla="*/ 24 h 24"/>
                <a:gd name="T12" fmla="*/ 5 w 20"/>
                <a:gd name="T13" fmla="*/ 17 h 24"/>
                <a:gd name="T14" fmla="*/ 14 w 20"/>
                <a:gd name="T15" fmla="*/ 17 h 24"/>
                <a:gd name="T16" fmla="*/ 16 w 20"/>
                <a:gd name="T17" fmla="*/ 24 h 24"/>
                <a:gd name="T18" fmla="*/ 10 w 20"/>
                <a:gd name="T19" fmla="*/ 5 h 24"/>
                <a:gd name="T20" fmla="*/ 13 w 20"/>
                <a:gd name="T21" fmla="*/ 14 h 24"/>
                <a:gd name="T22" fmla="*/ 6 w 20"/>
                <a:gd name="T23" fmla="*/ 14 h 24"/>
                <a:gd name="T24" fmla="*/ 10 w 20"/>
                <a:gd name="T25" fmla="*/ 5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24"/>
                <a:gd name="T41" fmla="*/ 20 w 20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24">
                  <a:moveTo>
                    <a:pt x="16" y="24"/>
                  </a:moveTo>
                  <a:lnTo>
                    <a:pt x="20" y="24"/>
                  </a:lnTo>
                  <a:lnTo>
                    <a:pt x="12" y="0"/>
                  </a:lnTo>
                  <a:lnTo>
                    <a:pt x="9" y="1"/>
                  </a:lnTo>
                  <a:lnTo>
                    <a:pt x="0" y="24"/>
                  </a:lnTo>
                  <a:lnTo>
                    <a:pt x="3" y="24"/>
                  </a:lnTo>
                  <a:lnTo>
                    <a:pt x="5" y="17"/>
                  </a:lnTo>
                  <a:lnTo>
                    <a:pt x="14" y="17"/>
                  </a:lnTo>
                  <a:lnTo>
                    <a:pt x="16" y="24"/>
                  </a:lnTo>
                  <a:close/>
                  <a:moveTo>
                    <a:pt x="10" y="5"/>
                  </a:moveTo>
                  <a:lnTo>
                    <a:pt x="13" y="14"/>
                  </a:lnTo>
                  <a:lnTo>
                    <a:pt x="6" y="14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8" name="Freeform 75"/>
            <p:cNvSpPr>
              <a:spLocks noEditPoints="1"/>
            </p:cNvSpPr>
            <p:nvPr/>
          </p:nvSpPr>
          <p:spPr bwMode="auto">
            <a:xfrm>
              <a:off x="2638" y="2637"/>
              <a:ext cx="14" cy="24"/>
            </a:xfrm>
            <a:custGeom>
              <a:avLst/>
              <a:gdLst>
                <a:gd name="T0" fmla="*/ 8 w 14"/>
                <a:gd name="T1" fmla="*/ 13 h 24"/>
                <a:gd name="T2" fmla="*/ 10 w 14"/>
                <a:gd name="T3" fmla="*/ 12 h 24"/>
                <a:gd name="T4" fmla="*/ 12 w 14"/>
                <a:gd name="T5" fmla="*/ 11 h 24"/>
                <a:gd name="T6" fmla="*/ 14 w 14"/>
                <a:gd name="T7" fmla="*/ 9 h 24"/>
                <a:gd name="T8" fmla="*/ 14 w 14"/>
                <a:gd name="T9" fmla="*/ 6 h 24"/>
                <a:gd name="T10" fmla="*/ 14 w 14"/>
                <a:gd name="T11" fmla="*/ 4 h 24"/>
                <a:gd name="T12" fmla="*/ 13 w 14"/>
                <a:gd name="T13" fmla="*/ 3 h 24"/>
                <a:gd name="T14" fmla="*/ 12 w 14"/>
                <a:gd name="T15" fmla="*/ 2 h 24"/>
                <a:gd name="T16" fmla="*/ 10 w 14"/>
                <a:gd name="T17" fmla="*/ 0 h 24"/>
                <a:gd name="T18" fmla="*/ 7 w 14"/>
                <a:gd name="T19" fmla="*/ 0 h 24"/>
                <a:gd name="T20" fmla="*/ 0 w 14"/>
                <a:gd name="T21" fmla="*/ 0 h 24"/>
                <a:gd name="T22" fmla="*/ 0 w 14"/>
                <a:gd name="T23" fmla="*/ 24 h 24"/>
                <a:gd name="T24" fmla="*/ 3 w 14"/>
                <a:gd name="T25" fmla="*/ 24 h 24"/>
                <a:gd name="T26" fmla="*/ 3 w 14"/>
                <a:gd name="T27" fmla="*/ 13 h 24"/>
                <a:gd name="T28" fmla="*/ 8 w 14"/>
                <a:gd name="T29" fmla="*/ 13 h 24"/>
                <a:gd name="T30" fmla="*/ 7 w 14"/>
                <a:gd name="T31" fmla="*/ 3 h 24"/>
                <a:gd name="T32" fmla="*/ 8 w 14"/>
                <a:gd name="T33" fmla="*/ 3 h 24"/>
                <a:gd name="T34" fmla="*/ 10 w 14"/>
                <a:gd name="T35" fmla="*/ 4 h 24"/>
                <a:gd name="T36" fmla="*/ 10 w 14"/>
                <a:gd name="T37" fmla="*/ 5 h 24"/>
                <a:gd name="T38" fmla="*/ 11 w 14"/>
                <a:gd name="T39" fmla="*/ 6 h 24"/>
                <a:gd name="T40" fmla="*/ 10 w 14"/>
                <a:gd name="T41" fmla="*/ 8 h 24"/>
                <a:gd name="T42" fmla="*/ 10 w 14"/>
                <a:gd name="T43" fmla="*/ 9 h 24"/>
                <a:gd name="T44" fmla="*/ 8 w 14"/>
                <a:gd name="T45" fmla="*/ 10 h 24"/>
                <a:gd name="T46" fmla="*/ 7 w 14"/>
                <a:gd name="T47" fmla="*/ 10 h 24"/>
                <a:gd name="T48" fmla="*/ 3 w 14"/>
                <a:gd name="T49" fmla="*/ 10 h 24"/>
                <a:gd name="T50" fmla="*/ 3 w 14"/>
                <a:gd name="T51" fmla="*/ 3 h 24"/>
                <a:gd name="T52" fmla="*/ 7 w 14"/>
                <a:gd name="T53" fmla="*/ 3 h 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"/>
                <a:gd name="T82" fmla="*/ 0 h 24"/>
                <a:gd name="T83" fmla="*/ 14 w 14"/>
                <a:gd name="T84" fmla="*/ 24 h 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" h="24">
                  <a:moveTo>
                    <a:pt x="8" y="13"/>
                  </a:moveTo>
                  <a:lnTo>
                    <a:pt x="10" y="12"/>
                  </a:lnTo>
                  <a:lnTo>
                    <a:pt x="12" y="11"/>
                  </a:lnTo>
                  <a:lnTo>
                    <a:pt x="14" y="9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3" y="3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3" y="24"/>
                  </a:lnTo>
                  <a:lnTo>
                    <a:pt x="3" y="13"/>
                  </a:lnTo>
                  <a:lnTo>
                    <a:pt x="8" y="13"/>
                  </a:lnTo>
                  <a:close/>
                  <a:moveTo>
                    <a:pt x="7" y="3"/>
                  </a:moveTo>
                  <a:lnTo>
                    <a:pt x="8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3" y="10"/>
                  </a:lnTo>
                  <a:lnTo>
                    <a:pt x="3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59" name="Freeform 76"/>
            <p:cNvSpPr>
              <a:spLocks noEditPoints="1"/>
            </p:cNvSpPr>
            <p:nvPr/>
          </p:nvSpPr>
          <p:spPr bwMode="auto">
            <a:xfrm>
              <a:off x="2655" y="2637"/>
              <a:ext cx="15" cy="24"/>
            </a:xfrm>
            <a:custGeom>
              <a:avLst/>
              <a:gdLst>
                <a:gd name="T0" fmla="*/ 11 w 15"/>
                <a:gd name="T1" fmla="*/ 24 h 24"/>
                <a:gd name="T2" fmla="*/ 15 w 15"/>
                <a:gd name="T3" fmla="*/ 24 h 24"/>
                <a:gd name="T4" fmla="*/ 9 w 15"/>
                <a:gd name="T5" fmla="*/ 13 h 24"/>
                <a:gd name="T6" fmla="*/ 11 w 15"/>
                <a:gd name="T7" fmla="*/ 12 h 24"/>
                <a:gd name="T8" fmla="*/ 12 w 15"/>
                <a:gd name="T9" fmla="*/ 12 h 24"/>
                <a:gd name="T10" fmla="*/ 13 w 15"/>
                <a:gd name="T11" fmla="*/ 11 h 24"/>
                <a:gd name="T12" fmla="*/ 14 w 15"/>
                <a:gd name="T13" fmla="*/ 9 h 24"/>
                <a:gd name="T14" fmla="*/ 15 w 15"/>
                <a:gd name="T15" fmla="*/ 7 h 24"/>
                <a:gd name="T16" fmla="*/ 14 w 15"/>
                <a:gd name="T17" fmla="*/ 4 h 24"/>
                <a:gd name="T18" fmla="*/ 13 w 15"/>
                <a:gd name="T19" fmla="*/ 3 h 24"/>
                <a:gd name="T20" fmla="*/ 13 w 15"/>
                <a:gd name="T21" fmla="*/ 2 h 24"/>
                <a:gd name="T22" fmla="*/ 10 w 15"/>
                <a:gd name="T23" fmla="*/ 0 h 24"/>
                <a:gd name="T24" fmla="*/ 8 w 15"/>
                <a:gd name="T25" fmla="*/ 0 h 24"/>
                <a:gd name="T26" fmla="*/ 0 w 15"/>
                <a:gd name="T27" fmla="*/ 0 h 24"/>
                <a:gd name="T28" fmla="*/ 0 w 15"/>
                <a:gd name="T29" fmla="*/ 24 h 24"/>
                <a:gd name="T30" fmla="*/ 4 w 15"/>
                <a:gd name="T31" fmla="*/ 24 h 24"/>
                <a:gd name="T32" fmla="*/ 4 w 15"/>
                <a:gd name="T33" fmla="*/ 13 h 24"/>
                <a:gd name="T34" fmla="*/ 5 w 15"/>
                <a:gd name="T35" fmla="*/ 13 h 24"/>
                <a:gd name="T36" fmla="*/ 11 w 15"/>
                <a:gd name="T37" fmla="*/ 24 h 24"/>
                <a:gd name="T38" fmla="*/ 7 w 15"/>
                <a:gd name="T39" fmla="*/ 3 h 24"/>
                <a:gd name="T40" fmla="*/ 9 w 15"/>
                <a:gd name="T41" fmla="*/ 3 h 24"/>
                <a:gd name="T42" fmla="*/ 10 w 15"/>
                <a:gd name="T43" fmla="*/ 4 h 24"/>
                <a:gd name="T44" fmla="*/ 11 w 15"/>
                <a:gd name="T45" fmla="*/ 5 h 24"/>
                <a:gd name="T46" fmla="*/ 11 w 15"/>
                <a:gd name="T47" fmla="*/ 6 h 24"/>
                <a:gd name="T48" fmla="*/ 11 w 15"/>
                <a:gd name="T49" fmla="*/ 8 h 24"/>
                <a:gd name="T50" fmla="*/ 10 w 15"/>
                <a:gd name="T51" fmla="*/ 9 h 24"/>
                <a:gd name="T52" fmla="*/ 9 w 15"/>
                <a:gd name="T53" fmla="*/ 10 h 24"/>
                <a:gd name="T54" fmla="*/ 7 w 15"/>
                <a:gd name="T55" fmla="*/ 10 h 24"/>
                <a:gd name="T56" fmla="*/ 4 w 15"/>
                <a:gd name="T57" fmla="*/ 10 h 24"/>
                <a:gd name="T58" fmla="*/ 4 w 15"/>
                <a:gd name="T59" fmla="*/ 3 h 24"/>
                <a:gd name="T60" fmla="*/ 7 w 15"/>
                <a:gd name="T61" fmla="*/ 3 h 2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5"/>
                <a:gd name="T94" fmla="*/ 0 h 24"/>
                <a:gd name="T95" fmla="*/ 15 w 15"/>
                <a:gd name="T96" fmla="*/ 24 h 2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5" h="24">
                  <a:moveTo>
                    <a:pt x="11" y="24"/>
                  </a:moveTo>
                  <a:lnTo>
                    <a:pt x="15" y="24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3" y="11"/>
                  </a:lnTo>
                  <a:lnTo>
                    <a:pt x="14" y="9"/>
                  </a:lnTo>
                  <a:lnTo>
                    <a:pt x="15" y="7"/>
                  </a:lnTo>
                  <a:lnTo>
                    <a:pt x="14" y="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11" y="24"/>
                  </a:lnTo>
                  <a:close/>
                  <a:moveTo>
                    <a:pt x="7" y="3"/>
                  </a:moveTo>
                  <a:lnTo>
                    <a:pt x="9" y="3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4" y="10"/>
                  </a:lnTo>
                  <a:lnTo>
                    <a:pt x="4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60" name="Freeform 77"/>
            <p:cNvSpPr>
              <a:spLocks noEditPoints="1"/>
            </p:cNvSpPr>
            <p:nvPr/>
          </p:nvSpPr>
          <p:spPr bwMode="auto">
            <a:xfrm>
              <a:off x="2672" y="2636"/>
              <a:ext cx="21" cy="25"/>
            </a:xfrm>
            <a:custGeom>
              <a:avLst/>
              <a:gdLst>
                <a:gd name="T0" fmla="*/ 11 w 21"/>
                <a:gd name="T1" fmla="*/ 25 h 25"/>
                <a:gd name="T2" fmla="*/ 13 w 21"/>
                <a:gd name="T3" fmla="*/ 25 h 25"/>
                <a:gd name="T4" fmla="*/ 15 w 21"/>
                <a:gd name="T5" fmla="*/ 24 h 25"/>
                <a:gd name="T6" fmla="*/ 17 w 21"/>
                <a:gd name="T7" fmla="*/ 23 h 25"/>
                <a:gd name="T8" fmla="*/ 18 w 21"/>
                <a:gd name="T9" fmla="*/ 21 h 25"/>
                <a:gd name="T10" fmla="*/ 20 w 21"/>
                <a:gd name="T11" fmla="*/ 17 h 25"/>
                <a:gd name="T12" fmla="*/ 21 w 21"/>
                <a:gd name="T13" fmla="*/ 13 h 25"/>
                <a:gd name="T14" fmla="*/ 20 w 21"/>
                <a:gd name="T15" fmla="*/ 8 h 25"/>
                <a:gd name="T16" fmla="*/ 19 w 21"/>
                <a:gd name="T17" fmla="*/ 6 h 25"/>
                <a:gd name="T18" fmla="*/ 18 w 21"/>
                <a:gd name="T19" fmla="*/ 4 h 25"/>
                <a:gd name="T20" fmla="*/ 17 w 21"/>
                <a:gd name="T21" fmla="*/ 3 h 25"/>
                <a:gd name="T22" fmla="*/ 15 w 21"/>
                <a:gd name="T23" fmla="*/ 1 h 25"/>
                <a:gd name="T24" fmla="*/ 13 w 21"/>
                <a:gd name="T25" fmla="*/ 1 h 25"/>
                <a:gd name="T26" fmla="*/ 11 w 21"/>
                <a:gd name="T27" fmla="*/ 0 h 25"/>
                <a:gd name="T28" fmla="*/ 8 w 21"/>
                <a:gd name="T29" fmla="*/ 1 h 25"/>
                <a:gd name="T30" fmla="*/ 6 w 21"/>
                <a:gd name="T31" fmla="*/ 1 h 25"/>
                <a:gd name="T32" fmla="*/ 3 w 21"/>
                <a:gd name="T33" fmla="*/ 4 h 25"/>
                <a:gd name="T34" fmla="*/ 2 w 21"/>
                <a:gd name="T35" fmla="*/ 6 h 25"/>
                <a:gd name="T36" fmla="*/ 1 w 21"/>
                <a:gd name="T37" fmla="*/ 8 h 25"/>
                <a:gd name="T38" fmla="*/ 0 w 21"/>
                <a:gd name="T39" fmla="*/ 13 h 25"/>
                <a:gd name="T40" fmla="*/ 1 w 21"/>
                <a:gd name="T41" fmla="*/ 17 h 25"/>
                <a:gd name="T42" fmla="*/ 2 w 21"/>
                <a:gd name="T43" fmla="*/ 19 h 25"/>
                <a:gd name="T44" fmla="*/ 3 w 21"/>
                <a:gd name="T45" fmla="*/ 21 h 25"/>
                <a:gd name="T46" fmla="*/ 4 w 21"/>
                <a:gd name="T47" fmla="*/ 23 h 25"/>
                <a:gd name="T48" fmla="*/ 6 w 21"/>
                <a:gd name="T49" fmla="*/ 24 h 25"/>
                <a:gd name="T50" fmla="*/ 8 w 21"/>
                <a:gd name="T51" fmla="*/ 25 h 25"/>
                <a:gd name="T52" fmla="*/ 11 w 21"/>
                <a:gd name="T53" fmla="*/ 25 h 25"/>
                <a:gd name="T54" fmla="*/ 11 w 21"/>
                <a:gd name="T55" fmla="*/ 3 h 25"/>
                <a:gd name="T56" fmla="*/ 13 w 21"/>
                <a:gd name="T57" fmla="*/ 4 h 25"/>
                <a:gd name="T58" fmla="*/ 14 w 21"/>
                <a:gd name="T59" fmla="*/ 5 h 25"/>
                <a:gd name="T60" fmla="*/ 15 w 21"/>
                <a:gd name="T61" fmla="*/ 6 h 25"/>
                <a:gd name="T62" fmla="*/ 17 w 21"/>
                <a:gd name="T63" fmla="*/ 9 h 25"/>
                <a:gd name="T64" fmla="*/ 17 w 21"/>
                <a:gd name="T65" fmla="*/ 13 h 25"/>
                <a:gd name="T66" fmla="*/ 17 w 21"/>
                <a:gd name="T67" fmla="*/ 16 h 25"/>
                <a:gd name="T68" fmla="*/ 15 w 21"/>
                <a:gd name="T69" fmla="*/ 19 h 25"/>
                <a:gd name="T70" fmla="*/ 14 w 21"/>
                <a:gd name="T71" fmla="*/ 20 h 25"/>
                <a:gd name="T72" fmla="*/ 13 w 21"/>
                <a:gd name="T73" fmla="*/ 21 h 25"/>
                <a:gd name="T74" fmla="*/ 11 w 21"/>
                <a:gd name="T75" fmla="*/ 22 h 25"/>
                <a:gd name="T76" fmla="*/ 8 w 21"/>
                <a:gd name="T77" fmla="*/ 21 h 25"/>
                <a:gd name="T78" fmla="*/ 7 w 21"/>
                <a:gd name="T79" fmla="*/ 20 h 25"/>
                <a:gd name="T80" fmla="*/ 6 w 21"/>
                <a:gd name="T81" fmla="*/ 19 h 25"/>
                <a:gd name="T82" fmla="*/ 5 w 21"/>
                <a:gd name="T83" fmla="*/ 16 h 25"/>
                <a:gd name="T84" fmla="*/ 4 w 21"/>
                <a:gd name="T85" fmla="*/ 12 h 25"/>
                <a:gd name="T86" fmla="*/ 4 w 21"/>
                <a:gd name="T87" fmla="*/ 9 h 25"/>
                <a:gd name="T88" fmla="*/ 6 w 21"/>
                <a:gd name="T89" fmla="*/ 6 h 25"/>
                <a:gd name="T90" fmla="*/ 7 w 21"/>
                <a:gd name="T91" fmla="*/ 5 h 25"/>
                <a:gd name="T92" fmla="*/ 8 w 21"/>
                <a:gd name="T93" fmla="*/ 4 h 25"/>
                <a:gd name="T94" fmla="*/ 11 w 21"/>
                <a:gd name="T95" fmla="*/ 3 h 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1"/>
                <a:gd name="T145" fmla="*/ 0 h 25"/>
                <a:gd name="T146" fmla="*/ 21 w 21"/>
                <a:gd name="T147" fmla="*/ 25 h 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1" h="25">
                  <a:moveTo>
                    <a:pt x="11" y="25"/>
                  </a:moveTo>
                  <a:lnTo>
                    <a:pt x="13" y="25"/>
                  </a:lnTo>
                  <a:lnTo>
                    <a:pt x="15" y="24"/>
                  </a:lnTo>
                  <a:lnTo>
                    <a:pt x="17" y="23"/>
                  </a:lnTo>
                  <a:lnTo>
                    <a:pt x="18" y="21"/>
                  </a:lnTo>
                  <a:lnTo>
                    <a:pt x="20" y="17"/>
                  </a:lnTo>
                  <a:lnTo>
                    <a:pt x="21" y="13"/>
                  </a:lnTo>
                  <a:lnTo>
                    <a:pt x="20" y="8"/>
                  </a:lnTo>
                  <a:lnTo>
                    <a:pt x="19" y="6"/>
                  </a:lnTo>
                  <a:lnTo>
                    <a:pt x="18" y="4"/>
                  </a:lnTo>
                  <a:lnTo>
                    <a:pt x="17" y="3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8" y="1"/>
                  </a:lnTo>
                  <a:lnTo>
                    <a:pt x="6" y="1"/>
                  </a:lnTo>
                  <a:lnTo>
                    <a:pt x="3" y="4"/>
                  </a:lnTo>
                  <a:lnTo>
                    <a:pt x="2" y="6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2" y="19"/>
                  </a:lnTo>
                  <a:lnTo>
                    <a:pt x="3" y="21"/>
                  </a:lnTo>
                  <a:lnTo>
                    <a:pt x="4" y="23"/>
                  </a:lnTo>
                  <a:lnTo>
                    <a:pt x="6" y="24"/>
                  </a:lnTo>
                  <a:lnTo>
                    <a:pt x="8" y="25"/>
                  </a:lnTo>
                  <a:lnTo>
                    <a:pt x="11" y="25"/>
                  </a:lnTo>
                  <a:close/>
                  <a:moveTo>
                    <a:pt x="11" y="3"/>
                  </a:moveTo>
                  <a:lnTo>
                    <a:pt x="13" y="4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7" y="9"/>
                  </a:lnTo>
                  <a:lnTo>
                    <a:pt x="17" y="13"/>
                  </a:lnTo>
                  <a:lnTo>
                    <a:pt x="17" y="16"/>
                  </a:lnTo>
                  <a:lnTo>
                    <a:pt x="15" y="19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1" y="22"/>
                  </a:lnTo>
                  <a:lnTo>
                    <a:pt x="8" y="21"/>
                  </a:lnTo>
                  <a:lnTo>
                    <a:pt x="7" y="20"/>
                  </a:lnTo>
                  <a:lnTo>
                    <a:pt x="6" y="19"/>
                  </a:lnTo>
                  <a:lnTo>
                    <a:pt x="5" y="16"/>
                  </a:lnTo>
                  <a:lnTo>
                    <a:pt x="4" y="12"/>
                  </a:lnTo>
                  <a:lnTo>
                    <a:pt x="4" y="9"/>
                  </a:lnTo>
                  <a:lnTo>
                    <a:pt x="6" y="6"/>
                  </a:lnTo>
                  <a:lnTo>
                    <a:pt x="7" y="5"/>
                  </a:lnTo>
                  <a:lnTo>
                    <a:pt x="8" y="4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61" name="Freeform 78"/>
            <p:cNvSpPr>
              <a:spLocks/>
            </p:cNvSpPr>
            <p:nvPr/>
          </p:nvSpPr>
          <p:spPr bwMode="auto">
            <a:xfrm>
              <a:off x="2696" y="2636"/>
              <a:ext cx="19" cy="25"/>
            </a:xfrm>
            <a:custGeom>
              <a:avLst/>
              <a:gdLst>
                <a:gd name="T0" fmla="*/ 10 w 19"/>
                <a:gd name="T1" fmla="*/ 25 h 25"/>
                <a:gd name="T2" fmla="*/ 15 w 19"/>
                <a:gd name="T3" fmla="*/ 24 h 25"/>
                <a:gd name="T4" fmla="*/ 17 w 19"/>
                <a:gd name="T5" fmla="*/ 23 h 25"/>
                <a:gd name="T6" fmla="*/ 19 w 19"/>
                <a:gd name="T7" fmla="*/ 22 h 25"/>
                <a:gd name="T8" fmla="*/ 19 w 19"/>
                <a:gd name="T9" fmla="*/ 12 h 25"/>
                <a:gd name="T10" fmla="*/ 12 w 19"/>
                <a:gd name="T11" fmla="*/ 12 h 25"/>
                <a:gd name="T12" fmla="*/ 10 w 19"/>
                <a:gd name="T13" fmla="*/ 14 h 25"/>
                <a:gd name="T14" fmla="*/ 15 w 19"/>
                <a:gd name="T15" fmla="*/ 14 h 25"/>
                <a:gd name="T16" fmla="*/ 15 w 19"/>
                <a:gd name="T17" fmla="*/ 21 h 25"/>
                <a:gd name="T18" fmla="*/ 13 w 19"/>
                <a:gd name="T19" fmla="*/ 22 h 25"/>
                <a:gd name="T20" fmla="*/ 11 w 19"/>
                <a:gd name="T21" fmla="*/ 22 h 25"/>
                <a:gd name="T22" fmla="*/ 9 w 19"/>
                <a:gd name="T23" fmla="*/ 22 h 25"/>
                <a:gd name="T24" fmla="*/ 8 w 19"/>
                <a:gd name="T25" fmla="*/ 21 h 25"/>
                <a:gd name="T26" fmla="*/ 6 w 19"/>
                <a:gd name="T27" fmla="*/ 20 h 25"/>
                <a:gd name="T28" fmla="*/ 5 w 19"/>
                <a:gd name="T29" fmla="*/ 19 h 25"/>
                <a:gd name="T30" fmla="*/ 4 w 19"/>
                <a:gd name="T31" fmla="*/ 16 h 25"/>
                <a:gd name="T32" fmla="*/ 4 w 19"/>
                <a:gd name="T33" fmla="*/ 13 h 25"/>
                <a:gd name="T34" fmla="*/ 4 w 19"/>
                <a:gd name="T35" fmla="*/ 9 h 25"/>
                <a:gd name="T36" fmla="*/ 5 w 19"/>
                <a:gd name="T37" fmla="*/ 6 h 25"/>
                <a:gd name="T38" fmla="*/ 6 w 19"/>
                <a:gd name="T39" fmla="*/ 5 h 25"/>
                <a:gd name="T40" fmla="*/ 8 w 19"/>
                <a:gd name="T41" fmla="*/ 4 h 25"/>
                <a:gd name="T42" fmla="*/ 9 w 19"/>
                <a:gd name="T43" fmla="*/ 3 h 25"/>
                <a:gd name="T44" fmla="*/ 11 w 19"/>
                <a:gd name="T45" fmla="*/ 3 h 25"/>
                <a:gd name="T46" fmla="*/ 14 w 19"/>
                <a:gd name="T47" fmla="*/ 4 h 25"/>
                <a:gd name="T48" fmla="*/ 16 w 19"/>
                <a:gd name="T49" fmla="*/ 5 h 25"/>
                <a:gd name="T50" fmla="*/ 18 w 19"/>
                <a:gd name="T51" fmla="*/ 3 h 25"/>
                <a:gd name="T52" fmla="*/ 16 w 19"/>
                <a:gd name="T53" fmla="*/ 2 h 25"/>
                <a:gd name="T54" fmla="*/ 14 w 19"/>
                <a:gd name="T55" fmla="*/ 1 h 25"/>
                <a:gd name="T56" fmla="*/ 11 w 19"/>
                <a:gd name="T57" fmla="*/ 0 h 25"/>
                <a:gd name="T58" fmla="*/ 8 w 19"/>
                <a:gd name="T59" fmla="*/ 1 h 25"/>
                <a:gd name="T60" fmla="*/ 5 w 19"/>
                <a:gd name="T61" fmla="*/ 1 h 25"/>
                <a:gd name="T62" fmla="*/ 4 w 19"/>
                <a:gd name="T63" fmla="*/ 3 h 25"/>
                <a:gd name="T64" fmla="*/ 2 w 19"/>
                <a:gd name="T65" fmla="*/ 4 h 25"/>
                <a:gd name="T66" fmla="*/ 1 w 19"/>
                <a:gd name="T67" fmla="*/ 6 h 25"/>
                <a:gd name="T68" fmla="*/ 0 w 19"/>
                <a:gd name="T69" fmla="*/ 8 h 25"/>
                <a:gd name="T70" fmla="*/ 0 w 19"/>
                <a:gd name="T71" fmla="*/ 13 h 25"/>
                <a:gd name="T72" fmla="*/ 0 w 19"/>
                <a:gd name="T73" fmla="*/ 17 h 25"/>
                <a:gd name="T74" fmla="*/ 2 w 19"/>
                <a:gd name="T75" fmla="*/ 21 h 25"/>
                <a:gd name="T76" fmla="*/ 3 w 19"/>
                <a:gd name="T77" fmla="*/ 22 h 25"/>
                <a:gd name="T78" fmla="*/ 5 w 19"/>
                <a:gd name="T79" fmla="*/ 24 h 25"/>
                <a:gd name="T80" fmla="*/ 8 w 19"/>
                <a:gd name="T81" fmla="*/ 25 h 25"/>
                <a:gd name="T82" fmla="*/ 10 w 19"/>
                <a:gd name="T83" fmla="*/ 25 h 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"/>
                <a:gd name="T127" fmla="*/ 0 h 25"/>
                <a:gd name="T128" fmla="*/ 19 w 19"/>
                <a:gd name="T129" fmla="*/ 25 h 2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" h="25">
                  <a:moveTo>
                    <a:pt x="10" y="25"/>
                  </a:moveTo>
                  <a:lnTo>
                    <a:pt x="15" y="24"/>
                  </a:lnTo>
                  <a:lnTo>
                    <a:pt x="17" y="23"/>
                  </a:lnTo>
                  <a:lnTo>
                    <a:pt x="19" y="22"/>
                  </a:lnTo>
                  <a:lnTo>
                    <a:pt x="19" y="12"/>
                  </a:lnTo>
                  <a:lnTo>
                    <a:pt x="12" y="12"/>
                  </a:lnTo>
                  <a:lnTo>
                    <a:pt x="10" y="14"/>
                  </a:lnTo>
                  <a:lnTo>
                    <a:pt x="15" y="14"/>
                  </a:lnTo>
                  <a:lnTo>
                    <a:pt x="15" y="21"/>
                  </a:lnTo>
                  <a:lnTo>
                    <a:pt x="13" y="22"/>
                  </a:lnTo>
                  <a:lnTo>
                    <a:pt x="11" y="22"/>
                  </a:lnTo>
                  <a:lnTo>
                    <a:pt x="9" y="22"/>
                  </a:lnTo>
                  <a:lnTo>
                    <a:pt x="8" y="21"/>
                  </a:lnTo>
                  <a:lnTo>
                    <a:pt x="6" y="20"/>
                  </a:lnTo>
                  <a:lnTo>
                    <a:pt x="5" y="19"/>
                  </a:lnTo>
                  <a:lnTo>
                    <a:pt x="4" y="16"/>
                  </a:lnTo>
                  <a:lnTo>
                    <a:pt x="4" y="13"/>
                  </a:lnTo>
                  <a:lnTo>
                    <a:pt x="4" y="9"/>
                  </a:lnTo>
                  <a:lnTo>
                    <a:pt x="5" y="6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3"/>
                  </a:lnTo>
                  <a:lnTo>
                    <a:pt x="14" y="4"/>
                  </a:lnTo>
                  <a:lnTo>
                    <a:pt x="16" y="5"/>
                  </a:lnTo>
                  <a:lnTo>
                    <a:pt x="18" y="3"/>
                  </a:lnTo>
                  <a:lnTo>
                    <a:pt x="16" y="2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8" y="1"/>
                  </a:lnTo>
                  <a:lnTo>
                    <a:pt x="5" y="1"/>
                  </a:lnTo>
                  <a:lnTo>
                    <a:pt x="4" y="3"/>
                  </a:lnTo>
                  <a:lnTo>
                    <a:pt x="2" y="4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2" y="21"/>
                  </a:lnTo>
                  <a:lnTo>
                    <a:pt x="3" y="22"/>
                  </a:lnTo>
                  <a:lnTo>
                    <a:pt x="5" y="24"/>
                  </a:lnTo>
                  <a:lnTo>
                    <a:pt x="8" y="25"/>
                  </a:lnTo>
                  <a:lnTo>
                    <a:pt x="10" y="2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62" name="Freeform 79"/>
            <p:cNvSpPr>
              <a:spLocks noEditPoints="1"/>
            </p:cNvSpPr>
            <p:nvPr/>
          </p:nvSpPr>
          <p:spPr bwMode="auto">
            <a:xfrm>
              <a:off x="2718" y="2637"/>
              <a:ext cx="15" cy="24"/>
            </a:xfrm>
            <a:custGeom>
              <a:avLst/>
              <a:gdLst>
                <a:gd name="T0" fmla="*/ 11 w 15"/>
                <a:gd name="T1" fmla="*/ 24 h 24"/>
                <a:gd name="T2" fmla="*/ 15 w 15"/>
                <a:gd name="T3" fmla="*/ 24 h 24"/>
                <a:gd name="T4" fmla="*/ 9 w 15"/>
                <a:gd name="T5" fmla="*/ 13 h 24"/>
                <a:gd name="T6" fmla="*/ 11 w 15"/>
                <a:gd name="T7" fmla="*/ 12 h 24"/>
                <a:gd name="T8" fmla="*/ 12 w 15"/>
                <a:gd name="T9" fmla="*/ 12 h 24"/>
                <a:gd name="T10" fmla="*/ 13 w 15"/>
                <a:gd name="T11" fmla="*/ 11 h 24"/>
                <a:gd name="T12" fmla="*/ 14 w 15"/>
                <a:gd name="T13" fmla="*/ 9 h 24"/>
                <a:gd name="T14" fmla="*/ 15 w 15"/>
                <a:gd name="T15" fmla="*/ 7 h 24"/>
                <a:gd name="T16" fmla="*/ 14 w 15"/>
                <a:gd name="T17" fmla="*/ 4 h 24"/>
                <a:gd name="T18" fmla="*/ 14 w 15"/>
                <a:gd name="T19" fmla="*/ 3 h 24"/>
                <a:gd name="T20" fmla="*/ 13 w 15"/>
                <a:gd name="T21" fmla="*/ 2 h 24"/>
                <a:gd name="T22" fmla="*/ 11 w 15"/>
                <a:gd name="T23" fmla="*/ 0 h 24"/>
                <a:gd name="T24" fmla="*/ 8 w 15"/>
                <a:gd name="T25" fmla="*/ 0 h 24"/>
                <a:gd name="T26" fmla="*/ 0 w 15"/>
                <a:gd name="T27" fmla="*/ 0 h 24"/>
                <a:gd name="T28" fmla="*/ 0 w 15"/>
                <a:gd name="T29" fmla="*/ 24 h 24"/>
                <a:gd name="T30" fmla="*/ 4 w 15"/>
                <a:gd name="T31" fmla="*/ 24 h 24"/>
                <a:gd name="T32" fmla="*/ 4 w 15"/>
                <a:gd name="T33" fmla="*/ 13 h 24"/>
                <a:gd name="T34" fmla="*/ 5 w 15"/>
                <a:gd name="T35" fmla="*/ 13 h 24"/>
                <a:gd name="T36" fmla="*/ 11 w 15"/>
                <a:gd name="T37" fmla="*/ 24 h 24"/>
                <a:gd name="T38" fmla="*/ 8 w 15"/>
                <a:gd name="T39" fmla="*/ 3 h 24"/>
                <a:gd name="T40" fmla="*/ 9 w 15"/>
                <a:gd name="T41" fmla="*/ 3 h 24"/>
                <a:gd name="T42" fmla="*/ 10 w 15"/>
                <a:gd name="T43" fmla="*/ 4 h 24"/>
                <a:gd name="T44" fmla="*/ 11 w 15"/>
                <a:gd name="T45" fmla="*/ 5 h 24"/>
                <a:gd name="T46" fmla="*/ 11 w 15"/>
                <a:gd name="T47" fmla="*/ 6 h 24"/>
                <a:gd name="T48" fmla="*/ 11 w 15"/>
                <a:gd name="T49" fmla="*/ 8 h 24"/>
                <a:gd name="T50" fmla="*/ 10 w 15"/>
                <a:gd name="T51" fmla="*/ 9 h 24"/>
                <a:gd name="T52" fmla="*/ 9 w 15"/>
                <a:gd name="T53" fmla="*/ 10 h 24"/>
                <a:gd name="T54" fmla="*/ 8 w 15"/>
                <a:gd name="T55" fmla="*/ 10 h 24"/>
                <a:gd name="T56" fmla="*/ 4 w 15"/>
                <a:gd name="T57" fmla="*/ 10 h 24"/>
                <a:gd name="T58" fmla="*/ 4 w 15"/>
                <a:gd name="T59" fmla="*/ 3 h 24"/>
                <a:gd name="T60" fmla="*/ 8 w 15"/>
                <a:gd name="T61" fmla="*/ 3 h 2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5"/>
                <a:gd name="T94" fmla="*/ 0 h 24"/>
                <a:gd name="T95" fmla="*/ 15 w 15"/>
                <a:gd name="T96" fmla="*/ 24 h 2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5" h="24">
                  <a:moveTo>
                    <a:pt x="11" y="24"/>
                  </a:moveTo>
                  <a:lnTo>
                    <a:pt x="15" y="24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3" y="11"/>
                  </a:lnTo>
                  <a:lnTo>
                    <a:pt x="14" y="9"/>
                  </a:lnTo>
                  <a:lnTo>
                    <a:pt x="15" y="7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11" y="24"/>
                  </a:lnTo>
                  <a:close/>
                  <a:moveTo>
                    <a:pt x="8" y="3"/>
                  </a:moveTo>
                  <a:lnTo>
                    <a:pt x="9" y="3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4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63" name="Freeform 80"/>
            <p:cNvSpPr>
              <a:spLocks noEditPoints="1"/>
            </p:cNvSpPr>
            <p:nvPr/>
          </p:nvSpPr>
          <p:spPr bwMode="auto">
            <a:xfrm>
              <a:off x="2734" y="2636"/>
              <a:ext cx="20" cy="25"/>
            </a:xfrm>
            <a:custGeom>
              <a:avLst/>
              <a:gdLst>
                <a:gd name="T0" fmla="*/ 16 w 20"/>
                <a:gd name="T1" fmla="*/ 25 h 25"/>
                <a:gd name="T2" fmla="*/ 20 w 20"/>
                <a:gd name="T3" fmla="*/ 25 h 25"/>
                <a:gd name="T4" fmla="*/ 12 w 20"/>
                <a:gd name="T5" fmla="*/ 0 h 25"/>
                <a:gd name="T6" fmla="*/ 9 w 20"/>
                <a:gd name="T7" fmla="*/ 1 h 25"/>
                <a:gd name="T8" fmla="*/ 0 w 20"/>
                <a:gd name="T9" fmla="*/ 25 h 25"/>
                <a:gd name="T10" fmla="*/ 3 w 20"/>
                <a:gd name="T11" fmla="*/ 25 h 25"/>
                <a:gd name="T12" fmla="*/ 5 w 20"/>
                <a:gd name="T13" fmla="*/ 18 h 25"/>
                <a:gd name="T14" fmla="*/ 14 w 20"/>
                <a:gd name="T15" fmla="*/ 18 h 25"/>
                <a:gd name="T16" fmla="*/ 16 w 20"/>
                <a:gd name="T17" fmla="*/ 25 h 25"/>
                <a:gd name="T18" fmla="*/ 10 w 20"/>
                <a:gd name="T19" fmla="*/ 6 h 25"/>
                <a:gd name="T20" fmla="*/ 13 w 20"/>
                <a:gd name="T21" fmla="*/ 15 h 25"/>
                <a:gd name="T22" fmla="*/ 6 w 20"/>
                <a:gd name="T23" fmla="*/ 15 h 25"/>
                <a:gd name="T24" fmla="*/ 10 w 20"/>
                <a:gd name="T25" fmla="*/ 6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25"/>
                <a:gd name="T41" fmla="*/ 20 w 20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25">
                  <a:moveTo>
                    <a:pt x="16" y="25"/>
                  </a:moveTo>
                  <a:lnTo>
                    <a:pt x="20" y="25"/>
                  </a:lnTo>
                  <a:lnTo>
                    <a:pt x="12" y="0"/>
                  </a:lnTo>
                  <a:lnTo>
                    <a:pt x="9" y="1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5" y="18"/>
                  </a:lnTo>
                  <a:lnTo>
                    <a:pt x="14" y="18"/>
                  </a:lnTo>
                  <a:lnTo>
                    <a:pt x="16" y="25"/>
                  </a:lnTo>
                  <a:close/>
                  <a:moveTo>
                    <a:pt x="10" y="6"/>
                  </a:moveTo>
                  <a:lnTo>
                    <a:pt x="13" y="15"/>
                  </a:lnTo>
                  <a:lnTo>
                    <a:pt x="6" y="15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64" name="Freeform 81"/>
            <p:cNvSpPr>
              <a:spLocks/>
            </p:cNvSpPr>
            <p:nvPr/>
          </p:nvSpPr>
          <p:spPr bwMode="auto">
            <a:xfrm>
              <a:off x="2757" y="2636"/>
              <a:ext cx="22" cy="25"/>
            </a:xfrm>
            <a:custGeom>
              <a:avLst/>
              <a:gdLst>
                <a:gd name="T0" fmla="*/ 19 w 22"/>
                <a:gd name="T1" fmla="*/ 25 h 25"/>
                <a:gd name="T2" fmla="*/ 22 w 22"/>
                <a:gd name="T3" fmla="*/ 25 h 25"/>
                <a:gd name="T4" fmla="*/ 22 w 22"/>
                <a:gd name="T5" fmla="*/ 1 h 25"/>
                <a:gd name="T6" fmla="*/ 18 w 22"/>
                <a:gd name="T7" fmla="*/ 1 h 25"/>
                <a:gd name="T8" fmla="*/ 11 w 22"/>
                <a:gd name="T9" fmla="*/ 19 h 25"/>
                <a:gd name="T10" fmla="*/ 3 w 22"/>
                <a:gd name="T11" fmla="*/ 0 h 25"/>
                <a:gd name="T12" fmla="*/ 0 w 22"/>
                <a:gd name="T13" fmla="*/ 1 h 25"/>
                <a:gd name="T14" fmla="*/ 0 w 22"/>
                <a:gd name="T15" fmla="*/ 25 h 25"/>
                <a:gd name="T16" fmla="*/ 2 w 22"/>
                <a:gd name="T17" fmla="*/ 25 h 25"/>
                <a:gd name="T18" fmla="*/ 2 w 22"/>
                <a:gd name="T19" fmla="*/ 8 h 25"/>
                <a:gd name="T20" fmla="*/ 9 w 22"/>
                <a:gd name="T21" fmla="*/ 25 h 25"/>
                <a:gd name="T22" fmla="*/ 12 w 22"/>
                <a:gd name="T23" fmla="*/ 24 h 25"/>
                <a:gd name="T24" fmla="*/ 19 w 22"/>
                <a:gd name="T25" fmla="*/ 7 h 25"/>
                <a:gd name="T26" fmla="*/ 19 w 22"/>
                <a:gd name="T27" fmla="*/ 25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"/>
                <a:gd name="T43" fmla="*/ 0 h 25"/>
                <a:gd name="T44" fmla="*/ 22 w 22"/>
                <a:gd name="T45" fmla="*/ 25 h 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" h="25">
                  <a:moveTo>
                    <a:pt x="19" y="25"/>
                  </a:moveTo>
                  <a:lnTo>
                    <a:pt x="22" y="25"/>
                  </a:lnTo>
                  <a:lnTo>
                    <a:pt x="22" y="1"/>
                  </a:lnTo>
                  <a:lnTo>
                    <a:pt x="18" y="1"/>
                  </a:lnTo>
                  <a:lnTo>
                    <a:pt x="11" y="19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25"/>
                  </a:lnTo>
                  <a:lnTo>
                    <a:pt x="2" y="25"/>
                  </a:lnTo>
                  <a:lnTo>
                    <a:pt x="2" y="8"/>
                  </a:lnTo>
                  <a:lnTo>
                    <a:pt x="9" y="25"/>
                  </a:lnTo>
                  <a:lnTo>
                    <a:pt x="12" y="24"/>
                  </a:lnTo>
                  <a:lnTo>
                    <a:pt x="19" y="7"/>
                  </a:lnTo>
                  <a:lnTo>
                    <a:pt x="19" y="25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65" name="Freeform 82"/>
            <p:cNvSpPr>
              <a:spLocks noEditPoints="1"/>
            </p:cNvSpPr>
            <p:nvPr/>
          </p:nvSpPr>
          <p:spPr bwMode="auto">
            <a:xfrm>
              <a:off x="2781" y="2636"/>
              <a:ext cx="20" cy="25"/>
            </a:xfrm>
            <a:custGeom>
              <a:avLst/>
              <a:gdLst>
                <a:gd name="T0" fmla="*/ 16 w 20"/>
                <a:gd name="T1" fmla="*/ 25 h 25"/>
                <a:gd name="T2" fmla="*/ 20 w 20"/>
                <a:gd name="T3" fmla="*/ 25 h 25"/>
                <a:gd name="T4" fmla="*/ 11 w 20"/>
                <a:gd name="T5" fmla="*/ 0 h 25"/>
                <a:gd name="T6" fmla="*/ 8 w 20"/>
                <a:gd name="T7" fmla="*/ 1 h 25"/>
                <a:gd name="T8" fmla="*/ 0 w 20"/>
                <a:gd name="T9" fmla="*/ 25 h 25"/>
                <a:gd name="T10" fmla="*/ 2 w 20"/>
                <a:gd name="T11" fmla="*/ 25 h 25"/>
                <a:gd name="T12" fmla="*/ 5 w 20"/>
                <a:gd name="T13" fmla="*/ 18 h 25"/>
                <a:gd name="T14" fmla="*/ 13 w 20"/>
                <a:gd name="T15" fmla="*/ 18 h 25"/>
                <a:gd name="T16" fmla="*/ 16 w 20"/>
                <a:gd name="T17" fmla="*/ 25 h 25"/>
                <a:gd name="T18" fmla="*/ 9 w 20"/>
                <a:gd name="T19" fmla="*/ 6 h 25"/>
                <a:gd name="T20" fmla="*/ 13 w 20"/>
                <a:gd name="T21" fmla="*/ 15 h 25"/>
                <a:gd name="T22" fmla="*/ 6 w 20"/>
                <a:gd name="T23" fmla="*/ 15 h 25"/>
                <a:gd name="T24" fmla="*/ 9 w 20"/>
                <a:gd name="T25" fmla="*/ 6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25"/>
                <a:gd name="T41" fmla="*/ 20 w 20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25">
                  <a:moveTo>
                    <a:pt x="16" y="25"/>
                  </a:moveTo>
                  <a:lnTo>
                    <a:pt x="20" y="25"/>
                  </a:lnTo>
                  <a:lnTo>
                    <a:pt x="11" y="0"/>
                  </a:lnTo>
                  <a:lnTo>
                    <a:pt x="8" y="1"/>
                  </a:lnTo>
                  <a:lnTo>
                    <a:pt x="0" y="25"/>
                  </a:lnTo>
                  <a:lnTo>
                    <a:pt x="2" y="25"/>
                  </a:lnTo>
                  <a:lnTo>
                    <a:pt x="5" y="18"/>
                  </a:lnTo>
                  <a:lnTo>
                    <a:pt x="13" y="18"/>
                  </a:lnTo>
                  <a:lnTo>
                    <a:pt x="16" y="25"/>
                  </a:lnTo>
                  <a:close/>
                  <a:moveTo>
                    <a:pt x="9" y="6"/>
                  </a:moveTo>
                  <a:lnTo>
                    <a:pt x="13" y="15"/>
                  </a:lnTo>
                  <a:lnTo>
                    <a:pt x="6" y="15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4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66" name="188 CuadroTexto"/>
          <p:cNvSpPr txBox="1">
            <a:spLocks noChangeArrowheads="1"/>
          </p:cNvSpPr>
          <p:nvPr/>
        </p:nvSpPr>
        <p:spPr bwMode="auto">
          <a:xfrm>
            <a:off x="4196378" y="4311153"/>
            <a:ext cx="3240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_tradnl" altLang="es-CL" sz="1600" b="1" dirty="0"/>
              <a:t>Sistema de gestión de riesgos</a:t>
            </a:r>
            <a:endParaRPr lang="es-CL" altLang="es-CL" sz="1200" dirty="0"/>
          </a:p>
        </p:txBody>
      </p:sp>
      <p:sp>
        <p:nvSpPr>
          <p:cNvPr id="67" name="191 CuadroTexto"/>
          <p:cNvSpPr txBox="1">
            <a:spLocks noChangeArrowheads="1"/>
          </p:cNvSpPr>
          <p:nvPr/>
        </p:nvSpPr>
        <p:spPr bwMode="auto">
          <a:xfrm>
            <a:off x="7392835" y="5427188"/>
            <a:ext cx="2592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_tradnl" altLang="es-CL" sz="1600" b="1" dirty="0"/>
              <a:t>Factores Humanos &amp; Organizacionales (FHO)</a:t>
            </a:r>
            <a:endParaRPr lang="es-CL" altLang="es-CL" sz="1200" dirty="0"/>
          </a:p>
        </p:txBody>
      </p:sp>
      <p:grpSp>
        <p:nvGrpSpPr>
          <p:cNvPr id="68" name="Group 195"/>
          <p:cNvGrpSpPr>
            <a:grpSpLocks/>
          </p:cNvGrpSpPr>
          <p:nvPr/>
        </p:nvGrpSpPr>
        <p:grpSpPr bwMode="auto">
          <a:xfrm>
            <a:off x="1003913" y="1924173"/>
            <a:ext cx="2613025" cy="2685214"/>
            <a:chOff x="793" y="663"/>
            <a:chExt cx="1646" cy="1972"/>
          </a:xfrm>
        </p:grpSpPr>
        <p:pic>
          <p:nvPicPr>
            <p:cNvPr id="69" name="Picture 16" descr="portadas DVD copia0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1207"/>
              <a:ext cx="959" cy="1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187 CuadroTexto"/>
            <p:cNvSpPr txBox="1">
              <a:spLocks noChangeArrowheads="1"/>
            </p:cNvSpPr>
            <p:nvPr/>
          </p:nvSpPr>
          <p:spPr bwMode="auto">
            <a:xfrm>
              <a:off x="839" y="2115"/>
              <a:ext cx="1497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s-ES_tradnl" altLang="es-CL" sz="1600" b="1"/>
                <a:t>Confiabilidad técnica</a:t>
              </a:r>
            </a:p>
            <a:p>
              <a:pPr eaLnBrk="1" hangingPunct="1"/>
              <a:r>
                <a:rPr lang="es-ES_tradnl" altLang="es-CL" sz="1200"/>
                <a:t>Integridad de las instalaciones, seguridad en los procedimientos</a:t>
              </a:r>
              <a:endParaRPr lang="es-CL" altLang="es-CL" sz="1200"/>
            </a:p>
          </p:txBody>
        </p:sp>
        <p:pic>
          <p:nvPicPr>
            <p:cNvPr id="71" name="Picture 189" descr="C:\Users\koby\Desktop\afiche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663"/>
              <a:ext cx="784" cy="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" name="Oval 187"/>
          <p:cNvSpPr>
            <a:spLocks noChangeArrowheads="1"/>
          </p:cNvSpPr>
          <p:nvPr/>
        </p:nvSpPr>
        <p:spPr bwMode="auto">
          <a:xfrm>
            <a:off x="8104813" y="4490344"/>
            <a:ext cx="2571750" cy="1008063"/>
          </a:xfrm>
          <a:prstGeom prst="ellipse">
            <a:avLst/>
          </a:prstGeom>
          <a:solidFill>
            <a:schemeClr val="bg1">
              <a:alpha val="4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CL" altLang="es-CL" sz="2000" b="1" dirty="0">
                <a:latin typeface="Verdana" panose="020B0604030504040204" pitchFamily="34" charset="0"/>
              </a:rPr>
              <a:t>+</a:t>
            </a:r>
          </a:p>
        </p:txBody>
      </p:sp>
      <p:pic>
        <p:nvPicPr>
          <p:cNvPr id="73" name="Picture 3"/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065" y="4721506"/>
            <a:ext cx="8826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88" descr="C:\Users\koby\Desktop\ics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726" y="4485581"/>
            <a:ext cx="10509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192 Flecha derecha"/>
          <p:cNvSpPr/>
          <p:nvPr/>
        </p:nvSpPr>
        <p:spPr>
          <a:xfrm>
            <a:off x="4636399" y="2361392"/>
            <a:ext cx="785818" cy="285752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76" name="193 Rectángulo redondeado"/>
          <p:cNvSpPr/>
          <p:nvPr/>
        </p:nvSpPr>
        <p:spPr>
          <a:xfrm>
            <a:off x="6269914" y="1876720"/>
            <a:ext cx="3857652" cy="1285884"/>
          </a:xfrm>
          <a:prstGeom prst="roundRect">
            <a:avLst/>
          </a:prstGeom>
          <a:solidFill>
            <a:srgbClr val="CCFF33">
              <a:alpha val="8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609600" indent="-609600" algn="ctr">
              <a:spcBef>
                <a:spcPct val="20000"/>
              </a:spcBef>
              <a:defRPr/>
            </a:pPr>
            <a:r>
              <a:rPr lang="en-US" sz="20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Camino a la </a:t>
            </a:r>
          </a:p>
          <a:p>
            <a:pPr marL="609600" indent="-609600" algn="ctr">
              <a:spcBef>
                <a:spcPct val="20000"/>
              </a:spcBef>
              <a:defRPr/>
            </a:pPr>
            <a:r>
              <a:rPr lang="en-US" sz="2400" b="1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Cultura</a:t>
            </a:r>
            <a:r>
              <a:rPr lang="en-US" sz="24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de </a:t>
            </a:r>
            <a:r>
              <a:rPr lang="en-US" sz="2400" b="1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Seguridad</a:t>
            </a:r>
            <a:r>
              <a:rPr lang="en-US" sz="24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</a:p>
        </p:txBody>
      </p:sp>
      <p:sp>
        <p:nvSpPr>
          <p:cNvPr id="77" name="194 Flecha derecha"/>
          <p:cNvSpPr/>
          <p:nvPr/>
        </p:nvSpPr>
        <p:spPr>
          <a:xfrm rot="18717803">
            <a:off x="6245965" y="3709226"/>
            <a:ext cx="785818" cy="285752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78" name="195 Flecha derecha"/>
          <p:cNvSpPr/>
          <p:nvPr/>
        </p:nvSpPr>
        <p:spPr>
          <a:xfrm rot="16200000">
            <a:off x="8926360" y="3990218"/>
            <a:ext cx="785818" cy="285752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79" name="181 CuadroTexto"/>
          <p:cNvSpPr txBox="1">
            <a:spLocks noChangeArrowheads="1"/>
          </p:cNvSpPr>
          <p:nvPr/>
        </p:nvSpPr>
        <p:spPr bwMode="auto">
          <a:xfrm>
            <a:off x="5793414" y="2926656"/>
            <a:ext cx="454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CL" altLang="es-CL" sz="3600"/>
              <a:t>+</a:t>
            </a:r>
          </a:p>
        </p:txBody>
      </p:sp>
      <p:sp>
        <p:nvSpPr>
          <p:cNvPr id="80" name="182 CuadroTexto"/>
          <p:cNvSpPr txBox="1">
            <a:spLocks noChangeArrowheads="1"/>
          </p:cNvSpPr>
          <p:nvPr/>
        </p:nvSpPr>
        <p:spPr bwMode="auto">
          <a:xfrm>
            <a:off x="7865101" y="3780731"/>
            <a:ext cx="454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CL" altLang="es-CL" sz="3600"/>
              <a:t>+</a:t>
            </a:r>
          </a:p>
        </p:txBody>
      </p:sp>
      <p:grpSp>
        <p:nvGrpSpPr>
          <p:cNvPr id="81" name="Grupo 80"/>
          <p:cNvGrpSpPr/>
          <p:nvPr/>
        </p:nvGrpSpPr>
        <p:grpSpPr>
          <a:xfrm>
            <a:off x="4701213" y="4710352"/>
            <a:ext cx="1216994" cy="799245"/>
            <a:chOff x="2811463" y="5224463"/>
            <a:chExt cx="1216994" cy="799245"/>
          </a:xfrm>
        </p:grpSpPr>
        <p:sp>
          <p:nvSpPr>
            <p:cNvPr id="82" name="Freeform 83"/>
            <p:cNvSpPr>
              <a:spLocks/>
            </p:cNvSpPr>
            <p:nvPr/>
          </p:nvSpPr>
          <p:spPr bwMode="auto">
            <a:xfrm>
              <a:off x="3347963" y="5232317"/>
              <a:ext cx="375550" cy="433099"/>
            </a:xfrm>
            <a:custGeom>
              <a:avLst/>
              <a:gdLst>
                <a:gd name="T0" fmla="*/ 283 w 287"/>
                <a:gd name="T1" fmla="*/ 34 h 386"/>
                <a:gd name="T2" fmla="*/ 286 w 287"/>
                <a:gd name="T3" fmla="*/ 39 h 386"/>
                <a:gd name="T4" fmla="*/ 287 w 287"/>
                <a:gd name="T5" fmla="*/ 46 h 386"/>
                <a:gd name="T6" fmla="*/ 287 w 287"/>
                <a:gd name="T7" fmla="*/ 54 h 386"/>
                <a:gd name="T8" fmla="*/ 287 w 287"/>
                <a:gd name="T9" fmla="*/ 386 h 386"/>
                <a:gd name="T10" fmla="*/ 93 w 287"/>
                <a:gd name="T11" fmla="*/ 386 h 386"/>
                <a:gd name="T12" fmla="*/ 53 w 287"/>
                <a:gd name="T13" fmla="*/ 385 h 386"/>
                <a:gd name="T14" fmla="*/ 47 w 287"/>
                <a:gd name="T15" fmla="*/ 385 h 386"/>
                <a:gd name="T16" fmla="*/ 42 w 287"/>
                <a:gd name="T17" fmla="*/ 384 h 386"/>
                <a:gd name="T18" fmla="*/ 37 w 287"/>
                <a:gd name="T19" fmla="*/ 383 h 386"/>
                <a:gd name="T20" fmla="*/ 32 w 287"/>
                <a:gd name="T21" fmla="*/ 381 h 386"/>
                <a:gd name="T22" fmla="*/ 27 w 287"/>
                <a:gd name="T23" fmla="*/ 379 h 386"/>
                <a:gd name="T24" fmla="*/ 23 w 287"/>
                <a:gd name="T25" fmla="*/ 376 h 386"/>
                <a:gd name="T26" fmla="*/ 19 w 287"/>
                <a:gd name="T27" fmla="*/ 373 h 386"/>
                <a:gd name="T28" fmla="*/ 15 w 287"/>
                <a:gd name="T29" fmla="*/ 370 h 386"/>
                <a:gd name="T30" fmla="*/ 12 w 287"/>
                <a:gd name="T31" fmla="*/ 366 h 386"/>
                <a:gd name="T32" fmla="*/ 9 w 287"/>
                <a:gd name="T33" fmla="*/ 362 h 386"/>
                <a:gd name="T34" fmla="*/ 6 w 287"/>
                <a:gd name="T35" fmla="*/ 357 h 386"/>
                <a:gd name="T36" fmla="*/ 4 w 287"/>
                <a:gd name="T37" fmla="*/ 353 h 386"/>
                <a:gd name="T38" fmla="*/ 2 w 287"/>
                <a:gd name="T39" fmla="*/ 348 h 386"/>
                <a:gd name="T40" fmla="*/ 1 w 287"/>
                <a:gd name="T41" fmla="*/ 343 h 386"/>
                <a:gd name="T42" fmla="*/ 0 w 287"/>
                <a:gd name="T43" fmla="*/ 338 h 386"/>
                <a:gd name="T44" fmla="*/ 0 w 287"/>
                <a:gd name="T45" fmla="*/ 332 h 386"/>
                <a:gd name="T46" fmla="*/ 0 w 287"/>
                <a:gd name="T47" fmla="*/ 0 h 386"/>
                <a:gd name="T48" fmla="*/ 234 w 287"/>
                <a:gd name="T49" fmla="*/ 0 h 386"/>
                <a:gd name="T50" fmla="*/ 242 w 287"/>
                <a:gd name="T51" fmla="*/ 0 h 386"/>
                <a:gd name="T52" fmla="*/ 250 w 287"/>
                <a:gd name="T53" fmla="*/ 2 h 386"/>
                <a:gd name="T54" fmla="*/ 257 w 287"/>
                <a:gd name="T55" fmla="*/ 5 h 386"/>
                <a:gd name="T56" fmla="*/ 264 w 287"/>
                <a:gd name="T57" fmla="*/ 9 h 386"/>
                <a:gd name="T58" fmla="*/ 267 w 287"/>
                <a:gd name="T59" fmla="*/ 12 h 386"/>
                <a:gd name="T60" fmla="*/ 270 w 287"/>
                <a:gd name="T61" fmla="*/ 14 h 386"/>
                <a:gd name="T62" fmla="*/ 273 w 287"/>
                <a:gd name="T63" fmla="*/ 17 h 386"/>
                <a:gd name="T64" fmla="*/ 275 w 287"/>
                <a:gd name="T65" fmla="*/ 20 h 386"/>
                <a:gd name="T66" fmla="*/ 280 w 287"/>
                <a:gd name="T67" fmla="*/ 27 h 386"/>
                <a:gd name="T68" fmla="*/ 283 w 287"/>
                <a:gd name="T69" fmla="*/ 34 h 38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7"/>
                <a:gd name="T106" fmla="*/ 0 h 386"/>
                <a:gd name="T107" fmla="*/ 287 w 287"/>
                <a:gd name="T108" fmla="*/ 386 h 38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7" h="386">
                  <a:moveTo>
                    <a:pt x="283" y="34"/>
                  </a:moveTo>
                  <a:lnTo>
                    <a:pt x="286" y="39"/>
                  </a:lnTo>
                  <a:lnTo>
                    <a:pt x="287" y="46"/>
                  </a:lnTo>
                  <a:lnTo>
                    <a:pt x="287" y="54"/>
                  </a:lnTo>
                  <a:lnTo>
                    <a:pt x="287" y="386"/>
                  </a:lnTo>
                  <a:lnTo>
                    <a:pt x="93" y="386"/>
                  </a:lnTo>
                  <a:lnTo>
                    <a:pt x="53" y="385"/>
                  </a:lnTo>
                  <a:lnTo>
                    <a:pt x="47" y="385"/>
                  </a:lnTo>
                  <a:lnTo>
                    <a:pt x="42" y="384"/>
                  </a:lnTo>
                  <a:lnTo>
                    <a:pt x="37" y="383"/>
                  </a:lnTo>
                  <a:lnTo>
                    <a:pt x="32" y="381"/>
                  </a:lnTo>
                  <a:lnTo>
                    <a:pt x="27" y="379"/>
                  </a:lnTo>
                  <a:lnTo>
                    <a:pt x="23" y="376"/>
                  </a:lnTo>
                  <a:lnTo>
                    <a:pt x="19" y="373"/>
                  </a:lnTo>
                  <a:lnTo>
                    <a:pt x="15" y="370"/>
                  </a:lnTo>
                  <a:lnTo>
                    <a:pt x="12" y="366"/>
                  </a:lnTo>
                  <a:lnTo>
                    <a:pt x="9" y="362"/>
                  </a:lnTo>
                  <a:lnTo>
                    <a:pt x="6" y="357"/>
                  </a:lnTo>
                  <a:lnTo>
                    <a:pt x="4" y="353"/>
                  </a:lnTo>
                  <a:lnTo>
                    <a:pt x="2" y="348"/>
                  </a:lnTo>
                  <a:lnTo>
                    <a:pt x="1" y="343"/>
                  </a:lnTo>
                  <a:lnTo>
                    <a:pt x="0" y="338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234" y="0"/>
                  </a:lnTo>
                  <a:lnTo>
                    <a:pt x="242" y="0"/>
                  </a:lnTo>
                  <a:lnTo>
                    <a:pt x="250" y="2"/>
                  </a:lnTo>
                  <a:lnTo>
                    <a:pt x="257" y="5"/>
                  </a:lnTo>
                  <a:lnTo>
                    <a:pt x="264" y="9"/>
                  </a:lnTo>
                  <a:lnTo>
                    <a:pt x="267" y="12"/>
                  </a:lnTo>
                  <a:lnTo>
                    <a:pt x="270" y="14"/>
                  </a:lnTo>
                  <a:lnTo>
                    <a:pt x="273" y="17"/>
                  </a:lnTo>
                  <a:lnTo>
                    <a:pt x="275" y="20"/>
                  </a:lnTo>
                  <a:lnTo>
                    <a:pt x="280" y="27"/>
                  </a:lnTo>
                  <a:lnTo>
                    <a:pt x="283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3" name="Freeform 84"/>
            <p:cNvSpPr>
              <a:spLocks/>
            </p:cNvSpPr>
            <p:nvPr/>
          </p:nvSpPr>
          <p:spPr bwMode="auto">
            <a:xfrm>
              <a:off x="3338803" y="5224463"/>
              <a:ext cx="393870" cy="447685"/>
            </a:xfrm>
            <a:custGeom>
              <a:avLst/>
              <a:gdLst>
                <a:gd name="T0" fmla="*/ 301 w 301"/>
                <a:gd name="T1" fmla="*/ 96 h 399"/>
                <a:gd name="T2" fmla="*/ 300 w 301"/>
                <a:gd name="T3" fmla="*/ 220 h 399"/>
                <a:gd name="T4" fmla="*/ 300 w 301"/>
                <a:gd name="T5" fmla="*/ 399 h 399"/>
                <a:gd name="T6" fmla="*/ 96 w 301"/>
                <a:gd name="T7" fmla="*/ 399 h 399"/>
                <a:gd name="T8" fmla="*/ 60 w 301"/>
                <a:gd name="T9" fmla="*/ 399 h 399"/>
                <a:gd name="T10" fmla="*/ 53 w 301"/>
                <a:gd name="T11" fmla="*/ 398 h 399"/>
                <a:gd name="T12" fmla="*/ 48 w 301"/>
                <a:gd name="T13" fmla="*/ 398 h 399"/>
                <a:gd name="T14" fmla="*/ 42 w 301"/>
                <a:gd name="T15" fmla="*/ 396 h 399"/>
                <a:gd name="T16" fmla="*/ 36 w 301"/>
                <a:gd name="T17" fmla="*/ 394 h 399"/>
                <a:gd name="T18" fmla="*/ 31 w 301"/>
                <a:gd name="T19" fmla="*/ 392 h 399"/>
                <a:gd name="T20" fmla="*/ 26 w 301"/>
                <a:gd name="T21" fmla="*/ 389 h 399"/>
                <a:gd name="T22" fmla="*/ 22 w 301"/>
                <a:gd name="T23" fmla="*/ 385 h 399"/>
                <a:gd name="T24" fmla="*/ 17 w 301"/>
                <a:gd name="T25" fmla="*/ 381 h 399"/>
                <a:gd name="T26" fmla="*/ 14 w 301"/>
                <a:gd name="T27" fmla="*/ 377 h 399"/>
                <a:gd name="T28" fmla="*/ 10 w 301"/>
                <a:gd name="T29" fmla="*/ 372 h 399"/>
                <a:gd name="T30" fmla="*/ 7 w 301"/>
                <a:gd name="T31" fmla="*/ 368 h 399"/>
                <a:gd name="T32" fmla="*/ 5 w 301"/>
                <a:gd name="T33" fmla="*/ 362 h 399"/>
                <a:gd name="T34" fmla="*/ 3 w 301"/>
                <a:gd name="T35" fmla="*/ 357 h 399"/>
                <a:gd name="T36" fmla="*/ 1 w 301"/>
                <a:gd name="T37" fmla="*/ 351 h 399"/>
                <a:gd name="T38" fmla="*/ 0 w 301"/>
                <a:gd name="T39" fmla="*/ 345 h 399"/>
                <a:gd name="T40" fmla="*/ 0 w 301"/>
                <a:gd name="T41" fmla="*/ 339 h 399"/>
                <a:gd name="T42" fmla="*/ 0 w 301"/>
                <a:gd name="T43" fmla="*/ 0 h 399"/>
                <a:gd name="T44" fmla="*/ 240 w 301"/>
                <a:gd name="T45" fmla="*/ 0 h 399"/>
                <a:gd name="T46" fmla="*/ 241 w 301"/>
                <a:gd name="T47" fmla="*/ 0 h 399"/>
                <a:gd name="T48" fmla="*/ 250 w 301"/>
                <a:gd name="T49" fmla="*/ 1 h 399"/>
                <a:gd name="T50" fmla="*/ 255 w 301"/>
                <a:gd name="T51" fmla="*/ 2 h 399"/>
                <a:gd name="T52" fmla="*/ 259 w 301"/>
                <a:gd name="T53" fmla="*/ 3 h 399"/>
                <a:gd name="T54" fmla="*/ 263 w 301"/>
                <a:gd name="T55" fmla="*/ 5 h 399"/>
                <a:gd name="T56" fmla="*/ 267 w 301"/>
                <a:gd name="T57" fmla="*/ 7 h 399"/>
                <a:gd name="T58" fmla="*/ 271 w 301"/>
                <a:gd name="T59" fmla="*/ 9 h 399"/>
                <a:gd name="T60" fmla="*/ 275 w 301"/>
                <a:gd name="T61" fmla="*/ 11 h 399"/>
                <a:gd name="T62" fmla="*/ 278 w 301"/>
                <a:gd name="T63" fmla="*/ 14 h 399"/>
                <a:gd name="T64" fmla="*/ 282 w 301"/>
                <a:gd name="T65" fmla="*/ 17 h 399"/>
                <a:gd name="T66" fmla="*/ 285 w 301"/>
                <a:gd name="T67" fmla="*/ 20 h 399"/>
                <a:gd name="T68" fmla="*/ 288 w 301"/>
                <a:gd name="T69" fmla="*/ 23 h 399"/>
                <a:gd name="T70" fmla="*/ 293 w 301"/>
                <a:gd name="T71" fmla="*/ 30 h 399"/>
                <a:gd name="T72" fmla="*/ 296 w 301"/>
                <a:gd name="T73" fmla="*/ 38 h 399"/>
                <a:gd name="T74" fmla="*/ 298 w 301"/>
                <a:gd name="T75" fmla="*/ 44 h 399"/>
                <a:gd name="T76" fmla="*/ 300 w 301"/>
                <a:gd name="T77" fmla="*/ 49 h 399"/>
                <a:gd name="T78" fmla="*/ 300 w 301"/>
                <a:gd name="T79" fmla="*/ 55 h 399"/>
                <a:gd name="T80" fmla="*/ 301 w 301"/>
                <a:gd name="T81" fmla="*/ 61 h 399"/>
                <a:gd name="T82" fmla="*/ 301 w 301"/>
                <a:gd name="T83" fmla="*/ 96 h 39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1"/>
                <a:gd name="T127" fmla="*/ 0 h 399"/>
                <a:gd name="T128" fmla="*/ 301 w 301"/>
                <a:gd name="T129" fmla="*/ 399 h 39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1" h="399">
                  <a:moveTo>
                    <a:pt x="301" y="96"/>
                  </a:moveTo>
                  <a:lnTo>
                    <a:pt x="300" y="220"/>
                  </a:lnTo>
                  <a:lnTo>
                    <a:pt x="300" y="399"/>
                  </a:lnTo>
                  <a:lnTo>
                    <a:pt x="96" y="399"/>
                  </a:lnTo>
                  <a:lnTo>
                    <a:pt x="60" y="399"/>
                  </a:lnTo>
                  <a:lnTo>
                    <a:pt x="53" y="398"/>
                  </a:lnTo>
                  <a:lnTo>
                    <a:pt x="48" y="398"/>
                  </a:lnTo>
                  <a:lnTo>
                    <a:pt x="42" y="396"/>
                  </a:lnTo>
                  <a:lnTo>
                    <a:pt x="36" y="394"/>
                  </a:lnTo>
                  <a:lnTo>
                    <a:pt x="31" y="392"/>
                  </a:lnTo>
                  <a:lnTo>
                    <a:pt x="26" y="389"/>
                  </a:lnTo>
                  <a:lnTo>
                    <a:pt x="22" y="385"/>
                  </a:lnTo>
                  <a:lnTo>
                    <a:pt x="17" y="381"/>
                  </a:lnTo>
                  <a:lnTo>
                    <a:pt x="14" y="377"/>
                  </a:lnTo>
                  <a:lnTo>
                    <a:pt x="10" y="372"/>
                  </a:lnTo>
                  <a:lnTo>
                    <a:pt x="7" y="368"/>
                  </a:lnTo>
                  <a:lnTo>
                    <a:pt x="5" y="362"/>
                  </a:lnTo>
                  <a:lnTo>
                    <a:pt x="3" y="357"/>
                  </a:lnTo>
                  <a:lnTo>
                    <a:pt x="1" y="351"/>
                  </a:lnTo>
                  <a:lnTo>
                    <a:pt x="0" y="345"/>
                  </a:lnTo>
                  <a:lnTo>
                    <a:pt x="0" y="339"/>
                  </a:lnTo>
                  <a:lnTo>
                    <a:pt x="0" y="0"/>
                  </a:lnTo>
                  <a:lnTo>
                    <a:pt x="240" y="0"/>
                  </a:lnTo>
                  <a:lnTo>
                    <a:pt x="241" y="0"/>
                  </a:lnTo>
                  <a:lnTo>
                    <a:pt x="250" y="1"/>
                  </a:lnTo>
                  <a:lnTo>
                    <a:pt x="255" y="2"/>
                  </a:lnTo>
                  <a:lnTo>
                    <a:pt x="259" y="3"/>
                  </a:lnTo>
                  <a:lnTo>
                    <a:pt x="263" y="5"/>
                  </a:lnTo>
                  <a:lnTo>
                    <a:pt x="267" y="7"/>
                  </a:lnTo>
                  <a:lnTo>
                    <a:pt x="271" y="9"/>
                  </a:lnTo>
                  <a:lnTo>
                    <a:pt x="275" y="11"/>
                  </a:lnTo>
                  <a:lnTo>
                    <a:pt x="278" y="14"/>
                  </a:lnTo>
                  <a:lnTo>
                    <a:pt x="282" y="17"/>
                  </a:lnTo>
                  <a:lnTo>
                    <a:pt x="285" y="20"/>
                  </a:lnTo>
                  <a:lnTo>
                    <a:pt x="288" y="23"/>
                  </a:lnTo>
                  <a:lnTo>
                    <a:pt x="293" y="30"/>
                  </a:lnTo>
                  <a:lnTo>
                    <a:pt x="296" y="38"/>
                  </a:lnTo>
                  <a:lnTo>
                    <a:pt x="298" y="44"/>
                  </a:lnTo>
                  <a:lnTo>
                    <a:pt x="300" y="49"/>
                  </a:lnTo>
                  <a:lnTo>
                    <a:pt x="300" y="55"/>
                  </a:lnTo>
                  <a:lnTo>
                    <a:pt x="301" y="61"/>
                  </a:lnTo>
                  <a:lnTo>
                    <a:pt x="301" y="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4" name="Freeform 85"/>
            <p:cNvSpPr>
              <a:spLocks/>
            </p:cNvSpPr>
            <p:nvPr/>
          </p:nvSpPr>
          <p:spPr bwMode="auto">
            <a:xfrm>
              <a:off x="3338803" y="5224463"/>
              <a:ext cx="393870" cy="447685"/>
            </a:xfrm>
            <a:custGeom>
              <a:avLst/>
              <a:gdLst>
                <a:gd name="T0" fmla="*/ 301 w 301"/>
                <a:gd name="T1" fmla="*/ 96 h 399"/>
                <a:gd name="T2" fmla="*/ 300 w 301"/>
                <a:gd name="T3" fmla="*/ 220 h 399"/>
                <a:gd name="T4" fmla="*/ 300 w 301"/>
                <a:gd name="T5" fmla="*/ 399 h 399"/>
                <a:gd name="T6" fmla="*/ 96 w 301"/>
                <a:gd name="T7" fmla="*/ 399 h 399"/>
                <a:gd name="T8" fmla="*/ 60 w 301"/>
                <a:gd name="T9" fmla="*/ 399 h 399"/>
                <a:gd name="T10" fmla="*/ 53 w 301"/>
                <a:gd name="T11" fmla="*/ 398 h 399"/>
                <a:gd name="T12" fmla="*/ 48 w 301"/>
                <a:gd name="T13" fmla="*/ 398 h 399"/>
                <a:gd name="T14" fmla="*/ 42 w 301"/>
                <a:gd name="T15" fmla="*/ 396 h 399"/>
                <a:gd name="T16" fmla="*/ 36 w 301"/>
                <a:gd name="T17" fmla="*/ 394 h 399"/>
                <a:gd name="T18" fmla="*/ 31 w 301"/>
                <a:gd name="T19" fmla="*/ 392 h 399"/>
                <a:gd name="T20" fmla="*/ 26 w 301"/>
                <a:gd name="T21" fmla="*/ 389 h 399"/>
                <a:gd name="T22" fmla="*/ 22 w 301"/>
                <a:gd name="T23" fmla="*/ 385 h 399"/>
                <a:gd name="T24" fmla="*/ 17 w 301"/>
                <a:gd name="T25" fmla="*/ 381 h 399"/>
                <a:gd name="T26" fmla="*/ 14 w 301"/>
                <a:gd name="T27" fmla="*/ 377 h 399"/>
                <a:gd name="T28" fmla="*/ 10 w 301"/>
                <a:gd name="T29" fmla="*/ 372 h 399"/>
                <a:gd name="T30" fmla="*/ 7 w 301"/>
                <a:gd name="T31" fmla="*/ 368 h 399"/>
                <a:gd name="T32" fmla="*/ 5 w 301"/>
                <a:gd name="T33" fmla="*/ 362 h 399"/>
                <a:gd name="T34" fmla="*/ 3 w 301"/>
                <a:gd name="T35" fmla="*/ 357 h 399"/>
                <a:gd name="T36" fmla="*/ 1 w 301"/>
                <a:gd name="T37" fmla="*/ 351 h 399"/>
                <a:gd name="T38" fmla="*/ 0 w 301"/>
                <a:gd name="T39" fmla="*/ 345 h 399"/>
                <a:gd name="T40" fmla="*/ 0 w 301"/>
                <a:gd name="T41" fmla="*/ 339 h 399"/>
                <a:gd name="T42" fmla="*/ 0 w 301"/>
                <a:gd name="T43" fmla="*/ 0 h 399"/>
                <a:gd name="T44" fmla="*/ 240 w 301"/>
                <a:gd name="T45" fmla="*/ 0 h 399"/>
                <a:gd name="T46" fmla="*/ 241 w 301"/>
                <a:gd name="T47" fmla="*/ 0 h 399"/>
                <a:gd name="T48" fmla="*/ 250 w 301"/>
                <a:gd name="T49" fmla="*/ 1 h 399"/>
                <a:gd name="T50" fmla="*/ 255 w 301"/>
                <a:gd name="T51" fmla="*/ 2 h 399"/>
                <a:gd name="T52" fmla="*/ 259 w 301"/>
                <a:gd name="T53" fmla="*/ 3 h 399"/>
                <a:gd name="T54" fmla="*/ 263 w 301"/>
                <a:gd name="T55" fmla="*/ 5 h 399"/>
                <a:gd name="T56" fmla="*/ 267 w 301"/>
                <a:gd name="T57" fmla="*/ 7 h 399"/>
                <a:gd name="T58" fmla="*/ 271 w 301"/>
                <a:gd name="T59" fmla="*/ 9 h 399"/>
                <a:gd name="T60" fmla="*/ 275 w 301"/>
                <a:gd name="T61" fmla="*/ 11 h 399"/>
                <a:gd name="T62" fmla="*/ 278 w 301"/>
                <a:gd name="T63" fmla="*/ 14 h 399"/>
                <a:gd name="T64" fmla="*/ 282 w 301"/>
                <a:gd name="T65" fmla="*/ 17 h 399"/>
                <a:gd name="T66" fmla="*/ 285 w 301"/>
                <a:gd name="T67" fmla="*/ 20 h 399"/>
                <a:gd name="T68" fmla="*/ 288 w 301"/>
                <a:gd name="T69" fmla="*/ 23 h 399"/>
                <a:gd name="T70" fmla="*/ 293 w 301"/>
                <a:gd name="T71" fmla="*/ 30 h 399"/>
                <a:gd name="T72" fmla="*/ 296 w 301"/>
                <a:gd name="T73" fmla="*/ 38 h 399"/>
                <a:gd name="T74" fmla="*/ 298 w 301"/>
                <a:gd name="T75" fmla="*/ 44 h 399"/>
                <a:gd name="T76" fmla="*/ 300 w 301"/>
                <a:gd name="T77" fmla="*/ 49 h 399"/>
                <a:gd name="T78" fmla="*/ 300 w 301"/>
                <a:gd name="T79" fmla="*/ 55 h 399"/>
                <a:gd name="T80" fmla="*/ 301 w 301"/>
                <a:gd name="T81" fmla="*/ 61 h 399"/>
                <a:gd name="T82" fmla="*/ 301 w 301"/>
                <a:gd name="T83" fmla="*/ 96 h 39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1"/>
                <a:gd name="T127" fmla="*/ 0 h 399"/>
                <a:gd name="T128" fmla="*/ 301 w 301"/>
                <a:gd name="T129" fmla="*/ 399 h 39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1" h="399">
                  <a:moveTo>
                    <a:pt x="301" y="96"/>
                  </a:moveTo>
                  <a:lnTo>
                    <a:pt x="300" y="220"/>
                  </a:lnTo>
                  <a:lnTo>
                    <a:pt x="300" y="399"/>
                  </a:lnTo>
                  <a:lnTo>
                    <a:pt x="96" y="399"/>
                  </a:lnTo>
                  <a:lnTo>
                    <a:pt x="60" y="399"/>
                  </a:lnTo>
                  <a:lnTo>
                    <a:pt x="53" y="398"/>
                  </a:lnTo>
                  <a:lnTo>
                    <a:pt x="48" y="398"/>
                  </a:lnTo>
                  <a:lnTo>
                    <a:pt x="42" y="396"/>
                  </a:lnTo>
                  <a:lnTo>
                    <a:pt x="36" y="394"/>
                  </a:lnTo>
                  <a:lnTo>
                    <a:pt x="31" y="392"/>
                  </a:lnTo>
                  <a:lnTo>
                    <a:pt x="26" y="389"/>
                  </a:lnTo>
                  <a:lnTo>
                    <a:pt x="22" y="385"/>
                  </a:lnTo>
                  <a:lnTo>
                    <a:pt x="17" y="381"/>
                  </a:lnTo>
                  <a:lnTo>
                    <a:pt x="14" y="377"/>
                  </a:lnTo>
                  <a:lnTo>
                    <a:pt x="10" y="372"/>
                  </a:lnTo>
                  <a:lnTo>
                    <a:pt x="7" y="368"/>
                  </a:lnTo>
                  <a:lnTo>
                    <a:pt x="5" y="362"/>
                  </a:lnTo>
                  <a:lnTo>
                    <a:pt x="3" y="357"/>
                  </a:lnTo>
                  <a:lnTo>
                    <a:pt x="1" y="351"/>
                  </a:lnTo>
                  <a:lnTo>
                    <a:pt x="0" y="345"/>
                  </a:lnTo>
                  <a:lnTo>
                    <a:pt x="0" y="339"/>
                  </a:lnTo>
                  <a:lnTo>
                    <a:pt x="0" y="0"/>
                  </a:lnTo>
                  <a:lnTo>
                    <a:pt x="240" y="0"/>
                  </a:lnTo>
                  <a:lnTo>
                    <a:pt x="241" y="0"/>
                  </a:lnTo>
                  <a:lnTo>
                    <a:pt x="250" y="1"/>
                  </a:lnTo>
                  <a:lnTo>
                    <a:pt x="255" y="2"/>
                  </a:lnTo>
                  <a:lnTo>
                    <a:pt x="259" y="3"/>
                  </a:lnTo>
                  <a:lnTo>
                    <a:pt x="263" y="5"/>
                  </a:lnTo>
                  <a:lnTo>
                    <a:pt x="267" y="7"/>
                  </a:lnTo>
                  <a:lnTo>
                    <a:pt x="271" y="9"/>
                  </a:lnTo>
                  <a:lnTo>
                    <a:pt x="275" y="11"/>
                  </a:lnTo>
                  <a:lnTo>
                    <a:pt x="278" y="14"/>
                  </a:lnTo>
                  <a:lnTo>
                    <a:pt x="282" y="17"/>
                  </a:lnTo>
                  <a:lnTo>
                    <a:pt x="285" y="20"/>
                  </a:lnTo>
                  <a:lnTo>
                    <a:pt x="288" y="23"/>
                  </a:lnTo>
                  <a:lnTo>
                    <a:pt x="293" y="30"/>
                  </a:lnTo>
                  <a:lnTo>
                    <a:pt x="296" y="38"/>
                  </a:lnTo>
                  <a:lnTo>
                    <a:pt x="298" y="44"/>
                  </a:lnTo>
                  <a:lnTo>
                    <a:pt x="300" y="49"/>
                  </a:lnTo>
                  <a:lnTo>
                    <a:pt x="300" y="55"/>
                  </a:lnTo>
                  <a:lnTo>
                    <a:pt x="301" y="61"/>
                  </a:lnTo>
                  <a:lnTo>
                    <a:pt x="301" y="96"/>
                  </a:lnTo>
                </a:path>
              </a:pathLst>
            </a:custGeom>
            <a:noFill/>
            <a:ln w="4763">
              <a:solidFill>
                <a:srgbClr val="D97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5" name="Freeform 86"/>
            <p:cNvSpPr>
              <a:spLocks/>
            </p:cNvSpPr>
            <p:nvPr/>
          </p:nvSpPr>
          <p:spPr bwMode="auto">
            <a:xfrm>
              <a:off x="3354506" y="5241293"/>
              <a:ext cx="358539" cy="306311"/>
            </a:xfrm>
            <a:custGeom>
              <a:avLst/>
              <a:gdLst>
                <a:gd name="T0" fmla="*/ 0 w 274"/>
                <a:gd name="T1" fmla="*/ 0 h 273"/>
                <a:gd name="T2" fmla="*/ 228 w 274"/>
                <a:gd name="T3" fmla="*/ 0 h 273"/>
                <a:gd name="T4" fmla="*/ 233 w 274"/>
                <a:gd name="T5" fmla="*/ 0 h 273"/>
                <a:gd name="T6" fmla="*/ 237 w 274"/>
                <a:gd name="T7" fmla="*/ 1 h 273"/>
                <a:gd name="T8" fmla="*/ 242 w 274"/>
                <a:gd name="T9" fmla="*/ 2 h 273"/>
                <a:gd name="T10" fmla="*/ 246 w 274"/>
                <a:gd name="T11" fmla="*/ 3 h 273"/>
                <a:gd name="T12" fmla="*/ 250 w 274"/>
                <a:gd name="T13" fmla="*/ 5 h 273"/>
                <a:gd name="T14" fmla="*/ 254 w 274"/>
                <a:gd name="T15" fmla="*/ 7 h 273"/>
                <a:gd name="T16" fmla="*/ 258 w 274"/>
                <a:gd name="T17" fmla="*/ 10 h 273"/>
                <a:gd name="T18" fmla="*/ 261 w 274"/>
                <a:gd name="T19" fmla="*/ 13 h 273"/>
                <a:gd name="T20" fmla="*/ 264 w 274"/>
                <a:gd name="T21" fmla="*/ 16 h 273"/>
                <a:gd name="T22" fmla="*/ 267 w 274"/>
                <a:gd name="T23" fmla="*/ 20 h 273"/>
                <a:gd name="T24" fmla="*/ 269 w 274"/>
                <a:gd name="T25" fmla="*/ 24 h 273"/>
                <a:gd name="T26" fmla="*/ 271 w 274"/>
                <a:gd name="T27" fmla="*/ 28 h 273"/>
                <a:gd name="T28" fmla="*/ 272 w 274"/>
                <a:gd name="T29" fmla="*/ 32 h 273"/>
                <a:gd name="T30" fmla="*/ 274 w 274"/>
                <a:gd name="T31" fmla="*/ 37 h 273"/>
                <a:gd name="T32" fmla="*/ 274 w 274"/>
                <a:gd name="T33" fmla="*/ 41 h 273"/>
                <a:gd name="T34" fmla="*/ 274 w 274"/>
                <a:gd name="T35" fmla="*/ 46 h 273"/>
                <a:gd name="T36" fmla="*/ 274 w 274"/>
                <a:gd name="T37" fmla="*/ 273 h 273"/>
                <a:gd name="T38" fmla="*/ 47 w 274"/>
                <a:gd name="T39" fmla="*/ 273 h 273"/>
                <a:gd name="T40" fmla="*/ 42 w 274"/>
                <a:gd name="T41" fmla="*/ 272 h 273"/>
                <a:gd name="T42" fmla="*/ 38 w 274"/>
                <a:gd name="T43" fmla="*/ 272 h 273"/>
                <a:gd name="T44" fmla="*/ 33 w 274"/>
                <a:gd name="T45" fmla="*/ 271 h 273"/>
                <a:gd name="T46" fmla="*/ 29 w 274"/>
                <a:gd name="T47" fmla="*/ 269 h 273"/>
                <a:gd name="T48" fmla="*/ 25 w 274"/>
                <a:gd name="T49" fmla="*/ 267 h 273"/>
                <a:gd name="T50" fmla="*/ 21 w 274"/>
                <a:gd name="T51" fmla="*/ 265 h 273"/>
                <a:gd name="T52" fmla="*/ 17 w 274"/>
                <a:gd name="T53" fmla="*/ 262 h 273"/>
                <a:gd name="T54" fmla="*/ 14 w 274"/>
                <a:gd name="T55" fmla="*/ 259 h 273"/>
                <a:gd name="T56" fmla="*/ 11 w 274"/>
                <a:gd name="T57" fmla="*/ 256 h 273"/>
                <a:gd name="T58" fmla="*/ 8 w 274"/>
                <a:gd name="T59" fmla="*/ 252 h 273"/>
                <a:gd name="T60" fmla="*/ 6 w 274"/>
                <a:gd name="T61" fmla="*/ 248 h 273"/>
                <a:gd name="T62" fmla="*/ 4 w 274"/>
                <a:gd name="T63" fmla="*/ 244 h 273"/>
                <a:gd name="T64" fmla="*/ 3 w 274"/>
                <a:gd name="T65" fmla="*/ 240 h 273"/>
                <a:gd name="T66" fmla="*/ 1 w 274"/>
                <a:gd name="T67" fmla="*/ 235 h 273"/>
                <a:gd name="T68" fmla="*/ 1 w 274"/>
                <a:gd name="T69" fmla="*/ 231 h 273"/>
                <a:gd name="T70" fmla="*/ 0 w 274"/>
                <a:gd name="T71" fmla="*/ 226 h 273"/>
                <a:gd name="T72" fmla="*/ 0 w 274"/>
                <a:gd name="T73" fmla="*/ 0 h 27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74"/>
                <a:gd name="T112" fmla="*/ 0 h 273"/>
                <a:gd name="T113" fmla="*/ 274 w 274"/>
                <a:gd name="T114" fmla="*/ 273 h 27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74" h="273">
                  <a:moveTo>
                    <a:pt x="0" y="0"/>
                  </a:moveTo>
                  <a:lnTo>
                    <a:pt x="228" y="0"/>
                  </a:lnTo>
                  <a:lnTo>
                    <a:pt x="233" y="0"/>
                  </a:lnTo>
                  <a:lnTo>
                    <a:pt x="237" y="1"/>
                  </a:lnTo>
                  <a:lnTo>
                    <a:pt x="242" y="2"/>
                  </a:lnTo>
                  <a:lnTo>
                    <a:pt x="246" y="3"/>
                  </a:lnTo>
                  <a:lnTo>
                    <a:pt x="250" y="5"/>
                  </a:lnTo>
                  <a:lnTo>
                    <a:pt x="254" y="7"/>
                  </a:lnTo>
                  <a:lnTo>
                    <a:pt x="258" y="10"/>
                  </a:lnTo>
                  <a:lnTo>
                    <a:pt x="261" y="13"/>
                  </a:lnTo>
                  <a:lnTo>
                    <a:pt x="264" y="16"/>
                  </a:lnTo>
                  <a:lnTo>
                    <a:pt x="267" y="20"/>
                  </a:lnTo>
                  <a:lnTo>
                    <a:pt x="269" y="24"/>
                  </a:lnTo>
                  <a:lnTo>
                    <a:pt x="271" y="28"/>
                  </a:lnTo>
                  <a:lnTo>
                    <a:pt x="272" y="32"/>
                  </a:lnTo>
                  <a:lnTo>
                    <a:pt x="274" y="37"/>
                  </a:lnTo>
                  <a:lnTo>
                    <a:pt x="274" y="41"/>
                  </a:lnTo>
                  <a:lnTo>
                    <a:pt x="274" y="46"/>
                  </a:lnTo>
                  <a:lnTo>
                    <a:pt x="274" y="273"/>
                  </a:lnTo>
                  <a:lnTo>
                    <a:pt x="47" y="273"/>
                  </a:lnTo>
                  <a:lnTo>
                    <a:pt x="42" y="272"/>
                  </a:lnTo>
                  <a:lnTo>
                    <a:pt x="38" y="272"/>
                  </a:lnTo>
                  <a:lnTo>
                    <a:pt x="33" y="271"/>
                  </a:lnTo>
                  <a:lnTo>
                    <a:pt x="29" y="269"/>
                  </a:lnTo>
                  <a:lnTo>
                    <a:pt x="25" y="267"/>
                  </a:lnTo>
                  <a:lnTo>
                    <a:pt x="21" y="265"/>
                  </a:lnTo>
                  <a:lnTo>
                    <a:pt x="17" y="262"/>
                  </a:lnTo>
                  <a:lnTo>
                    <a:pt x="14" y="259"/>
                  </a:lnTo>
                  <a:lnTo>
                    <a:pt x="11" y="256"/>
                  </a:lnTo>
                  <a:lnTo>
                    <a:pt x="8" y="252"/>
                  </a:lnTo>
                  <a:lnTo>
                    <a:pt x="6" y="248"/>
                  </a:lnTo>
                  <a:lnTo>
                    <a:pt x="4" y="244"/>
                  </a:lnTo>
                  <a:lnTo>
                    <a:pt x="3" y="240"/>
                  </a:lnTo>
                  <a:lnTo>
                    <a:pt x="1" y="235"/>
                  </a:lnTo>
                  <a:lnTo>
                    <a:pt x="1" y="231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6" name="Freeform 87"/>
            <p:cNvSpPr>
              <a:spLocks/>
            </p:cNvSpPr>
            <p:nvPr/>
          </p:nvSpPr>
          <p:spPr bwMode="auto">
            <a:xfrm>
              <a:off x="3354506" y="5393888"/>
              <a:ext cx="117768" cy="153716"/>
            </a:xfrm>
            <a:custGeom>
              <a:avLst/>
              <a:gdLst>
                <a:gd name="T0" fmla="*/ 90 w 90"/>
                <a:gd name="T1" fmla="*/ 137 h 137"/>
                <a:gd name="T2" fmla="*/ 47 w 90"/>
                <a:gd name="T3" fmla="*/ 137 h 137"/>
                <a:gd name="T4" fmla="*/ 42 w 90"/>
                <a:gd name="T5" fmla="*/ 136 h 137"/>
                <a:gd name="T6" fmla="*/ 38 w 90"/>
                <a:gd name="T7" fmla="*/ 136 h 137"/>
                <a:gd name="T8" fmla="*/ 33 w 90"/>
                <a:gd name="T9" fmla="*/ 135 h 137"/>
                <a:gd name="T10" fmla="*/ 29 w 90"/>
                <a:gd name="T11" fmla="*/ 133 h 137"/>
                <a:gd name="T12" fmla="*/ 25 w 90"/>
                <a:gd name="T13" fmla="*/ 131 h 137"/>
                <a:gd name="T14" fmla="*/ 21 w 90"/>
                <a:gd name="T15" fmla="*/ 129 h 137"/>
                <a:gd name="T16" fmla="*/ 17 w 90"/>
                <a:gd name="T17" fmla="*/ 126 h 137"/>
                <a:gd name="T18" fmla="*/ 14 w 90"/>
                <a:gd name="T19" fmla="*/ 123 h 137"/>
                <a:gd name="T20" fmla="*/ 11 w 90"/>
                <a:gd name="T21" fmla="*/ 120 h 137"/>
                <a:gd name="T22" fmla="*/ 8 w 90"/>
                <a:gd name="T23" fmla="*/ 116 h 137"/>
                <a:gd name="T24" fmla="*/ 6 w 90"/>
                <a:gd name="T25" fmla="*/ 112 h 137"/>
                <a:gd name="T26" fmla="*/ 4 w 90"/>
                <a:gd name="T27" fmla="*/ 108 h 137"/>
                <a:gd name="T28" fmla="*/ 3 w 90"/>
                <a:gd name="T29" fmla="*/ 104 h 137"/>
                <a:gd name="T30" fmla="*/ 1 w 90"/>
                <a:gd name="T31" fmla="*/ 99 h 137"/>
                <a:gd name="T32" fmla="*/ 1 w 90"/>
                <a:gd name="T33" fmla="*/ 95 h 137"/>
                <a:gd name="T34" fmla="*/ 0 w 90"/>
                <a:gd name="T35" fmla="*/ 90 h 137"/>
                <a:gd name="T36" fmla="*/ 0 w 90"/>
                <a:gd name="T37" fmla="*/ 0 h 137"/>
                <a:gd name="T38" fmla="*/ 90 w 90"/>
                <a:gd name="T39" fmla="*/ 0 h 137"/>
                <a:gd name="T40" fmla="*/ 90 w 90"/>
                <a:gd name="T41" fmla="*/ 137 h 1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0"/>
                <a:gd name="T64" fmla="*/ 0 h 137"/>
                <a:gd name="T65" fmla="*/ 90 w 90"/>
                <a:gd name="T66" fmla="*/ 137 h 13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0" h="137">
                  <a:moveTo>
                    <a:pt x="90" y="137"/>
                  </a:moveTo>
                  <a:lnTo>
                    <a:pt x="47" y="137"/>
                  </a:lnTo>
                  <a:lnTo>
                    <a:pt x="42" y="136"/>
                  </a:lnTo>
                  <a:lnTo>
                    <a:pt x="38" y="136"/>
                  </a:lnTo>
                  <a:lnTo>
                    <a:pt x="33" y="135"/>
                  </a:lnTo>
                  <a:lnTo>
                    <a:pt x="29" y="133"/>
                  </a:lnTo>
                  <a:lnTo>
                    <a:pt x="25" y="131"/>
                  </a:lnTo>
                  <a:lnTo>
                    <a:pt x="21" y="129"/>
                  </a:lnTo>
                  <a:lnTo>
                    <a:pt x="17" y="126"/>
                  </a:lnTo>
                  <a:lnTo>
                    <a:pt x="14" y="123"/>
                  </a:lnTo>
                  <a:lnTo>
                    <a:pt x="11" y="120"/>
                  </a:lnTo>
                  <a:lnTo>
                    <a:pt x="8" y="116"/>
                  </a:lnTo>
                  <a:lnTo>
                    <a:pt x="6" y="112"/>
                  </a:lnTo>
                  <a:lnTo>
                    <a:pt x="4" y="108"/>
                  </a:lnTo>
                  <a:lnTo>
                    <a:pt x="3" y="104"/>
                  </a:lnTo>
                  <a:lnTo>
                    <a:pt x="1" y="99"/>
                  </a:lnTo>
                  <a:lnTo>
                    <a:pt x="1" y="95"/>
                  </a:lnTo>
                  <a:lnTo>
                    <a:pt x="0" y="90"/>
                  </a:lnTo>
                  <a:lnTo>
                    <a:pt x="0" y="0"/>
                  </a:lnTo>
                  <a:lnTo>
                    <a:pt x="90" y="0"/>
                  </a:lnTo>
                  <a:lnTo>
                    <a:pt x="90" y="137"/>
                  </a:lnTo>
                  <a:close/>
                </a:path>
              </a:pathLst>
            </a:custGeom>
            <a:solidFill>
              <a:srgbClr val="6600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7" name="Freeform 88"/>
            <p:cNvSpPr>
              <a:spLocks/>
            </p:cNvSpPr>
            <p:nvPr/>
          </p:nvSpPr>
          <p:spPr bwMode="auto">
            <a:xfrm>
              <a:off x="3421241" y="5513944"/>
              <a:ext cx="30096" cy="19074"/>
            </a:xfrm>
            <a:custGeom>
              <a:avLst/>
              <a:gdLst>
                <a:gd name="T0" fmla="*/ 23 w 23"/>
                <a:gd name="T1" fmla="*/ 8 h 17"/>
                <a:gd name="T2" fmla="*/ 23 w 23"/>
                <a:gd name="T3" fmla="*/ 6 h 17"/>
                <a:gd name="T4" fmla="*/ 22 w 23"/>
                <a:gd name="T5" fmla="*/ 4 h 17"/>
                <a:gd name="T6" fmla="*/ 20 w 23"/>
                <a:gd name="T7" fmla="*/ 0 h 17"/>
                <a:gd name="T8" fmla="*/ 10 w 23"/>
                <a:gd name="T9" fmla="*/ 0 h 17"/>
                <a:gd name="T10" fmla="*/ 10 w 23"/>
                <a:gd name="T11" fmla="*/ 7 h 17"/>
                <a:gd name="T12" fmla="*/ 13 w 23"/>
                <a:gd name="T13" fmla="*/ 8 h 17"/>
                <a:gd name="T14" fmla="*/ 13 w 23"/>
                <a:gd name="T15" fmla="*/ 3 h 17"/>
                <a:gd name="T16" fmla="*/ 19 w 23"/>
                <a:gd name="T17" fmla="*/ 3 h 17"/>
                <a:gd name="T18" fmla="*/ 20 w 23"/>
                <a:gd name="T19" fmla="*/ 5 h 17"/>
                <a:gd name="T20" fmla="*/ 20 w 23"/>
                <a:gd name="T21" fmla="*/ 7 h 17"/>
                <a:gd name="T22" fmla="*/ 20 w 23"/>
                <a:gd name="T23" fmla="*/ 9 h 17"/>
                <a:gd name="T24" fmla="*/ 19 w 23"/>
                <a:gd name="T25" fmla="*/ 10 h 17"/>
                <a:gd name="T26" fmla="*/ 17 w 23"/>
                <a:gd name="T27" fmla="*/ 12 h 17"/>
                <a:gd name="T28" fmla="*/ 14 w 23"/>
                <a:gd name="T29" fmla="*/ 13 h 17"/>
                <a:gd name="T30" fmla="*/ 11 w 23"/>
                <a:gd name="T31" fmla="*/ 13 h 17"/>
                <a:gd name="T32" fmla="*/ 8 w 23"/>
                <a:gd name="T33" fmla="*/ 13 h 17"/>
                <a:gd name="T34" fmla="*/ 5 w 23"/>
                <a:gd name="T35" fmla="*/ 12 h 17"/>
                <a:gd name="T36" fmla="*/ 3 w 23"/>
                <a:gd name="T37" fmla="*/ 10 h 17"/>
                <a:gd name="T38" fmla="*/ 3 w 23"/>
                <a:gd name="T39" fmla="*/ 9 h 17"/>
                <a:gd name="T40" fmla="*/ 2 w 23"/>
                <a:gd name="T41" fmla="*/ 7 h 17"/>
                <a:gd name="T42" fmla="*/ 3 w 23"/>
                <a:gd name="T43" fmla="*/ 5 h 17"/>
                <a:gd name="T44" fmla="*/ 4 w 23"/>
                <a:gd name="T45" fmla="*/ 2 h 17"/>
                <a:gd name="T46" fmla="*/ 2 w 23"/>
                <a:gd name="T47" fmla="*/ 1 h 17"/>
                <a:gd name="T48" fmla="*/ 0 w 23"/>
                <a:gd name="T49" fmla="*/ 4 h 17"/>
                <a:gd name="T50" fmla="*/ 0 w 23"/>
                <a:gd name="T51" fmla="*/ 8 h 17"/>
                <a:gd name="T52" fmla="*/ 0 w 23"/>
                <a:gd name="T53" fmla="*/ 10 h 17"/>
                <a:gd name="T54" fmla="*/ 1 w 23"/>
                <a:gd name="T55" fmla="*/ 12 h 17"/>
                <a:gd name="T56" fmla="*/ 2 w 23"/>
                <a:gd name="T57" fmla="*/ 13 h 17"/>
                <a:gd name="T58" fmla="*/ 3 w 23"/>
                <a:gd name="T59" fmla="*/ 15 h 17"/>
                <a:gd name="T60" fmla="*/ 7 w 23"/>
                <a:gd name="T61" fmla="*/ 16 h 17"/>
                <a:gd name="T62" fmla="*/ 11 w 23"/>
                <a:gd name="T63" fmla="*/ 17 h 17"/>
                <a:gd name="T64" fmla="*/ 15 w 23"/>
                <a:gd name="T65" fmla="*/ 16 h 17"/>
                <a:gd name="T66" fmla="*/ 17 w 23"/>
                <a:gd name="T67" fmla="*/ 16 h 17"/>
                <a:gd name="T68" fmla="*/ 19 w 23"/>
                <a:gd name="T69" fmla="*/ 15 h 17"/>
                <a:gd name="T70" fmla="*/ 21 w 23"/>
                <a:gd name="T71" fmla="*/ 13 h 17"/>
                <a:gd name="T72" fmla="*/ 22 w 23"/>
                <a:gd name="T73" fmla="*/ 12 h 17"/>
                <a:gd name="T74" fmla="*/ 23 w 23"/>
                <a:gd name="T75" fmla="*/ 10 h 17"/>
                <a:gd name="T76" fmla="*/ 23 w 23"/>
                <a:gd name="T77" fmla="*/ 8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"/>
                <a:gd name="T118" fmla="*/ 0 h 17"/>
                <a:gd name="T119" fmla="*/ 23 w 23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" h="17">
                  <a:moveTo>
                    <a:pt x="23" y="8"/>
                  </a:moveTo>
                  <a:lnTo>
                    <a:pt x="23" y="6"/>
                  </a:lnTo>
                  <a:lnTo>
                    <a:pt x="22" y="4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10" y="7"/>
                  </a:lnTo>
                  <a:lnTo>
                    <a:pt x="13" y="8"/>
                  </a:lnTo>
                  <a:lnTo>
                    <a:pt x="13" y="3"/>
                  </a:lnTo>
                  <a:lnTo>
                    <a:pt x="19" y="3"/>
                  </a:lnTo>
                  <a:lnTo>
                    <a:pt x="20" y="5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19" y="10"/>
                  </a:lnTo>
                  <a:lnTo>
                    <a:pt x="17" y="12"/>
                  </a:lnTo>
                  <a:lnTo>
                    <a:pt x="14" y="13"/>
                  </a:lnTo>
                  <a:lnTo>
                    <a:pt x="11" y="13"/>
                  </a:lnTo>
                  <a:lnTo>
                    <a:pt x="8" y="13"/>
                  </a:lnTo>
                  <a:lnTo>
                    <a:pt x="5" y="12"/>
                  </a:lnTo>
                  <a:lnTo>
                    <a:pt x="3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4" y="2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7" y="16"/>
                  </a:lnTo>
                  <a:lnTo>
                    <a:pt x="11" y="17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9" y="15"/>
                  </a:lnTo>
                  <a:lnTo>
                    <a:pt x="21" y="13"/>
                  </a:lnTo>
                  <a:lnTo>
                    <a:pt x="22" y="12"/>
                  </a:lnTo>
                  <a:lnTo>
                    <a:pt x="23" y="10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8" name="Freeform 89"/>
            <p:cNvSpPr>
              <a:spLocks/>
            </p:cNvSpPr>
            <p:nvPr/>
          </p:nvSpPr>
          <p:spPr bwMode="auto">
            <a:xfrm>
              <a:off x="3421241" y="5494869"/>
              <a:ext cx="30096" cy="14586"/>
            </a:xfrm>
            <a:custGeom>
              <a:avLst/>
              <a:gdLst>
                <a:gd name="T0" fmla="*/ 2 w 23"/>
                <a:gd name="T1" fmla="*/ 1 h 13"/>
                <a:gd name="T2" fmla="*/ 0 w 23"/>
                <a:gd name="T3" fmla="*/ 0 h 13"/>
                <a:gd name="T4" fmla="*/ 0 w 23"/>
                <a:gd name="T5" fmla="*/ 13 h 13"/>
                <a:gd name="T6" fmla="*/ 23 w 23"/>
                <a:gd name="T7" fmla="*/ 13 h 13"/>
                <a:gd name="T8" fmla="*/ 23 w 23"/>
                <a:gd name="T9" fmla="*/ 0 h 13"/>
                <a:gd name="T10" fmla="*/ 20 w 23"/>
                <a:gd name="T11" fmla="*/ 0 h 13"/>
                <a:gd name="T12" fmla="*/ 20 w 23"/>
                <a:gd name="T13" fmla="*/ 10 h 13"/>
                <a:gd name="T14" fmla="*/ 12 w 23"/>
                <a:gd name="T15" fmla="*/ 10 h 13"/>
                <a:gd name="T16" fmla="*/ 12 w 23"/>
                <a:gd name="T17" fmla="*/ 4 h 13"/>
                <a:gd name="T18" fmla="*/ 9 w 23"/>
                <a:gd name="T19" fmla="*/ 2 h 13"/>
                <a:gd name="T20" fmla="*/ 9 w 23"/>
                <a:gd name="T21" fmla="*/ 10 h 13"/>
                <a:gd name="T22" fmla="*/ 2 w 23"/>
                <a:gd name="T23" fmla="*/ 10 h 13"/>
                <a:gd name="T24" fmla="*/ 2 w 23"/>
                <a:gd name="T25" fmla="*/ 1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13"/>
                <a:gd name="T41" fmla="*/ 23 w 23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13">
                  <a:moveTo>
                    <a:pt x="2" y="1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23" y="13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20" y="10"/>
                  </a:lnTo>
                  <a:lnTo>
                    <a:pt x="12" y="10"/>
                  </a:lnTo>
                  <a:lnTo>
                    <a:pt x="12" y="4"/>
                  </a:lnTo>
                  <a:lnTo>
                    <a:pt x="9" y="2"/>
                  </a:lnTo>
                  <a:lnTo>
                    <a:pt x="9" y="10"/>
                  </a:lnTo>
                  <a:lnTo>
                    <a:pt x="2" y="1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9" name="Freeform 90"/>
            <p:cNvSpPr>
              <a:spLocks/>
            </p:cNvSpPr>
            <p:nvPr/>
          </p:nvSpPr>
          <p:spPr bwMode="auto">
            <a:xfrm>
              <a:off x="3421241" y="5476917"/>
              <a:ext cx="30096" cy="16830"/>
            </a:xfrm>
            <a:custGeom>
              <a:avLst/>
              <a:gdLst>
                <a:gd name="T0" fmla="*/ 22 w 23"/>
                <a:gd name="T1" fmla="*/ 3 h 15"/>
                <a:gd name="T2" fmla="*/ 20 w 23"/>
                <a:gd name="T3" fmla="*/ 2 h 15"/>
                <a:gd name="T4" fmla="*/ 19 w 23"/>
                <a:gd name="T5" fmla="*/ 1 h 15"/>
                <a:gd name="T6" fmla="*/ 16 w 23"/>
                <a:gd name="T7" fmla="*/ 0 h 15"/>
                <a:gd name="T8" fmla="*/ 14 w 23"/>
                <a:gd name="T9" fmla="*/ 0 h 15"/>
                <a:gd name="T10" fmla="*/ 12 w 23"/>
                <a:gd name="T11" fmla="*/ 1 h 15"/>
                <a:gd name="T12" fmla="*/ 11 w 23"/>
                <a:gd name="T13" fmla="*/ 2 h 15"/>
                <a:gd name="T14" fmla="*/ 10 w 23"/>
                <a:gd name="T15" fmla="*/ 4 h 15"/>
                <a:gd name="T16" fmla="*/ 9 w 23"/>
                <a:gd name="T17" fmla="*/ 8 h 15"/>
                <a:gd name="T18" fmla="*/ 7 w 23"/>
                <a:gd name="T19" fmla="*/ 10 h 15"/>
                <a:gd name="T20" fmla="*/ 6 w 23"/>
                <a:gd name="T21" fmla="*/ 11 h 15"/>
                <a:gd name="T22" fmla="*/ 4 w 23"/>
                <a:gd name="T23" fmla="*/ 11 h 15"/>
                <a:gd name="T24" fmla="*/ 3 w 23"/>
                <a:gd name="T25" fmla="*/ 10 h 15"/>
                <a:gd name="T26" fmla="*/ 3 w 23"/>
                <a:gd name="T27" fmla="*/ 9 h 15"/>
                <a:gd name="T28" fmla="*/ 2 w 23"/>
                <a:gd name="T29" fmla="*/ 7 h 15"/>
                <a:gd name="T30" fmla="*/ 3 w 23"/>
                <a:gd name="T31" fmla="*/ 5 h 15"/>
                <a:gd name="T32" fmla="*/ 4 w 23"/>
                <a:gd name="T33" fmla="*/ 3 h 15"/>
                <a:gd name="T34" fmla="*/ 2 w 23"/>
                <a:gd name="T35" fmla="*/ 1 h 15"/>
                <a:gd name="T36" fmla="*/ 0 w 23"/>
                <a:gd name="T37" fmla="*/ 4 h 15"/>
                <a:gd name="T38" fmla="*/ 0 w 23"/>
                <a:gd name="T39" fmla="*/ 6 h 15"/>
                <a:gd name="T40" fmla="*/ 0 w 23"/>
                <a:gd name="T41" fmla="*/ 7 h 15"/>
                <a:gd name="T42" fmla="*/ 0 w 23"/>
                <a:gd name="T43" fmla="*/ 10 h 15"/>
                <a:gd name="T44" fmla="*/ 1 w 23"/>
                <a:gd name="T45" fmla="*/ 13 h 15"/>
                <a:gd name="T46" fmla="*/ 2 w 23"/>
                <a:gd name="T47" fmla="*/ 13 h 15"/>
                <a:gd name="T48" fmla="*/ 3 w 23"/>
                <a:gd name="T49" fmla="*/ 14 h 15"/>
                <a:gd name="T50" fmla="*/ 6 w 23"/>
                <a:gd name="T51" fmla="*/ 15 h 15"/>
                <a:gd name="T52" fmla="*/ 8 w 23"/>
                <a:gd name="T53" fmla="*/ 14 h 15"/>
                <a:gd name="T54" fmla="*/ 10 w 23"/>
                <a:gd name="T55" fmla="*/ 13 h 15"/>
                <a:gd name="T56" fmla="*/ 12 w 23"/>
                <a:gd name="T57" fmla="*/ 10 h 15"/>
                <a:gd name="T58" fmla="*/ 13 w 23"/>
                <a:gd name="T59" fmla="*/ 7 h 15"/>
                <a:gd name="T60" fmla="*/ 14 w 23"/>
                <a:gd name="T61" fmla="*/ 4 h 15"/>
                <a:gd name="T62" fmla="*/ 16 w 23"/>
                <a:gd name="T63" fmla="*/ 3 h 15"/>
                <a:gd name="T64" fmla="*/ 18 w 23"/>
                <a:gd name="T65" fmla="*/ 4 h 15"/>
                <a:gd name="T66" fmla="*/ 19 w 23"/>
                <a:gd name="T67" fmla="*/ 5 h 15"/>
                <a:gd name="T68" fmla="*/ 20 w 23"/>
                <a:gd name="T69" fmla="*/ 6 h 15"/>
                <a:gd name="T70" fmla="*/ 20 w 23"/>
                <a:gd name="T71" fmla="*/ 8 h 15"/>
                <a:gd name="T72" fmla="*/ 19 w 23"/>
                <a:gd name="T73" fmla="*/ 11 h 15"/>
                <a:gd name="T74" fmla="*/ 18 w 23"/>
                <a:gd name="T75" fmla="*/ 14 h 15"/>
                <a:gd name="T76" fmla="*/ 20 w 23"/>
                <a:gd name="T77" fmla="*/ 15 h 15"/>
                <a:gd name="T78" fmla="*/ 22 w 23"/>
                <a:gd name="T79" fmla="*/ 12 h 15"/>
                <a:gd name="T80" fmla="*/ 23 w 23"/>
                <a:gd name="T81" fmla="*/ 10 h 15"/>
                <a:gd name="T82" fmla="*/ 23 w 23"/>
                <a:gd name="T83" fmla="*/ 8 h 15"/>
                <a:gd name="T84" fmla="*/ 23 w 23"/>
                <a:gd name="T85" fmla="*/ 5 h 15"/>
                <a:gd name="T86" fmla="*/ 22 w 23"/>
                <a:gd name="T87" fmla="*/ 3 h 1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3"/>
                <a:gd name="T133" fmla="*/ 0 h 15"/>
                <a:gd name="T134" fmla="*/ 23 w 23"/>
                <a:gd name="T135" fmla="*/ 15 h 1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3" h="15">
                  <a:moveTo>
                    <a:pt x="22" y="3"/>
                  </a:moveTo>
                  <a:lnTo>
                    <a:pt x="20" y="2"/>
                  </a:lnTo>
                  <a:lnTo>
                    <a:pt x="19" y="1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4"/>
                  </a:lnTo>
                  <a:lnTo>
                    <a:pt x="9" y="8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6" y="15"/>
                  </a:lnTo>
                  <a:lnTo>
                    <a:pt x="8" y="14"/>
                  </a:lnTo>
                  <a:lnTo>
                    <a:pt x="10" y="13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14" y="4"/>
                  </a:lnTo>
                  <a:lnTo>
                    <a:pt x="16" y="3"/>
                  </a:lnTo>
                  <a:lnTo>
                    <a:pt x="18" y="4"/>
                  </a:lnTo>
                  <a:lnTo>
                    <a:pt x="19" y="5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19" y="11"/>
                  </a:lnTo>
                  <a:lnTo>
                    <a:pt x="18" y="14"/>
                  </a:lnTo>
                  <a:lnTo>
                    <a:pt x="20" y="15"/>
                  </a:lnTo>
                  <a:lnTo>
                    <a:pt x="22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5"/>
                  </a:lnTo>
                  <a:lnTo>
                    <a:pt x="22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90" name="Freeform 91"/>
            <p:cNvSpPr>
              <a:spLocks/>
            </p:cNvSpPr>
            <p:nvPr/>
          </p:nvSpPr>
          <p:spPr bwMode="auto">
            <a:xfrm>
              <a:off x="3421241" y="5457843"/>
              <a:ext cx="30096" cy="19074"/>
            </a:xfrm>
            <a:custGeom>
              <a:avLst/>
              <a:gdLst>
                <a:gd name="T0" fmla="*/ 2 w 23"/>
                <a:gd name="T1" fmla="*/ 7 h 17"/>
                <a:gd name="T2" fmla="*/ 2 w 23"/>
                <a:gd name="T3" fmla="*/ 0 h 17"/>
                <a:gd name="T4" fmla="*/ 0 w 23"/>
                <a:gd name="T5" fmla="*/ 0 h 17"/>
                <a:gd name="T6" fmla="*/ 0 w 23"/>
                <a:gd name="T7" fmla="*/ 16 h 17"/>
                <a:gd name="T8" fmla="*/ 2 w 23"/>
                <a:gd name="T9" fmla="*/ 17 h 17"/>
                <a:gd name="T10" fmla="*/ 2 w 23"/>
                <a:gd name="T11" fmla="*/ 10 h 17"/>
                <a:gd name="T12" fmla="*/ 23 w 23"/>
                <a:gd name="T13" fmla="*/ 10 h 17"/>
                <a:gd name="T14" fmla="*/ 23 w 23"/>
                <a:gd name="T15" fmla="*/ 7 h 17"/>
                <a:gd name="T16" fmla="*/ 2 w 23"/>
                <a:gd name="T17" fmla="*/ 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7"/>
                <a:gd name="T29" fmla="*/ 23 w 23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7">
                  <a:moveTo>
                    <a:pt x="2" y="7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2" y="17"/>
                  </a:lnTo>
                  <a:lnTo>
                    <a:pt x="2" y="10"/>
                  </a:lnTo>
                  <a:lnTo>
                    <a:pt x="23" y="10"/>
                  </a:lnTo>
                  <a:lnTo>
                    <a:pt x="23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91" name="Freeform 92"/>
            <p:cNvSpPr>
              <a:spLocks/>
            </p:cNvSpPr>
            <p:nvPr/>
          </p:nvSpPr>
          <p:spPr bwMode="auto">
            <a:xfrm>
              <a:off x="3419933" y="5452233"/>
              <a:ext cx="31405" cy="4488"/>
            </a:xfrm>
            <a:custGeom>
              <a:avLst/>
              <a:gdLst>
                <a:gd name="T0" fmla="*/ 24 w 24"/>
                <a:gd name="T1" fmla="*/ 4 h 4"/>
                <a:gd name="T2" fmla="*/ 24 w 24"/>
                <a:gd name="T3" fmla="*/ 0 h 4"/>
                <a:gd name="T4" fmla="*/ 0 w 24"/>
                <a:gd name="T5" fmla="*/ 0 h 4"/>
                <a:gd name="T6" fmla="*/ 2 w 24"/>
                <a:gd name="T7" fmla="*/ 4 h 4"/>
                <a:gd name="T8" fmla="*/ 24 w 2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4"/>
                <a:gd name="T17" fmla="*/ 24 w 2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4">
                  <a:moveTo>
                    <a:pt x="24" y="4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92" name="Freeform 93"/>
            <p:cNvSpPr>
              <a:spLocks noEditPoints="1"/>
            </p:cNvSpPr>
            <p:nvPr/>
          </p:nvSpPr>
          <p:spPr bwMode="auto">
            <a:xfrm>
              <a:off x="3421241" y="5427548"/>
              <a:ext cx="30096" cy="21318"/>
            </a:xfrm>
            <a:custGeom>
              <a:avLst/>
              <a:gdLst>
                <a:gd name="T0" fmla="*/ 23 w 23"/>
                <a:gd name="T1" fmla="*/ 9 h 19"/>
                <a:gd name="T2" fmla="*/ 23 w 23"/>
                <a:gd name="T3" fmla="*/ 7 h 19"/>
                <a:gd name="T4" fmla="*/ 22 w 23"/>
                <a:gd name="T5" fmla="*/ 5 h 19"/>
                <a:gd name="T6" fmla="*/ 21 w 23"/>
                <a:gd name="T7" fmla="*/ 3 h 19"/>
                <a:gd name="T8" fmla="*/ 19 w 23"/>
                <a:gd name="T9" fmla="*/ 2 h 19"/>
                <a:gd name="T10" fmla="*/ 17 w 23"/>
                <a:gd name="T11" fmla="*/ 1 h 19"/>
                <a:gd name="T12" fmla="*/ 15 w 23"/>
                <a:gd name="T13" fmla="*/ 0 h 19"/>
                <a:gd name="T14" fmla="*/ 13 w 23"/>
                <a:gd name="T15" fmla="*/ 0 h 19"/>
                <a:gd name="T16" fmla="*/ 11 w 23"/>
                <a:gd name="T17" fmla="*/ 0 h 19"/>
                <a:gd name="T18" fmla="*/ 7 w 23"/>
                <a:gd name="T19" fmla="*/ 0 h 19"/>
                <a:gd name="T20" fmla="*/ 5 w 23"/>
                <a:gd name="T21" fmla="*/ 1 h 19"/>
                <a:gd name="T22" fmla="*/ 3 w 23"/>
                <a:gd name="T23" fmla="*/ 2 h 19"/>
                <a:gd name="T24" fmla="*/ 2 w 23"/>
                <a:gd name="T25" fmla="*/ 4 h 19"/>
                <a:gd name="T26" fmla="*/ 1 w 23"/>
                <a:gd name="T27" fmla="*/ 5 h 19"/>
                <a:gd name="T28" fmla="*/ 0 w 23"/>
                <a:gd name="T29" fmla="*/ 7 h 19"/>
                <a:gd name="T30" fmla="*/ 0 w 23"/>
                <a:gd name="T31" fmla="*/ 9 h 19"/>
                <a:gd name="T32" fmla="*/ 0 w 23"/>
                <a:gd name="T33" fmla="*/ 12 h 19"/>
                <a:gd name="T34" fmla="*/ 1 w 23"/>
                <a:gd name="T35" fmla="*/ 14 h 19"/>
                <a:gd name="T36" fmla="*/ 2 w 23"/>
                <a:gd name="T37" fmla="*/ 15 h 19"/>
                <a:gd name="T38" fmla="*/ 3 w 23"/>
                <a:gd name="T39" fmla="*/ 17 h 19"/>
                <a:gd name="T40" fmla="*/ 7 w 23"/>
                <a:gd name="T41" fmla="*/ 19 h 19"/>
                <a:gd name="T42" fmla="*/ 11 w 23"/>
                <a:gd name="T43" fmla="*/ 19 h 19"/>
                <a:gd name="T44" fmla="*/ 15 w 23"/>
                <a:gd name="T45" fmla="*/ 19 h 19"/>
                <a:gd name="T46" fmla="*/ 19 w 23"/>
                <a:gd name="T47" fmla="*/ 17 h 19"/>
                <a:gd name="T48" fmla="*/ 21 w 23"/>
                <a:gd name="T49" fmla="*/ 15 h 19"/>
                <a:gd name="T50" fmla="*/ 22 w 23"/>
                <a:gd name="T51" fmla="*/ 14 h 19"/>
                <a:gd name="T52" fmla="*/ 23 w 23"/>
                <a:gd name="T53" fmla="*/ 12 h 19"/>
                <a:gd name="T54" fmla="*/ 23 w 23"/>
                <a:gd name="T55" fmla="*/ 9 h 19"/>
                <a:gd name="T56" fmla="*/ 2 w 23"/>
                <a:gd name="T57" fmla="*/ 9 h 19"/>
                <a:gd name="T58" fmla="*/ 2 w 23"/>
                <a:gd name="T59" fmla="*/ 8 h 19"/>
                <a:gd name="T60" fmla="*/ 3 w 23"/>
                <a:gd name="T61" fmla="*/ 7 h 19"/>
                <a:gd name="T62" fmla="*/ 5 w 23"/>
                <a:gd name="T63" fmla="*/ 5 h 19"/>
                <a:gd name="T64" fmla="*/ 8 w 23"/>
                <a:gd name="T65" fmla="*/ 4 h 19"/>
                <a:gd name="T66" fmla="*/ 11 w 23"/>
                <a:gd name="T67" fmla="*/ 3 h 19"/>
                <a:gd name="T68" fmla="*/ 14 w 23"/>
                <a:gd name="T69" fmla="*/ 4 h 19"/>
                <a:gd name="T70" fmla="*/ 17 w 23"/>
                <a:gd name="T71" fmla="*/ 5 h 19"/>
                <a:gd name="T72" fmla="*/ 20 w 23"/>
                <a:gd name="T73" fmla="*/ 7 h 19"/>
                <a:gd name="T74" fmla="*/ 20 w 23"/>
                <a:gd name="T75" fmla="*/ 9 h 19"/>
                <a:gd name="T76" fmla="*/ 20 w 23"/>
                <a:gd name="T77" fmla="*/ 11 h 19"/>
                <a:gd name="T78" fmla="*/ 20 w 23"/>
                <a:gd name="T79" fmla="*/ 12 h 19"/>
                <a:gd name="T80" fmla="*/ 17 w 23"/>
                <a:gd name="T81" fmla="*/ 14 h 19"/>
                <a:gd name="T82" fmla="*/ 14 w 23"/>
                <a:gd name="T83" fmla="*/ 15 h 19"/>
                <a:gd name="T84" fmla="*/ 11 w 23"/>
                <a:gd name="T85" fmla="*/ 16 h 19"/>
                <a:gd name="T86" fmla="*/ 8 w 23"/>
                <a:gd name="T87" fmla="*/ 15 h 19"/>
                <a:gd name="T88" fmla="*/ 5 w 23"/>
                <a:gd name="T89" fmla="*/ 14 h 19"/>
                <a:gd name="T90" fmla="*/ 3 w 23"/>
                <a:gd name="T91" fmla="*/ 12 h 19"/>
                <a:gd name="T92" fmla="*/ 2 w 23"/>
                <a:gd name="T93" fmla="*/ 11 h 19"/>
                <a:gd name="T94" fmla="*/ 2 w 23"/>
                <a:gd name="T95" fmla="*/ 9 h 1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"/>
                <a:gd name="T145" fmla="*/ 0 h 19"/>
                <a:gd name="T146" fmla="*/ 23 w 23"/>
                <a:gd name="T147" fmla="*/ 19 h 1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" h="19">
                  <a:moveTo>
                    <a:pt x="23" y="9"/>
                  </a:moveTo>
                  <a:lnTo>
                    <a:pt x="23" y="7"/>
                  </a:lnTo>
                  <a:lnTo>
                    <a:pt x="22" y="5"/>
                  </a:lnTo>
                  <a:lnTo>
                    <a:pt x="21" y="3"/>
                  </a:lnTo>
                  <a:lnTo>
                    <a:pt x="19" y="2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4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7"/>
                  </a:lnTo>
                  <a:lnTo>
                    <a:pt x="7" y="19"/>
                  </a:lnTo>
                  <a:lnTo>
                    <a:pt x="11" y="19"/>
                  </a:lnTo>
                  <a:lnTo>
                    <a:pt x="15" y="19"/>
                  </a:lnTo>
                  <a:lnTo>
                    <a:pt x="19" y="17"/>
                  </a:lnTo>
                  <a:lnTo>
                    <a:pt x="21" y="15"/>
                  </a:lnTo>
                  <a:lnTo>
                    <a:pt x="22" y="14"/>
                  </a:lnTo>
                  <a:lnTo>
                    <a:pt x="23" y="12"/>
                  </a:lnTo>
                  <a:lnTo>
                    <a:pt x="23" y="9"/>
                  </a:lnTo>
                  <a:close/>
                  <a:moveTo>
                    <a:pt x="2" y="9"/>
                  </a:moveTo>
                  <a:lnTo>
                    <a:pt x="2" y="8"/>
                  </a:lnTo>
                  <a:lnTo>
                    <a:pt x="3" y="7"/>
                  </a:lnTo>
                  <a:lnTo>
                    <a:pt x="5" y="5"/>
                  </a:lnTo>
                  <a:lnTo>
                    <a:pt x="8" y="4"/>
                  </a:lnTo>
                  <a:lnTo>
                    <a:pt x="11" y="3"/>
                  </a:lnTo>
                  <a:lnTo>
                    <a:pt x="14" y="4"/>
                  </a:lnTo>
                  <a:lnTo>
                    <a:pt x="17" y="5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20" y="11"/>
                  </a:lnTo>
                  <a:lnTo>
                    <a:pt x="20" y="12"/>
                  </a:lnTo>
                  <a:lnTo>
                    <a:pt x="17" y="14"/>
                  </a:lnTo>
                  <a:lnTo>
                    <a:pt x="14" y="15"/>
                  </a:lnTo>
                  <a:lnTo>
                    <a:pt x="11" y="16"/>
                  </a:lnTo>
                  <a:lnTo>
                    <a:pt x="8" y="15"/>
                  </a:lnTo>
                  <a:lnTo>
                    <a:pt x="5" y="14"/>
                  </a:lnTo>
                  <a:lnTo>
                    <a:pt x="3" y="12"/>
                  </a:lnTo>
                  <a:lnTo>
                    <a:pt x="2" y="11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93" name="Freeform 94"/>
            <p:cNvSpPr>
              <a:spLocks/>
            </p:cNvSpPr>
            <p:nvPr/>
          </p:nvSpPr>
          <p:spPr bwMode="auto">
            <a:xfrm>
              <a:off x="3419933" y="5403986"/>
              <a:ext cx="31405" cy="19074"/>
            </a:xfrm>
            <a:custGeom>
              <a:avLst/>
              <a:gdLst>
                <a:gd name="T0" fmla="*/ 24 w 24"/>
                <a:gd name="T1" fmla="*/ 3 h 17"/>
                <a:gd name="T2" fmla="*/ 24 w 24"/>
                <a:gd name="T3" fmla="*/ 0 h 17"/>
                <a:gd name="T4" fmla="*/ 1 w 24"/>
                <a:gd name="T5" fmla="*/ 0 h 17"/>
                <a:gd name="T6" fmla="*/ 1 w 24"/>
                <a:gd name="T7" fmla="*/ 2 h 17"/>
                <a:gd name="T8" fmla="*/ 18 w 24"/>
                <a:gd name="T9" fmla="*/ 2 h 17"/>
                <a:gd name="T10" fmla="*/ 0 w 24"/>
                <a:gd name="T11" fmla="*/ 14 h 17"/>
                <a:gd name="T12" fmla="*/ 1 w 24"/>
                <a:gd name="T13" fmla="*/ 17 h 17"/>
                <a:gd name="T14" fmla="*/ 24 w 24"/>
                <a:gd name="T15" fmla="*/ 17 h 17"/>
                <a:gd name="T16" fmla="*/ 24 w 24"/>
                <a:gd name="T17" fmla="*/ 14 h 17"/>
                <a:gd name="T18" fmla="*/ 7 w 24"/>
                <a:gd name="T19" fmla="*/ 14 h 17"/>
                <a:gd name="T20" fmla="*/ 24 w 24"/>
                <a:gd name="T21" fmla="*/ 3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7"/>
                <a:gd name="T35" fmla="*/ 24 w 24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7">
                  <a:moveTo>
                    <a:pt x="24" y="3"/>
                  </a:moveTo>
                  <a:lnTo>
                    <a:pt x="24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18" y="2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24" y="17"/>
                  </a:lnTo>
                  <a:lnTo>
                    <a:pt x="24" y="14"/>
                  </a:lnTo>
                  <a:lnTo>
                    <a:pt x="7" y="14"/>
                  </a:lnTo>
                  <a:lnTo>
                    <a:pt x="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94" name="Freeform 95"/>
            <p:cNvSpPr>
              <a:spLocks noEditPoints="1"/>
            </p:cNvSpPr>
            <p:nvPr/>
          </p:nvSpPr>
          <p:spPr bwMode="auto">
            <a:xfrm>
              <a:off x="3455263" y="5294028"/>
              <a:ext cx="70661" cy="99860"/>
            </a:xfrm>
            <a:custGeom>
              <a:avLst/>
              <a:gdLst>
                <a:gd name="T0" fmla="*/ 30 w 54"/>
                <a:gd name="T1" fmla="*/ 49 h 89"/>
                <a:gd name="T2" fmla="*/ 35 w 54"/>
                <a:gd name="T3" fmla="*/ 49 h 89"/>
                <a:gd name="T4" fmla="*/ 39 w 54"/>
                <a:gd name="T5" fmla="*/ 47 h 89"/>
                <a:gd name="T6" fmla="*/ 42 w 54"/>
                <a:gd name="T7" fmla="*/ 46 h 89"/>
                <a:gd name="T8" fmla="*/ 44 w 54"/>
                <a:gd name="T9" fmla="*/ 45 h 89"/>
                <a:gd name="T10" fmla="*/ 45 w 54"/>
                <a:gd name="T11" fmla="*/ 44 h 89"/>
                <a:gd name="T12" fmla="*/ 47 w 54"/>
                <a:gd name="T13" fmla="*/ 42 h 89"/>
                <a:gd name="T14" fmla="*/ 50 w 54"/>
                <a:gd name="T15" fmla="*/ 39 h 89"/>
                <a:gd name="T16" fmla="*/ 52 w 54"/>
                <a:gd name="T17" fmla="*/ 34 h 89"/>
                <a:gd name="T18" fmla="*/ 53 w 54"/>
                <a:gd name="T19" fmla="*/ 30 h 89"/>
                <a:gd name="T20" fmla="*/ 54 w 54"/>
                <a:gd name="T21" fmla="*/ 25 h 89"/>
                <a:gd name="T22" fmla="*/ 53 w 54"/>
                <a:gd name="T23" fmla="*/ 20 h 89"/>
                <a:gd name="T24" fmla="*/ 52 w 54"/>
                <a:gd name="T25" fmla="*/ 15 h 89"/>
                <a:gd name="T26" fmla="*/ 50 w 54"/>
                <a:gd name="T27" fmla="*/ 11 h 89"/>
                <a:gd name="T28" fmla="*/ 47 w 54"/>
                <a:gd name="T29" fmla="*/ 7 h 89"/>
                <a:gd name="T30" fmla="*/ 43 w 54"/>
                <a:gd name="T31" fmla="*/ 4 h 89"/>
                <a:gd name="T32" fmla="*/ 41 w 54"/>
                <a:gd name="T33" fmla="*/ 3 h 89"/>
                <a:gd name="T34" fmla="*/ 38 w 54"/>
                <a:gd name="T35" fmla="*/ 2 h 89"/>
                <a:gd name="T36" fmla="*/ 34 w 54"/>
                <a:gd name="T37" fmla="*/ 1 h 89"/>
                <a:gd name="T38" fmla="*/ 28 w 54"/>
                <a:gd name="T39" fmla="*/ 0 h 89"/>
                <a:gd name="T40" fmla="*/ 0 w 54"/>
                <a:gd name="T41" fmla="*/ 0 h 89"/>
                <a:gd name="T42" fmla="*/ 0 w 54"/>
                <a:gd name="T43" fmla="*/ 89 h 89"/>
                <a:gd name="T44" fmla="*/ 13 w 54"/>
                <a:gd name="T45" fmla="*/ 89 h 89"/>
                <a:gd name="T46" fmla="*/ 13 w 54"/>
                <a:gd name="T47" fmla="*/ 49 h 89"/>
                <a:gd name="T48" fmla="*/ 30 w 54"/>
                <a:gd name="T49" fmla="*/ 49 h 89"/>
                <a:gd name="T50" fmla="*/ 27 w 54"/>
                <a:gd name="T51" fmla="*/ 10 h 89"/>
                <a:gd name="T52" fmla="*/ 30 w 54"/>
                <a:gd name="T53" fmla="*/ 10 h 89"/>
                <a:gd name="T54" fmla="*/ 32 w 54"/>
                <a:gd name="T55" fmla="*/ 11 h 89"/>
                <a:gd name="T56" fmla="*/ 35 w 54"/>
                <a:gd name="T57" fmla="*/ 13 h 89"/>
                <a:gd name="T58" fmla="*/ 37 w 54"/>
                <a:gd name="T59" fmla="*/ 15 h 89"/>
                <a:gd name="T60" fmla="*/ 39 w 54"/>
                <a:gd name="T61" fmla="*/ 17 h 89"/>
                <a:gd name="T62" fmla="*/ 40 w 54"/>
                <a:gd name="T63" fmla="*/ 19 h 89"/>
                <a:gd name="T64" fmla="*/ 41 w 54"/>
                <a:gd name="T65" fmla="*/ 22 h 89"/>
                <a:gd name="T66" fmla="*/ 41 w 54"/>
                <a:gd name="T67" fmla="*/ 24 h 89"/>
                <a:gd name="T68" fmla="*/ 41 w 54"/>
                <a:gd name="T69" fmla="*/ 28 h 89"/>
                <a:gd name="T70" fmla="*/ 40 w 54"/>
                <a:gd name="T71" fmla="*/ 30 h 89"/>
                <a:gd name="T72" fmla="*/ 39 w 54"/>
                <a:gd name="T73" fmla="*/ 33 h 89"/>
                <a:gd name="T74" fmla="*/ 37 w 54"/>
                <a:gd name="T75" fmla="*/ 35 h 89"/>
                <a:gd name="T76" fmla="*/ 35 w 54"/>
                <a:gd name="T77" fmla="*/ 37 h 89"/>
                <a:gd name="T78" fmla="*/ 33 w 54"/>
                <a:gd name="T79" fmla="*/ 38 h 89"/>
                <a:gd name="T80" fmla="*/ 30 w 54"/>
                <a:gd name="T81" fmla="*/ 39 h 89"/>
                <a:gd name="T82" fmla="*/ 27 w 54"/>
                <a:gd name="T83" fmla="*/ 39 h 89"/>
                <a:gd name="T84" fmla="*/ 13 w 54"/>
                <a:gd name="T85" fmla="*/ 39 h 89"/>
                <a:gd name="T86" fmla="*/ 13 w 54"/>
                <a:gd name="T87" fmla="*/ 10 h 89"/>
                <a:gd name="T88" fmla="*/ 27 w 54"/>
                <a:gd name="T89" fmla="*/ 10 h 8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4"/>
                <a:gd name="T136" fmla="*/ 0 h 89"/>
                <a:gd name="T137" fmla="*/ 54 w 54"/>
                <a:gd name="T138" fmla="*/ 89 h 8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4" h="89">
                  <a:moveTo>
                    <a:pt x="30" y="49"/>
                  </a:moveTo>
                  <a:lnTo>
                    <a:pt x="35" y="49"/>
                  </a:lnTo>
                  <a:lnTo>
                    <a:pt x="39" y="47"/>
                  </a:lnTo>
                  <a:lnTo>
                    <a:pt x="42" y="46"/>
                  </a:lnTo>
                  <a:lnTo>
                    <a:pt x="44" y="45"/>
                  </a:lnTo>
                  <a:lnTo>
                    <a:pt x="45" y="44"/>
                  </a:lnTo>
                  <a:lnTo>
                    <a:pt x="47" y="42"/>
                  </a:lnTo>
                  <a:lnTo>
                    <a:pt x="50" y="39"/>
                  </a:lnTo>
                  <a:lnTo>
                    <a:pt x="52" y="34"/>
                  </a:lnTo>
                  <a:lnTo>
                    <a:pt x="53" y="30"/>
                  </a:lnTo>
                  <a:lnTo>
                    <a:pt x="54" y="25"/>
                  </a:lnTo>
                  <a:lnTo>
                    <a:pt x="53" y="20"/>
                  </a:lnTo>
                  <a:lnTo>
                    <a:pt x="52" y="15"/>
                  </a:lnTo>
                  <a:lnTo>
                    <a:pt x="50" y="11"/>
                  </a:lnTo>
                  <a:lnTo>
                    <a:pt x="47" y="7"/>
                  </a:lnTo>
                  <a:lnTo>
                    <a:pt x="43" y="4"/>
                  </a:lnTo>
                  <a:lnTo>
                    <a:pt x="41" y="3"/>
                  </a:lnTo>
                  <a:lnTo>
                    <a:pt x="38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89"/>
                  </a:lnTo>
                  <a:lnTo>
                    <a:pt x="13" y="89"/>
                  </a:lnTo>
                  <a:lnTo>
                    <a:pt x="13" y="49"/>
                  </a:lnTo>
                  <a:lnTo>
                    <a:pt x="30" y="49"/>
                  </a:lnTo>
                  <a:close/>
                  <a:moveTo>
                    <a:pt x="27" y="10"/>
                  </a:moveTo>
                  <a:lnTo>
                    <a:pt x="30" y="10"/>
                  </a:lnTo>
                  <a:lnTo>
                    <a:pt x="32" y="11"/>
                  </a:lnTo>
                  <a:lnTo>
                    <a:pt x="35" y="13"/>
                  </a:lnTo>
                  <a:lnTo>
                    <a:pt x="37" y="15"/>
                  </a:lnTo>
                  <a:lnTo>
                    <a:pt x="39" y="17"/>
                  </a:lnTo>
                  <a:lnTo>
                    <a:pt x="40" y="19"/>
                  </a:lnTo>
                  <a:lnTo>
                    <a:pt x="41" y="22"/>
                  </a:lnTo>
                  <a:lnTo>
                    <a:pt x="41" y="24"/>
                  </a:lnTo>
                  <a:lnTo>
                    <a:pt x="41" y="28"/>
                  </a:lnTo>
                  <a:lnTo>
                    <a:pt x="40" y="30"/>
                  </a:lnTo>
                  <a:lnTo>
                    <a:pt x="39" y="33"/>
                  </a:lnTo>
                  <a:lnTo>
                    <a:pt x="37" y="35"/>
                  </a:lnTo>
                  <a:lnTo>
                    <a:pt x="35" y="37"/>
                  </a:lnTo>
                  <a:lnTo>
                    <a:pt x="33" y="38"/>
                  </a:lnTo>
                  <a:lnTo>
                    <a:pt x="30" y="39"/>
                  </a:lnTo>
                  <a:lnTo>
                    <a:pt x="27" y="39"/>
                  </a:lnTo>
                  <a:lnTo>
                    <a:pt x="13" y="39"/>
                  </a:lnTo>
                  <a:lnTo>
                    <a:pt x="13" y="10"/>
                  </a:lnTo>
                  <a:lnTo>
                    <a:pt x="27" y="10"/>
                  </a:lnTo>
                  <a:close/>
                </a:path>
              </a:pathLst>
            </a:custGeom>
            <a:solidFill>
              <a:srgbClr val="6600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95" name="Freeform 96"/>
            <p:cNvSpPr>
              <a:spLocks/>
            </p:cNvSpPr>
            <p:nvPr/>
          </p:nvSpPr>
          <p:spPr bwMode="auto">
            <a:xfrm>
              <a:off x="3533776" y="5294028"/>
              <a:ext cx="68044" cy="99860"/>
            </a:xfrm>
            <a:custGeom>
              <a:avLst/>
              <a:gdLst>
                <a:gd name="T0" fmla="*/ 47 w 52"/>
                <a:gd name="T1" fmla="*/ 10 h 89"/>
                <a:gd name="T2" fmla="*/ 52 w 52"/>
                <a:gd name="T3" fmla="*/ 0 h 89"/>
                <a:gd name="T4" fmla="*/ 0 w 52"/>
                <a:gd name="T5" fmla="*/ 0 h 89"/>
                <a:gd name="T6" fmla="*/ 0 w 52"/>
                <a:gd name="T7" fmla="*/ 89 h 89"/>
                <a:gd name="T8" fmla="*/ 50 w 52"/>
                <a:gd name="T9" fmla="*/ 89 h 89"/>
                <a:gd name="T10" fmla="*/ 50 w 52"/>
                <a:gd name="T11" fmla="*/ 80 h 89"/>
                <a:gd name="T12" fmla="*/ 14 w 52"/>
                <a:gd name="T13" fmla="*/ 80 h 89"/>
                <a:gd name="T14" fmla="*/ 14 w 52"/>
                <a:gd name="T15" fmla="*/ 46 h 89"/>
                <a:gd name="T16" fmla="*/ 38 w 52"/>
                <a:gd name="T17" fmla="*/ 46 h 89"/>
                <a:gd name="T18" fmla="*/ 43 w 52"/>
                <a:gd name="T19" fmla="*/ 36 h 89"/>
                <a:gd name="T20" fmla="*/ 14 w 52"/>
                <a:gd name="T21" fmla="*/ 36 h 89"/>
                <a:gd name="T22" fmla="*/ 14 w 52"/>
                <a:gd name="T23" fmla="*/ 10 h 89"/>
                <a:gd name="T24" fmla="*/ 47 w 52"/>
                <a:gd name="T25" fmla="*/ 10 h 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"/>
                <a:gd name="T40" fmla="*/ 0 h 89"/>
                <a:gd name="T41" fmla="*/ 52 w 52"/>
                <a:gd name="T42" fmla="*/ 89 h 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" h="89">
                  <a:moveTo>
                    <a:pt x="47" y="10"/>
                  </a:moveTo>
                  <a:lnTo>
                    <a:pt x="52" y="0"/>
                  </a:lnTo>
                  <a:lnTo>
                    <a:pt x="0" y="0"/>
                  </a:lnTo>
                  <a:lnTo>
                    <a:pt x="0" y="89"/>
                  </a:lnTo>
                  <a:lnTo>
                    <a:pt x="50" y="89"/>
                  </a:lnTo>
                  <a:lnTo>
                    <a:pt x="50" y="80"/>
                  </a:lnTo>
                  <a:lnTo>
                    <a:pt x="14" y="80"/>
                  </a:lnTo>
                  <a:lnTo>
                    <a:pt x="14" y="46"/>
                  </a:lnTo>
                  <a:lnTo>
                    <a:pt x="38" y="46"/>
                  </a:lnTo>
                  <a:lnTo>
                    <a:pt x="43" y="36"/>
                  </a:lnTo>
                  <a:lnTo>
                    <a:pt x="14" y="36"/>
                  </a:lnTo>
                  <a:lnTo>
                    <a:pt x="14" y="1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6600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96" name="Freeform 97"/>
            <p:cNvSpPr>
              <a:spLocks/>
            </p:cNvSpPr>
            <p:nvPr/>
          </p:nvSpPr>
          <p:spPr bwMode="auto">
            <a:xfrm>
              <a:off x="3603128" y="5292906"/>
              <a:ext cx="90289" cy="102104"/>
            </a:xfrm>
            <a:custGeom>
              <a:avLst/>
              <a:gdLst>
                <a:gd name="T0" fmla="*/ 40 w 69"/>
                <a:gd name="T1" fmla="*/ 91 h 91"/>
                <a:gd name="T2" fmla="*/ 52 w 69"/>
                <a:gd name="T3" fmla="*/ 88 h 91"/>
                <a:gd name="T4" fmla="*/ 64 w 69"/>
                <a:gd name="T5" fmla="*/ 82 h 91"/>
                <a:gd name="T6" fmla="*/ 63 w 69"/>
                <a:gd name="T7" fmla="*/ 71 h 91"/>
                <a:gd name="T8" fmla="*/ 51 w 69"/>
                <a:gd name="T9" fmla="*/ 78 h 91"/>
                <a:gd name="T10" fmla="*/ 43 w 69"/>
                <a:gd name="T11" fmla="*/ 80 h 91"/>
                <a:gd name="T12" fmla="*/ 33 w 69"/>
                <a:gd name="T13" fmla="*/ 80 h 91"/>
                <a:gd name="T14" fmla="*/ 29 w 69"/>
                <a:gd name="T15" fmla="*/ 77 h 91"/>
                <a:gd name="T16" fmla="*/ 23 w 69"/>
                <a:gd name="T17" fmla="*/ 72 h 91"/>
                <a:gd name="T18" fmla="*/ 19 w 69"/>
                <a:gd name="T19" fmla="*/ 64 h 91"/>
                <a:gd name="T20" fmla="*/ 16 w 69"/>
                <a:gd name="T21" fmla="*/ 52 h 91"/>
                <a:gd name="T22" fmla="*/ 16 w 69"/>
                <a:gd name="T23" fmla="*/ 39 h 91"/>
                <a:gd name="T24" fmla="*/ 19 w 69"/>
                <a:gd name="T25" fmla="*/ 26 h 91"/>
                <a:gd name="T26" fmla="*/ 23 w 69"/>
                <a:gd name="T27" fmla="*/ 19 h 91"/>
                <a:gd name="T28" fmla="*/ 28 w 69"/>
                <a:gd name="T29" fmla="*/ 13 h 91"/>
                <a:gd name="T30" fmla="*/ 33 w 69"/>
                <a:gd name="T31" fmla="*/ 11 h 91"/>
                <a:gd name="T32" fmla="*/ 43 w 69"/>
                <a:gd name="T33" fmla="*/ 10 h 91"/>
                <a:gd name="T34" fmla="*/ 54 w 69"/>
                <a:gd name="T35" fmla="*/ 13 h 91"/>
                <a:gd name="T36" fmla="*/ 64 w 69"/>
                <a:gd name="T37" fmla="*/ 8 h 91"/>
                <a:gd name="T38" fmla="*/ 51 w 69"/>
                <a:gd name="T39" fmla="*/ 2 h 91"/>
                <a:gd name="T40" fmla="*/ 37 w 69"/>
                <a:gd name="T41" fmla="*/ 0 h 91"/>
                <a:gd name="T42" fmla="*/ 28 w 69"/>
                <a:gd name="T43" fmla="*/ 0 h 91"/>
                <a:gd name="T44" fmla="*/ 21 w 69"/>
                <a:gd name="T45" fmla="*/ 3 h 91"/>
                <a:gd name="T46" fmla="*/ 15 w 69"/>
                <a:gd name="T47" fmla="*/ 8 h 91"/>
                <a:gd name="T48" fmla="*/ 10 w 69"/>
                <a:gd name="T49" fmla="*/ 14 h 91"/>
                <a:gd name="T50" fmla="*/ 4 w 69"/>
                <a:gd name="T51" fmla="*/ 25 h 91"/>
                <a:gd name="T52" fmla="*/ 1 w 69"/>
                <a:gd name="T53" fmla="*/ 37 h 91"/>
                <a:gd name="T54" fmla="*/ 0 w 69"/>
                <a:gd name="T55" fmla="*/ 48 h 91"/>
                <a:gd name="T56" fmla="*/ 2 w 69"/>
                <a:gd name="T57" fmla="*/ 60 h 91"/>
                <a:gd name="T58" fmla="*/ 7 w 69"/>
                <a:gd name="T59" fmla="*/ 72 h 91"/>
                <a:gd name="T60" fmla="*/ 14 w 69"/>
                <a:gd name="T61" fmla="*/ 82 h 91"/>
                <a:gd name="T62" fmla="*/ 19 w 69"/>
                <a:gd name="T63" fmla="*/ 86 h 91"/>
                <a:gd name="T64" fmla="*/ 24 w 69"/>
                <a:gd name="T65" fmla="*/ 89 h 91"/>
                <a:gd name="T66" fmla="*/ 31 w 69"/>
                <a:gd name="T67" fmla="*/ 91 h 9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9"/>
                <a:gd name="T103" fmla="*/ 0 h 91"/>
                <a:gd name="T104" fmla="*/ 69 w 69"/>
                <a:gd name="T105" fmla="*/ 91 h 9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9" h="91">
                  <a:moveTo>
                    <a:pt x="36" y="91"/>
                  </a:moveTo>
                  <a:lnTo>
                    <a:pt x="40" y="91"/>
                  </a:lnTo>
                  <a:lnTo>
                    <a:pt x="44" y="91"/>
                  </a:lnTo>
                  <a:lnTo>
                    <a:pt x="52" y="88"/>
                  </a:lnTo>
                  <a:lnTo>
                    <a:pt x="60" y="85"/>
                  </a:lnTo>
                  <a:lnTo>
                    <a:pt x="64" y="82"/>
                  </a:lnTo>
                  <a:lnTo>
                    <a:pt x="69" y="79"/>
                  </a:lnTo>
                  <a:lnTo>
                    <a:pt x="63" y="71"/>
                  </a:lnTo>
                  <a:lnTo>
                    <a:pt x="55" y="75"/>
                  </a:lnTo>
                  <a:lnTo>
                    <a:pt x="51" y="78"/>
                  </a:lnTo>
                  <a:lnTo>
                    <a:pt x="47" y="79"/>
                  </a:lnTo>
                  <a:lnTo>
                    <a:pt x="43" y="80"/>
                  </a:lnTo>
                  <a:lnTo>
                    <a:pt x="38" y="80"/>
                  </a:lnTo>
                  <a:lnTo>
                    <a:pt x="33" y="80"/>
                  </a:lnTo>
                  <a:lnTo>
                    <a:pt x="31" y="79"/>
                  </a:lnTo>
                  <a:lnTo>
                    <a:pt x="29" y="77"/>
                  </a:lnTo>
                  <a:lnTo>
                    <a:pt x="25" y="74"/>
                  </a:lnTo>
                  <a:lnTo>
                    <a:pt x="23" y="72"/>
                  </a:lnTo>
                  <a:lnTo>
                    <a:pt x="22" y="69"/>
                  </a:lnTo>
                  <a:lnTo>
                    <a:pt x="19" y="64"/>
                  </a:lnTo>
                  <a:lnTo>
                    <a:pt x="18" y="58"/>
                  </a:lnTo>
                  <a:lnTo>
                    <a:pt x="16" y="52"/>
                  </a:lnTo>
                  <a:lnTo>
                    <a:pt x="16" y="45"/>
                  </a:lnTo>
                  <a:lnTo>
                    <a:pt x="16" y="39"/>
                  </a:lnTo>
                  <a:lnTo>
                    <a:pt x="17" y="32"/>
                  </a:lnTo>
                  <a:lnTo>
                    <a:pt x="19" y="26"/>
                  </a:lnTo>
                  <a:lnTo>
                    <a:pt x="21" y="21"/>
                  </a:lnTo>
                  <a:lnTo>
                    <a:pt x="23" y="19"/>
                  </a:lnTo>
                  <a:lnTo>
                    <a:pt x="24" y="17"/>
                  </a:lnTo>
                  <a:lnTo>
                    <a:pt x="28" y="13"/>
                  </a:lnTo>
                  <a:lnTo>
                    <a:pt x="31" y="12"/>
                  </a:lnTo>
                  <a:lnTo>
                    <a:pt x="33" y="11"/>
                  </a:lnTo>
                  <a:lnTo>
                    <a:pt x="38" y="10"/>
                  </a:lnTo>
                  <a:lnTo>
                    <a:pt x="43" y="10"/>
                  </a:lnTo>
                  <a:lnTo>
                    <a:pt x="48" y="11"/>
                  </a:lnTo>
                  <a:lnTo>
                    <a:pt x="54" y="13"/>
                  </a:lnTo>
                  <a:lnTo>
                    <a:pt x="59" y="16"/>
                  </a:lnTo>
                  <a:lnTo>
                    <a:pt x="64" y="8"/>
                  </a:lnTo>
                  <a:lnTo>
                    <a:pt x="58" y="4"/>
                  </a:lnTo>
                  <a:lnTo>
                    <a:pt x="51" y="2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21" y="3"/>
                  </a:lnTo>
                  <a:lnTo>
                    <a:pt x="18" y="6"/>
                  </a:lnTo>
                  <a:lnTo>
                    <a:pt x="15" y="8"/>
                  </a:lnTo>
                  <a:lnTo>
                    <a:pt x="12" y="11"/>
                  </a:lnTo>
                  <a:lnTo>
                    <a:pt x="10" y="14"/>
                  </a:lnTo>
                  <a:lnTo>
                    <a:pt x="6" y="21"/>
                  </a:lnTo>
                  <a:lnTo>
                    <a:pt x="4" y="25"/>
                  </a:lnTo>
                  <a:lnTo>
                    <a:pt x="3" y="29"/>
                  </a:lnTo>
                  <a:lnTo>
                    <a:pt x="1" y="37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1" y="52"/>
                  </a:lnTo>
                  <a:lnTo>
                    <a:pt x="2" y="60"/>
                  </a:lnTo>
                  <a:lnTo>
                    <a:pt x="5" y="68"/>
                  </a:lnTo>
                  <a:lnTo>
                    <a:pt x="7" y="72"/>
                  </a:lnTo>
                  <a:lnTo>
                    <a:pt x="9" y="75"/>
                  </a:lnTo>
                  <a:lnTo>
                    <a:pt x="14" y="82"/>
                  </a:lnTo>
                  <a:lnTo>
                    <a:pt x="17" y="84"/>
                  </a:lnTo>
                  <a:lnTo>
                    <a:pt x="19" y="86"/>
                  </a:lnTo>
                  <a:lnTo>
                    <a:pt x="20" y="87"/>
                  </a:lnTo>
                  <a:lnTo>
                    <a:pt x="24" y="89"/>
                  </a:lnTo>
                  <a:lnTo>
                    <a:pt x="27" y="90"/>
                  </a:lnTo>
                  <a:lnTo>
                    <a:pt x="31" y="91"/>
                  </a:lnTo>
                  <a:lnTo>
                    <a:pt x="36" y="91"/>
                  </a:lnTo>
                  <a:close/>
                </a:path>
              </a:pathLst>
            </a:custGeom>
            <a:solidFill>
              <a:srgbClr val="6600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97" name="Freeform 98"/>
            <p:cNvSpPr>
              <a:spLocks noEditPoints="1"/>
            </p:cNvSpPr>
            <p:nvPr/>
          </p:nvSpPr>
          <p:spPr bwMode="auto">
            <a:xfrm>
              <a:off x="3478817" y="5427548"/>
              <a:ext cx="249931" cy="121178"/>
            </a:xfrm>
            <a:custGeom>
              <a:avLst/>
              <a:gdLst>
                <a:gd name="T0" fmla="*/ 0 w 191"/>
                <a:gd name="T1" fmla="*/ 108 h 108"/>
                <a:gd name="T2" fmla="*/ 1 w 191"/>
                <a:gd name="T3" fmla="*/ 99 h 108"/>
                <a:gd name="T4" fmla="*/ 19 w 191"/>
                <a:gd name="T5" fmla="*/ 49 h 108"/>
                <a:gd name="T6" fmla="*/ 21 w 191"/>
                <a:gd name="T7" fmla="*/ 41 h 108"/>
                <a:gd name="T8" fmla="*/ 21 w 191"/>
                <a:gd name="T9" fmla="*/ 29 h 108"/>
                <a:gd name="T10" fmla="*/ 19 w 191"/>
                <a:gd name="T11" fmla="*/ 19 h 108"/>
                <a:gd name="T12" fmla="*/ 16 w 191"/>
                <a:gd name="T13" fmla="*/ 14 h 108"/>
                <a:gd name="T14" fmla="*/ 11 w 191"/>
                <a:gd name="T15" fmla="*/ 9 h 108"/>
                <a:gd name="T16" fmla="*/ 10 w 191"/>
                <a:gd name="T17" fmla="*/ 7 h 108"/>
                <a:gd name="T18" fmla="*/ 11 w 191"/>
                <a:gd name="T19" fmla="*/ 4 h 108"/>
                <a:gd name="T20" fmla="*/ 18 w 191"/>
                <a:gd name="T21" fmla="*/ 2 h 108"/>
                <a:gd name="T22" fmla="*/ 33 w 191"/>
                <a:gd name="T23" fmla="*/ 0 h 108"/>
                <a:gd name="T24" fmla="*/ 44 w 191"/>
                <a:gd name="T25" fmla="*/ 1 h 108"/>
                <a:gd name="T26" fmla="*/ 55 w 191"/>
                <a:gd name="T27" fmla="*/ 3 h 108"/>
                <a:gd name="T28" fmla="*/ 61 w 191"/>
                <a:gd name="T29" fmla="*/ 6 h 108"/>
                <a:gd name="T30" fmla="*/ 68 w 191"/>
                <a:gd name="T31" fmla="*/ 11 h 108"/>
                <a:gd name="T32" fmla="*/ 73 w 191"/>
                <a:gd name="T33" fmla="*/ 19 h 108"/>
                <a:gd name="T34" fmla="*/ 76 w 191"/>
                <a:gd name="T35" fmla="*/ 28 h 108"/>
                <a:gd name="T36" fmla="*/ 76 w 191"/>
                <a:gd name="T37" fmla="*/ 43 h 108"/>
                <a:gd name="T38" fmla="*/ 54 w 191"/>
                <a:gd name="T39" fmla="*/ 108 h 108"/>
                <a:gd name="T40" fmla="*/ 64 w 191"/>
                <a:gd name="T41" fmla="*/ 108 h 108"/>
                <a:gd name="T42" fmla="*/ 66 w 191"/>
                <a:gd name="T43" fmla="*/ 96 h 108"/>
                <a:gd name="T44" fmla="*/ 94 w 191"/>
                <a:gd name="T45" fmla="*/ 20 h 108"/>
                <a:gd name="T46" fmla="*/ 101 w 191"/>
                <a:gd name="T47" fmla="*/ 20 h 108"/>
                <a:gd name="T48" fmla="*/ 108 w 191"/>
                <a:gd name="T49" fmla="*/ 21 h 108"/>
                <a:gd name="T50" fmla="*/ 118 w 191"/>
                <a:gd name="T51" fmla="*/ 25 h 108"/>
                <a:gd name="T52" fmla="*/ 124 w 191"/>
                <a:gd name="T53" fmla="*/ 29 h 108"/>
                <a:gd name="T54" fmla="*/ 130 w 191"/>
                <a:gd name="T55" fmla="*/ 37 h 108"/>
                <a:gd name="T56" fmla="*/ 133 w 191"/>
                <a:gd name="T57" fmla="*/ 48 h 108"/>
                <a:gd name="T58" fmla="*/ 134 w 191"/>
                <a:gd name="T59" fmla="*/ 58 h 108"/>
                <a:gd name="T60" fmla="*/ 131 w 191"/>
                <a:gd name="T61" fmla="*/ 70 h 108"/>
                <a:gd name="T62" fmla="*/ 117 w 191"/>
                <a:gd name="T63" fmla="*/ 108 h 108"/>
                <a:gd name="T64" fmla="*/ 128 w 191"/>
                <a:gd name="T65" fmla="*/ 108 h 108"/>
                <a:gd name="T66" fmla="*/ 130 w 191"/>
                <a:gd name="T67" fmla="*/ 96 h 108"/>
                <a:gd name="T68" fmla="*/ 155 w 191"/>
                <a:gd name="T69" fmla="*/ 39 h 108"/>
                <a:gd name="T70" fmla="*/ 162 w 191"/>
                <a:gd name="T71" fmla="*/ 39 h 108"/>
                <a:gd name="T72" fmla="*/ 172 w 191"/>
                <a:gd name="T73" fmla="*/ 42 h 108"/>
                <a:gd name="T74" fmla="*/ 178 w 191"/>
                <a:gd name="T75" fmla="*/ 45 h 108"/>
                <a:gd name="T76" fmla="*/ 183 w 191"/>
                <a:gd name="T77" fmla="*/ 50 h 108"/>
                <a:gd name="T78" fmla="*/ 190 w 191"/>
                <a:gd name="T79" fmla="*/ 63 h 108"/>
                <a:gd name="T80" fmla="*/ 191 w 191"/>
                <a:gd name="T81" fmla="*/ 71 h 108"/>
                <a:gd name="T82" fmla="*/ 190 w 191"/>
                <a:gd name="T83" fmla="*/ 83 h 108"/>
                <a:gd name="T84" fmla="*/ 187 w 191"/>
                <a:gd name="T85" fmla="*/ 94 h 10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08"/>
                <a:gd name="T131" fmla="*/ 191 w 191"/>
                <a:gd name="T132" fmla="*/ 108 h 10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08">
                  <a:moveTo>
                    <a:pt x="54" y="108"/>
                  </a:moveTo>
                  <a:lnTo>
                    <a:pt x="0" y="108"/>
                  </a:lnTo>
                  <a:lnTo>
                    <a:pt x="0" y="102"/>
                  </a:lnTo>
                  <a:lnTo>
                    <a:pt x="1" y="99"/>
                  </a:lnTo>
                  <a:lnTo>
                    <a:pt x="2" y="96"/>
                  </a:lnTo>
                  <a:lnTo>
                    <a:pt x="19" y="49"/>
                  </a:lnTo>
                  <a:lnTo>
                    <a:pt x="20" y="45"/>
                  </a:lnTo>
                  <a:lnTo>
                    <a:pt x="21" y="41"/>
                  </a:lnTo>
                  <a:lnTo>
                    <a:pt x="22" y="32"/>
                  </a:lnTo>
                  <a:lnTo>
                    <a:pt x="21" y="29"/>
                  </a:lnTo>
                  <a:lnTo>
                    <a:pt x="21" y="25"/>
                  </a:lnTo>
                  <a:lnTo>
                    <a:pt x="19" y="19"/>
                  </a:lnTo>
                  <a:lnTo>
                    <a:pt x="17" y="17"/>
                  </a:lnTo>
                  <a:lnTo>
                    <a:pt x="16" y="14"/>
                  </a:lnTo>
                  <a:lnTo>
                    <a:pt x="12" y="10"/>
                  </a:lnTo>
                  <a:lnTo>
                    <a:pt x="11" y="9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8" y="2"/>
                  </a:lnTo>
                  <a:lnTo>
                    <a:pt x="23" y="1"/>
                  </a:lnTo>
                  <a:lnTo>
                    <a:pt x="33" y="0"/>
                  </a:lnTo>
                  <a:lnTo>
                    <a:pt x="39" y="1"/>
                  </a:lnTo>
                  <a:lnTo>
                    <a:pt x="44" y="1"/>
                  </a:lnTo>
                  <a:lnTo>
                    <a:pt x="50" y="2"/>
                  </a:lnTo>
                  <a:lnTo>
                    <a:pt x="55" y="3"/>
                  </a:lnTo>
                  <a:lnTo>
                    <a:pt x="57" y="4"/>
                  </a:lnTo>
                  <a:lnTo>
                    <a:pt x="61" y="6"/>
                  </a:lnTo>
                  <a:lnTo>
                    <a:pt x="65" y="8"/>
                  </a:lnTo>
                  <a:lnTo>
                    <a:pt x="68" y="11"/>
                  </a:lnTo>
                  <a:lnTo>
                    <a:pt x="71" y="15"/>
                  </a:lnTo>
                  <a:lnTo>
                    <a:pt x="73" y="19"/>
                  </a:lnTo>
                  <a:lnTo>
                    <a:pt x="75" y="23"/>
                  </a:lnTo>
                  <a:lnTo>
                    <a:pt x="76" y="28"/>
                  </a:lnTo>
                  <a:lnTo>
                    <a:pt x="77" y="34"/>
                  </a:lnTo>
                  <a:lnTo>
                    <a:pt x="76" y="43"/>
                  </a:lnTo>
                  <a:lnTo>
                    <a:pt x="74" y="52"/>
                  </a:lnTo>
                  <a:lnTo>
                    <a:pt x="54" y="108"/>
                  </a:lnTo>
                  <a:close/>
                  <a:moveTo>
                    <a:pt x="117" y="108"/>
                  </a:moveTo>
                  <a:lnTo>
                    <a:pt x="64" y="108"/>
                  </a:lnTo>
                  <a:lnTo>
                    <a:pt x="65" y="102"/>
                  </a:lnTo>
                  <a:lnTo>
                    <a:pt x="66" y="96"/>
                  </a:lnTo>
                  <a:lnTo>
                    <a:pt x="75" y="71"/>
                  </a:lnTo>
                  <a:lnTo>
                    <a:pt x="94" y="20"/>
                  </a:lnTo>
                  <a:lnTo>
                    <a:pt x="98" y="20"/>
                  </a:lnTo>
                  <a:lnTo>
                    <a:pt x="101" y="20"/>
                  </a:lnTo>
                  <a:lnTo>
                    <a:pt x="105" y="20"/>
                  </a:lnTo>
                  <a:lnTo>
                    <a:pt x="108" y="21"/>
                  </a:lnTo>
                  <a:lnTo>
                    <a:pt x="115" y="23"/>
                  </a:lnTo>
                  <a:lnTo>
                    <a:pt x="118" y="25"/>
                  </a:lnTo>
                  <a:lnTo>
                    <a:pt x="121" y="27"/>
                  </a:lnTo>
                  <a:lnTo>
                    <a:pt x="124" y="29"/>
                  </a:lnTo>
                  <a:lnTo>
                    <a:pt x="126" y="31"/>
                  </a:lnTo>
                  <a:lnTo>
                    <a:pt x="130" y="37"/>
                  </a:lnTo>
                  <a:lnTo>
                    <a:pt x="133" y="44"/>
                  </a:lnTo>
                  <a:lnTo>
                    <a:pt x="133" y="48"/>
                  </a:lnTo>
                  <a:lnTo>
                    <a:pt x="134" y="53"/>
                  </a:lnTo>
                  <a:lnTo>
                    <a:pt x="134" y="58"/>
                  </a:lnTo>
                  <a:lnTo>
                    <a:pt x="133" y="64"/>
                  </a:lnTo>
                  <a:lnTo>
                    <a:pt x="131" y="70"/>
                  </a:lnTo>
                  <a:lnTo>
                    <a:pt x="130" y="75"/>
                  </a:lnTo>
                  <a:lnTo>
                    <a:pt x="117" y="108"/>
                  </a:lnTo>
                  <a:close/>
                  <a:moveTo>
                    <a:pt x="181" y="108"/>
                  </a:moveTo>
                  <a:lnTo>
                    <a:pt x="128" y="108"/>
                  </a:lnTo>
                  <a:lnTo>
                    <a:pt x="129" y="102"/>
                  </a:lnTo>
                  <a:lnTo>
                    <a:pt x="130" y="96"/>
                  </a:lnTo>
                  <a:lnTo>
                    <a:pt x="151" y="39"/>
                  </a:lnTo>
                  <a:lnTo>
                    <a:pt x="155" y="39"/>
                  </a:lnTo>
                  <a:lnTo>
                    <a:pt x="158" y="39"/>
                  </a:lnTo>
                  <a:lnTo>
                    <a:pt x="162" y="39"/>
                  </a:lnTo>
                  <a:lnTo>
                    <a:pt x="166" y="40"/>
                  </a:lnTo>
                  <a:lnTo>
                    <a:pt x="172" y="42"/>
                  </a:lnTo>
                  <a:lnTo>
                    <a:pt x="175" y="43"/>
                  </a:lnTo>
                  <a:lnTo>
                    <a:pt x="178" y="45"/>
                  </a:lnTo>
                  <a:lnTo>
                    <a:pt x="181" y="47"/>
                  </a:lnTo>
                  <a:lnTo>
                    <a:pt x="183" y="50"/>
                  </a:lnTo>
                  <a:lnTo>
                    <a:pt x="187" y="56"/>
                  </a:lnTo>
                  <a:lnTo>
                    <a:pt x="190" y="63"/>
                  </a:lnTo>
                  <a:lnTo>
                    <a:pt x="191" y="67"/>
                  </a:lnTo>
                  <a:lnTo>
                    <a:pt x="191" y="71"/>
                  </a:lnTo>
                  <a:lnTo>
                    <a:pt x="191" y="77"/>
                  </a:lnTo>
                  <a:lnTo>
                    <a:pt x="190" y="83"/>
                  </a:lnTo>
                  <a:lnTo>
                    <a:pt x="189" y="88"/>
                  </a:lnTo>
                  <a:lnTo>
                    <a:pt x="187" y="94"/>
                  </a:lnTo>
                  <a:lnTo>
                    <a:pt x="181" y="1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98" name="Freeform 99"/>
            <p:cNvSpPr>
              <a:spLocks/>
            </p:cNvSpPr>
            <p:nvPr/>
          </p:nvSpPr>
          <p:spPr bwMode="auto">
            <a:xfrm>
              <a:off x="3427784" y="5613803"/>
              <a:ext cx="24862" cy="28050"/>
            </a:xfrm>
            <a:custGeom>
              <a:avLst/>
              <a:gdLst>
                <a:gd name="T0" fmla="*/ 19 w 19"/>
                <a:gd name="T1" fmla="*/ 22 h 25"/>
                <a:gd name="T2" fmla="*/ 17 w 19"/>
                <a:gd name="T3" fmla="*/ 19 h 25"/>
                <a:gd name="T4" fmla="*/ 16 w 19"/>
                <a:gd name="T5" fmla="*/ 20 h 25"/>
                <a:gd name="T6" fmla="*/ 15 w 19"/>
                <a:gd name="T7" fmla="*/ 21 h 25"/>
                <a:gd name="T8" fmla="*/ 13 w 19"/>
                <a:gd name="T9" fmla="*/ 22 h 25"/>
                <a:gd name="T10" fmla="*/ 10 w 19"/>
                <a:gd name="T11" fmla="*/ 22 h 25"/>
                <a:gd name="T12" fmla="*/ 8 w 19"/>
                <a:gd name="T13" fmla="*/ 21 h 25"/>
                <a:gd name="T14" fmla="*/ 7 w 19"/>
                <a:gd name="T15" fmla="*/ 21 h 25"/>
                <a:gd name="T16" fmla="*/ 7 w 19"/>
                <a:gd name="T17" fmla="*/ 20 h 25"/>
                <a:gd name="T18" fmla="*/ 5 w 19"/>
                <a:gd name="T19" fmla="*/ 18 h 25"/>
                <a:gd name="T20" fmla="*/ 5 w 19"/>
                <a:gd name="T21" fmla="*/ 15 h 25"/>
                <a:gd name="T22" fmla="*/ 4 w 19"/>
                <a:gd name="T23" fmla="*/ 12 h 25"/>
                <a:gd name="T24" fmla="*/ 5 w 19"/>
                <a:gd name="T25" fmla="*/ 9 h 25"/>
                <a:gd name="T26" fmla="*/ 5 w 19"/>
                <a:gd name="T27" fmla="*/ 7 h 25"/>
                <a:gd name="T28" fmla="*/ 6 w 19"/>
                <a:gd name="T29" fmla="*/ 5 h 25"/>
                <a:gd name="T30" fmla="*/ 7 w 19"/>
                <a:gd name="T31" fmla="*/ 4 h 25"/>
                <a:gd name="T32" fmla="*/ 8 w 19"/>
                <a:gd name="T33" fmla="*/ 3 h 25"/>
                <a:gd name="T34" fmla="*/ 11 w 19"/>
                <a:gd name="T35" fmla="*/ 2 h 25"/>
                <a:gd name="T36" fmla="*/ 13 w 19"/>
                <a:gd name="T37" fmla="*/ 3 h 25"/>
                <a:gd name="T38" fmla="*/ 16 w 19"/>
                <a:gd name="T39" fmla="*/ 4 h 25"/>
                <a:gd name="T40" fmla="*/ 18 w 19"/>
                <a:gd name="T41" fmla="*/ 2 h 25"/>
                <a:gd name="T42" fmla="*/ 16 w 19"/>
                <a:gd name="T43" fmla="*/ 1 h 25"/>
                <a:gd name="T44" fmla="*/ 14 w 19"/>
                <a:gd name="T45" fmla="*/ 0 h 25"/>
                <a:gd name="T46" fmla="*/ 10 w 19"/>
                <a:gd name="T47" fmla="*/ 0 h 25"/>
                <a:gd name="T48" fmla="*/ 7 w 19"/>
                <a:gd name="T49" fmla="*/ 0 h 25"/>
                <a:gd name="T50" fmla="*/ 6 w 19"/>
                <a:gd name="T51" fmla="*/ 1 h 25"/>
                <a:gd name="T52" fmla="*/ 5 w 19"/>
                <a:gd name="T53" fmla="*/ 1 h 25"/>
                <a:gd name="T54" fmla="*/ 3 w 19"/>
                <a:gd name="T55" fmla="*/ 4 h 25"/>
                <a:gd name="T56" fmla="*/ 1 w 19"/>
                <a:gd name="T57" fmla="*/ 6 h 25"/>
                <a:gd name="T58" fmla="*/ 0 w 19"/>
                <a:gd name="T59" fmla="*/ 9 h 25"/>
                <a:gd name="T60" fmla="*/ 0 w 19"/>
                <a:gd name="T61" fmla="*/ 12 h 25"/>
                <a:gd name="T62" fmla="*/ 0 w 19"/>
                <a:gd name="T63" fmla="*/ 15 h 25"/>
                <a:gd name="T64" fmla="*/ 1 w 19"/>
                <a:gd name="T65" fmla="*/ 18 h 25"/>
                <a:gd name="T66" fmla="*/ 2 w 19"/>
                <a:gd name="T67" fmla="*/ 20 h 25"/>
                <a:gd name="T68" fmla="*/ 4 w 19"/>
                <a:gd name="T69" fmla="*/ 23 h 25"/>
                <a:gd name="T70" fmla="*/ 6 w 19"/>
                <a:gd name="T71" fmla="*/ 24 h 25"/>
                <a:gd name="T72" fmla="*/ 7 w 19"/>
                <a:gd name="T73" fmla="*/ 24 h 25"/>
                <a:gd name="T74" fmla="*/ 10 w 19"/>
                <a:gd name="T75" fmla="*/ 25 h 25"/>
                <a:gd name="T76" fmla="*/ 14 w 19"/>
                <a:gd name="T77" fmla="*/ 24 h 25"/>
                <a:gd name="T78" fmla="*/ 17 w 19"/>
                <a:gd name="T79" fmla="*/ 23 h 25"/>
                <a:gd name="T80" fmla="*/ 19 w 19"/>
                <a:gd name="T81" fmla="*/ 22 h 2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"/>
                <a:gd name="T124" fmla="*/ 0 h 25"/>
                <a:gd name="T125" fmla="*/ 19 w 19"/>
                <a:gd name="T126" fmla="*/ 25 h 2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" h="25">
                  <a:moveTo>
                    <a:pt x="19" y="22"/>
                  </a:moveTo>
                  <a:lnTo>
                    <a:pt x="17" y="19"/>
                  </a:lnTo>
                  <a:lnTo>
                    <a:pt x="16" y="20"/>
                  </a:lnTo>
                  <a:lnTo>
                    <a:pt x="15" y="21"/>
                  </a:lnTo>
                  <a:lnTo>
                    <a:pt x="13" y="22"/>
                  </a:lnTo>
                  <a:lnTo>
                    <a:pt x="10" y="22"/>
                  </a:lnTo>
                  <a:lnTo>
                    <a:pt x="8" y="21"/>
                  </a:lnTo>
                  <a:lnTo>
                    <a:pt x="7" y="21"/>
                  </a:lnTo>
                  <a:lnTo>
                    <a:pt x="7" y="20"/>
                  </a:lnTo>
                  <a:lnTo>
                    <a:pt x="5" y="18"/>
                  </a:lnTo>
                  <a:lnTo>
                    <a:pt x="5" y="15"/>
                  </a:lnTo>
                  <a:lnTo>
                    <a:pt x="4" y="12"/>
                  </a:lnTo>
                  <a:lnTo>
                    <a:pt x="5" y="9"/>
                  </a:lnTo>
                  <a:lnTo>
                    <a:pt x="5" y="7"/>
                  </a:lnTo>
                  <a:lnTo>
                    <a:pt x="6" y="5"/>
                  </a:lnTo>
                  <a:lnTo>
                    <a:pt x="7" y="4"/>
                  </a:lnTo>
                  <a:lnTo>
                    <a:pt x="8" y="3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3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2" y="20"/>
                  </a:lnTo>
                  <a:lnTo>
                    <a:pt x="4" y="23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10" y="25"/>
                  </a:lnTo>
                  <a:lnTo>
                    <a:pt x="14" y="24"/>
                  </a:lnTo>
                  <a:lnTo>
                    <a:pt x="17" y="23"/>
                  </a:lnTo>
                  <a:lnTo>
                    <a:pt x="19" y="22"/>
                  </a:lnTo>
                  <a:close/>
                </a:path>
              </a:pathLst>
            </a:custGeom>
            <a:solidFill>
              <a:srgbClr val="D9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99" name="Freeform 100"/>
            <p:cNvSpPr>
              <a:spLocks noEditPoints="1"/>
            </p:cNvSpPr>
            <p:nvPr/>
          </p:nvSpPr>
          <p:spPr bwMode="auto">
            <a:xfrm>
              <a:off x="3455263" y="5613803"/>
              <a:ext cx="27479" cy="28050"/>
            </a:xfrm>
            <a:custGeom>
              <a:avLst/>
              <a:gdLst>
                <a:gd name="T0" fmla="*/ 21 w 21"/>
                <a:gd name="T1" fmla="*/ 12 h 25"/>
                <a:gd name="T2" fmla="*/ 20 w 21"/>
                <a:gd name="T3" fmla="*/ 9 h 25"/>
                <a:gd name="T4" fmla="*/ 20 w 21"/>
                <a:gd name="T5" fmla="*/ 6 h 25"/>
                <a:gd name="T6" fmla="*/ 18 w 21"/>
                <a:gd name="T7" fmla="*/ 3 h 25"/>
                <a:gd name="T8" fmla="*/ 16 w 21"/>
                <a:gd name="T9" fmla="*/ 1 h 25"/>
                <a:gd name="T10" fmla="*/ 13 w 21"/>
                <a:gd name="T11" fmla="*/ 0 h 25"/>
                <a:gd name="T12" fmla="*/ 10 w 21"/>
                <a:gd name="T13" fmla="*/ 0 h 25"/>
                <a:gd name="T14" fmla="*/ 7 w 21"/>
                <a:gd name="T15" fmla="*/ 0 h 25"/>
                <a:gd name="T16" fmla="*/ 4 w 21"/>
                <a:gd name="T17" fmla="*/ 1 h 25"/>
                <a:gd name="T18" fmla="*/ 2 w 21"/>
                <a:gd name="T19" fmla="*/ 3 h 25"/>
                <a:gd name="T20" fmla="*/ 1 w 21"/>
                <a:gd name="T21" fmla="*/ 6 h 25"/>
                <a:gd name="T22" fmla="*/ 0 w 21"/>
                <a:gd name="T23" fmla="*/ 9 h 25"/>
                <a:gd name="T24" fmla="*/ 0 w 21"/>
                <a:gd name="T25" fmla="*/ 12 h 25"/>
                <a:gd name="T26" fmla="*/ 0 w 21"/>
                <a:gd name="T27" fmla="*/ 15 h 25"/>
                <a:gd name="T28" fmla="*/ 1 w 21"/>
                <a:gd name="T29" fmla="*/ 18 h 25"/>
                <a:gd name="T30" fmla="*/ 2 w 21"/>
                <a:gd name="T31" fmla="*/ 21 h 25"/>
                <a:gd name="T32" fmla="*/ 4 w 21"/>
                <a:gd name="T33" fmla="*/ 23 h 25"/>
                <a:gd name="T34" fmla="*/ 6 w 21"/>
                <a:gd name="T35" fmla="*/ 24 h 25"/>
                <a:gd name="T36" fmla="*/ 7 w 21"/>
                <a:gd name="T37" fmla="*/ 24 h 25"/>
                <a:gd name="T38" fmla="*/ 10 w 21"/>
                <a:gd name="T39" fmla="*/ 25 h 25"/>
                <a:gd name="T40" fmla="*/ 13 w 21"/>
                <a:gd name="T41" fmla="*/ 24 h 25"/>
                <a:gd name="T42" fmla="*/ 16 w 21"/>
                <a:gd name="T43" fmla="*/ 23 h 25"/>
                <a:gd name="T44" fmla="*/ 18 w 21"/>
                <a:gd name="T45" fmla="*/ 21 h 25"/>
                <a:gd name="T46" fmla="*/ 20 w 21"/>
                <a:gd name="T47" fmla="*/ 18 h 25"/>
                <a:gd name="T48" fmla="*/ 20 w 21"/>
                <a:gd name="T49" fmla="*/ 15 h 25"/>
                <a:gd name="T50" fmla="*/ 21 w 21"/>
                <a:gd name="T51" fmla="*/ 12 h 25"/>
                <a:gd name="T52" fmla="*/ 17 w 21"/>
                <a:gd name="T53" fmla="*/ 12 h 25"/>
                <a:gd name="T54" fmla="*/ 17 w 21"/>
                <a:gd name="T55" fmla="*/ 15 h 25"/>
                <a:gd name="T56" fmla="*/ 16 w 21"/>
                <a:gd name="T57" fmla="*/ 17 h 25"/>
                <a:gd name="T58" fmla="*/ 15 w 21"/>
                <a:gd name="T59" fmla="*/ 19 h 25"/>
                <a:gd name="T60" fmla="*/ 14 w 21"/>
                <a:gd name="T61" fmla="*/ 21 h 25"/>
                <a:gd name="T62" fmla="*/ 12 w 21"/>
                <a:gd name="T63" fmla="*/ 22 h 25"/>
                <a:gd name="T64" fmla="*/ 10 w 21"/>
                <a:gd name="T65" fmla="*/ 22 h 25"/>
                <a:gd name="T66" fmla="*/ 8 w 21"/>
                <a:gd name="T67" fmla="*/ 22 h 25"/>
                <a:gd name="T68" fmla="*/ 7 w 21"/>
                <a:gd name="T69" fmla="*/ 21 h 25"/>
                <a:gd name="T70" fmla="*/ 5 w 21"/>
                <a:gd name="T71" fmla="*/ 19 h 25"/>
                <a:gd name="T72" fmla="*/ 4 w 21"/>
                <a:gd name="T73" fmla="*/ 17 h 25"/>
                <a:gd name="T74" fmla="*/ 3 w 21"/>
                <a:gd name="T75" fmla="*/ 12 h 25"/>
                <a:gd name="T76" fmla="*/ 4 w 21"/>
                <a:gd name="T77" fmla="*/ 7 h 25"/>
                <a:gd name="T78" fmla="*/ 5 w 21"/>
                <a:gd name="T79" fmla="*/ 6 h 25"/>
                <a:gd name="T80" fmla="*/ 6 w 21"/>
                <a:gd name="T81" fmla="*/ 4 h 25"/>
                <a:gd name="T82" fmla="*/ 8 w 21"/>
                <a:gd name="T83" fmla="*/ 3 h 25"/>
                <a:gd name="T84" fmla="*/ 10 w 21"/>
                <a:gd name="T85" fmla="*/ 2 h 25"/>
                <a:gd name="T86" fmla="*/ 12 w 21"/>
                <a:gd name="T87" fmla="*/ 3 h 25"/>
                <a:gd name="T88" fmla="*/ 14 w 21"/>
                <a:gd name="T89" fmla="*/ 4 h 25"/>
                <a:gd name="T90" fmla="*/ 15 w 21"/>
                <a:gd name="T91" fmla="*/ 6 h 25"/>
                <a:gd name="T92" fmla="*/ 16 w 21"/>
                <a:gd name="T93" fmla="*/ 7 h 25"/>
                <a:gd name="T94" fmla="*/ 17 w 21"/>
                <a:gd name="T95" fmla="*/ 12 h 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1"/>
                <a:gd name="T145" fmla="*/ 0 h 25"/>
                <a:gd name="T146" fmla="*/ 21 w 21"/>
                <a:gd name="T147" fmla="*/ 25 h 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1" h="25">
                  <a:moveTo>
                    <a:pt x="21" y="12"/>
                  </a:moveTo>
                  <a:lnTo>
                    <a:pt x="20" y="9"/>
                  </a:lnTo>
                  <a:lnTo>
                    <a:pt x="20" y="6"/>
                  </a:lnTo>
                  <a:lnTo>
                    <a:pt x="18" y="3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2" y="21"/>
                  </a:lnTo>
                  <a:lnTo>
                    <a:pt x="4" y="23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10" y="25"/>
                  </a:lnTo>
                  <a:lnTo>
                    <a:pt x="13" y="24"/>
                  </a:lnTo>
                  <a:lnTo>
                    <a:pt x="16" y="23"/>
                  </a:lnTo>
                  <a:lnTo>
                    <a:pt x="18" y="21"/>
                  </a:lnTo>
                  <a:lnTo>
                    <a:pt x="20" y="18"/>
                  </a:lnTo>
                  <a:lnTo>
                    <a:pt x="20" y="15"/>
                  </a:lnTo>
                  <a:lnTo>
                    <a:pt x="21" y="12"/>
                  </a:lnTo>
                  <a:close/>
                  <a:moveTo>
                    <a:pt x="17" y="12"/>
                  </a:moveTo>
                  <a:lnTo>
                    <a:pt x="17" y="15"/>
                  </a:lnTo>
                  <a:lnTo>
                    <a:pt x="16" y="17"/>
                  </a:lnTo>
                  <a:lnTo>
                    <a:pt x="15" y="19"/>
                  </a:lnTo>
                  <a:lnTo>
                    <a:pt x="14" y="21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7" y="21"/>
                  </a:lnTo>
                  <a:lnTo>
                    <a:pt x="5" y="19"/>
                  </a:lnTo>
                  <a:lnTo>
                    <a:pt x="4" y="17"/>
                  </a:lnTo>
                  <a:lnTo>
                    <a:pt x="3" y="12"/>
                  </a:lnTo>
                  <a:lnTo>
                    <a:pt x="4" y="7"/>
                  </a:lnTo>
                  <a:lnTo>
                    <a:pt x="5" y="6"/>
                  </a:lnTo>
                  <a:lnTo>
                    <a:pt x="6" y="4"/>
                  </a:lnTo>
                  <a:lnTo>
                    <a:pt x="8" y="3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4" y="4"/>
                  </a:lnTo>
                  <a:lnTo>
                    <a:pt x="15" y="6"/>
                  </a:lnTo>
                  <a:lnTo>
                    <a:pt x="16" y="7"/>
                  </a:lnTo>
                  <a:lnTo>
                    <a:pt x="17" y="12"/>
                  </a:lnTo>
                  <a:close/>
                </a:path>
              </a:pathLst>
            </a:custGeom>
            <a:solidFill>
              <a:srgbClr val="D9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00" name="Freeform 101"/>
            <p:cNvSpPr>
              <a:spLocks/>
            </p:cNvSpPr>
            <p:nvPr/>
          </p:nvSpPr>
          <p:spPr bwMode="auto">
            <a:xfrm>
              <a:off x="3486668" y="5612681"/>
              <a:ext cx="30096" cy="29172"/>
            </a:xfrm>
            <a:custGeom>
              <a:avLst/>
              <a:gdLst>
                <a:gd name="T0" fmla="*/ 23 w 23"/>
                <a:gd name="T1" fmla="*/ 26 h 26"/>
                <a:gd name="T2" fmla="*/ 23 w 23"/>
                <a:gd name="T3" fmla="*/ 1 h 26"/>
                <a:gd name="T4" fmla="*/ 19 w 23"/>
                <a:gd name="T5" fmla="*/ 1 h 26"/>
                <a:gd name="T6" fmla="*/ 12 w 23"/>
                <a:gd name="T7" fmla="*/ 20 h 26"/>
                <a:gd name="T8" fmla="*/ 4 w 23"/>
                <a:gd name="T9" fmla="*/ 0 h 26"/>
                <a:gd name="T10" fmla="*/ 0 w 23"/>
                <a:gd name="T11" fmla="*/ 1 h 26"/>
                <a:gd name="T12" fmla="*/ 0 w 23"/>
                <a:gd name="T13" fmla="*/ 26 h 26"/>
                <a:gd name="T14" fmla="*/ 3 w 23"/>
                <a:gd name="T15" fmla="*/ 26 h 26"/>
                <a:gd name="T16" fmla="*/ 3 w 23"/>
                <a:gd name="T17" fmla="*/ 8 h 26"/>
                <a:gd name="T18" fmla="*/ 10 w 23"/>
                <a:gd name="T19" fmla="*/ 26 h 26"/>
                <a:gd name="T20" fmla="*/ 13 w 23"/>
                <a:gd name="T21" fmla="*/ 25 h 26"/>
                <a:gd name="T22" fmla="*/ 20 w 23"/>
                <a:gd name="T23" fmla="*/ 8 h 26"/>
                <a:gd name="T24" fmla="*/ 20 w 23"/>
                <a:gd name="T25" fmla="*/ 26 h 26"/>
                <a:gd name="T26" fmla="*/ 23 w 23"/>
                <a:gd name="T27" fmla="*/ 26 h 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"/>
                <a:gd name="T43" fmla="*/ 0 h 26"/>
                <a:gd name="T44" fmla="*/ 23 w 23"/>
                <a:gd name="T45" fmla="*/ 26 h 2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" h="26">
                  <a:moveTo>
                    <a:pt x="23" y="26"/>
                  </a:moveTo>
                  <a:lnTo>
                    <a:pt x="23" y="1"/>
                  </a:lnTo>
                  <a:lnTo>
                    <a:pt x="19" y="1"/>
                  </a:lnTo>
                  <a:lnTo>
                    <a:pt x="12" y="20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3" y="8"/>
                  </a:lnTo>
                  <a:lnTo>
                    <a:pt x="10" y="26"/>
                  </a:lnTo>
                  <a:lnTo>
                    <a:pt x="13" y="25"/>
                  </a:lnTo>
                  <a:lnTo>
                    <a:pt x="20" y="8"/>
                  </a:lnTo>
                  <a:lnTo>
                    <a:pt x="20" y="26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D9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01" name="Freeform 102"/>
            <p:cNvSpPr>
              <a:spLocks noEditPoints="1"/>
            </p:cNvSpPr>
            <p:nvPr/>
          </p:nvSpPr>
          <p:spPr bwMode="auto">
            <a:xfrm>
              <a:off x="3523307" y="5613803"/>
              <a:ext cx="20937" cy="28050"/>
            </a:xfrm>
            <a:custGeom>
              <a:avLst/>
              <a:gdLst>
                <a:gd name="T0" fmla="*/ 16 w 16"/>
                <a:gd name="T1" fmla="*/ 7 h 25"/>
                <a:gd name="T2" fmla="*/ 14 w 16"/>
                <a:gd name="T3" fmla="*/ 4 h 25"/>
                <a:gd name="T4" fmla="*/ 13 w 16"/>
                <a:gd name="T5" fmla="*/ 2 h 25"/>
                <a:gd name="T6" fmla="*/ 11 w 16"/>
                <a:gd name="T7" fmla="*/ 1 h 25"/>
                <a:gd name="T8" fmla="*/ 8 w 16"/>
                <a:gd name="T9" fmla="*/ 0 h 25"/>
                <a:gd name="T10" fmla="*/ 0 w 16"/>
                <a:gd name="T11" fmla="*/ 0 h 25"/>
                <a:gd name="T12" fmla="*/ 0 w 16"/>
                <a:gd name="T13" fmla="*/ 25 h 25"/>
                <a:gd name="T14" fmla="*/ 3 w 16"/>
                <a:gd name="T15" fmla="*/ 25 h 25"/>
                <a:gd name="T16" fmla="*/ 3 w 16"/>
                <a:gd name="T17" fmla="*/ 14 h 25"/>
                <a:gd name="T18" fmla="*/ 8 w 16"/>
                <a:gd name="T19" fmla="*/ 14 h 25"/>
                <a:gd name="T20" fmla="*/ 11 w 16"/>
                <a:gd name="T21" fmla="*/ 13 h 25"/>
                <a:gd name="T22" fmla="*/ 12 w 16"/>
                <a:gd name="T23" fmla="*/ 12 h 25"/>
                <a:gd name="T24" fmla="*/ 13 w 16"/>
                <a:gd name="T25" fmla="*/ 12 h 25"/>
                <a:gd name="T26" fmla="*/ 14 w 16"/>
                <a:gd name="T27" fmla="*/ 9 h 25"/>
                <a:gd name="T28" fmla="*/ 16 w 16"/>
                <a:gd name="T29" fmla="*/ 7 h 25"/>
                <a:gd name="T30" fmla="*/ 11 w 16"/>
                <a:gd name="T31" fmla="*/ 7 h 25"/>
                <a:gd name="T32" fmla="*/ 11 w 16"/>
                <a:gd name="T33" fmla="*/ 8 h 25"/>
                <a:gd name="T34" fmla="*/ 10 w 16"/>
                <a:gd name="T35" fmla="*/ 10 h 25"/>
                <a:gd name="T36" fmla="*/ 9 w 16"/>
                <a:gd name="T37" fmla="*/ 11 h 25"/>
                <a:gd name="T38" fmla="*/ 7 w 16"/>
                <a:gd name="T39" fmla="*/ 11 h 25"/>
                <a:gd name="T40" fmla="*/ 3 w 16"/>
                <a:gd name="T41" fmla="*/ 11 h 25"/>
                <a:gd name="T42" fmla="*/ 3 w 16"/>
                <a:gd name="T43" fmla="*/ 3 h 25"/>
                <a:gd name="T44" fmla="*/ 7 w 16"/>
                <a:gd name="T45" fmla="*/ 3 h 25"/>
                <a:gd name="T46" fmla="*/ 9 w 16"/>
                <a:gd name="T47" fmla="*/ 3 h 25"/>
                <a:gd name="T48" fmla="*/ 10 w 16"/>
                <a:gd name="T49" fmla="*/ 4 h 25"/>
                <a:gd name="T50" fmla="*/ 11 w 16"/>
                <a:gd name="T51" fmla="*/ 5 h 25"/>
                <a:gd name="T52" fmla="*/ 11 w 16"/>
                <a:gd name="T53" fmla="*/ 7 h 2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"/>
                <a:gd name="T82" fmla="*/ 0 h 25"/>
                <a:gd name="T83" fmla="*/ 16 w 16"/>
                <a:gd name="T84" fmla="*/ 25 h 2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" h="25">
                  <a:moveTo>
                    <a:pt x="16" y="7"/>
                  </a:moveTo>
                  <a:lnTo>
                    <a:pt x="14" y="4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3" y="14"/>
                  </a:lnTo>
                  <a:lnTo>
                    <a:pt x="8" y="14"/>
                  </a:lnTo>
                  <a:lnTo>
                    <a:pt x="11" y="13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4" y="9"/>
                  </a:lnTo>
                  <a:lnTo>
                    <a:pt x="16" y="7"/>
                  </a:lnTo>
                  <a:close/>
                  <a:moveTo>
                    <a:pt x="11" y="7"/>
                  </a:moveTo>
                  <a:lnTo>
                    <a:pt x="11" y="8"/>
                  </a:lnTo>
                  <a:lnTo>
                    <a:pt x="10" y="10"/>
                  </a:lnTo>
                  <a:lnTo>
                    <a:pt x="9" y="11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3" y="3"/>
                  </a:lnTo>
                  <a:lnTo>
                    <a:pt x="7" y="3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1" y="7"/>
                  </a:lnTo>
                  <a:close/>
                </a:path>
              </a:pathLst>
            </a:custGeom>
            <a:solidFill>
              <a:srgbClr val="D9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02" name="Freeform 103"/>
            <p:cNvSpPr>
              <a:spLocks/>
            </p:cNvSpPr>
            <p:nvPr/>
          </p:nvSpPr>
          <p:spPr bwMode="auto">
            <a:xfrm>
              <a:off x="3548169" y="5613803"/>
              <a:ext cx="18320" cy="28050"/>
            </a:xfrm>
            <a:custGeom>
              <a:avLst/>
              <a:gdLst>
                <a:gd name="T0" fmla="*/ 14 w 14"/>
                <a:gd name="T1" fmla="*/ 0 h 25"/>
                <a:gd name="T2" fmla="*/ 0 w 14"/>
                <a:gd name="T3" fmla="*/ 0 h 25"/>
                <a:gd name="T4" fmla="*/ 0 w 14"/>
                <a:gd name="T5" fmla="*/ 25 h 25"/>
                <a:gd name="T6" fmla="*/ 14 w 14"/>
                <a:gd name="T7" fmla="*/ 25 h 25"/>
                <a:gd name="T8" fmla="*/ 14 w 14"/>
                <a:gd name="T9" fmla="*/ 22 h 25"/>
                <a:gd name="T10" fmla="*/ 4 w 14"/>
                <a:gd name="T11" fmla="*/ 22 h 25"/>
                <a:gd name="T12" fmla="*/ 4 w 14"/>
                <a:gd name="T13" fmla="*/ 13 h 25"/>
                <a:gd name="T14" fmla="*/ 10 w 14"/>
                <a:gd name="T15" fmla="*/ 13 h 25"/>
                <a:gd name="T16" fmla="*/ 12 w 14"/>
                <a:gd name="T17" fmla="*/ 10 h 25"/>
                <a:gd name="T18" fmla="*/ 4 w 14"/>
                <a:gd name="T19" fmla="*/ 10 h 25"/>
                <a:gd name="T20" fmla="*/ 4 w 14"/>
                <a:gd name="T21" fmla="*/ 3 h 25"/>
                <a:gd name="T22" fmla="*/ 13 w 14"/>
                <a:gd name="T23" fmla="*/ 3 h 25"/>
                <a:gd name="T24" fmla="*/ 14 w 14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25"/>
                <a:gd name="T41" fmla="*/ 14 w 14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25">
                  <a:moveTo>
                    <a:pt x="14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14" y="25"/>
                  </a:lnTo>
                  <a:lnTo>
                    <a:pt x="14" y="22"/>
                  </a:lnTo>
                  <a:lnTo>
                    <a:pt x="4" y="22"/>
                  </a:lnTo>
                  <a:lnTo>
                    <a:pt x="4" y="13"/>
                  </a:lnTo>
                  <a:lnTo>
                    <a:pt x="10" y="13"/>
                  </a:lnTo>
                  <a:lnTo>
                    <a:pt x="12" y="10"/>
                  </a:lnTo>
                  <a:lnTo>
                    <a:pt x="4" y="10"/>
                  </a:lnTo>
                  <a:lnTo>
                    <a:pt x="4" y="3"/>
                  </a:lnTo>
                  <a:lnTo>
                    <a:pt x="13" y="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9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03" name="Freeform 104"/>
            <p:cNvSpPr>
              <a:spLocks/>
            </p:cNvSpPr>
            <p:nvPr/>
          </p:nvSpPr>
          <p:spPr bwMode="auto">
            <a:xfrm>
              <a:off x="3569106" y="5613803"/>
              <a:ext cx="23554" cy="28050"/>
            </a:xfrm>
            <a:custGeom>
              <a:avLst/>
              <a:gdLst>
                <a:gd name="T0" fmla="*/ 18 w 18"/>
                <a:gd name="T1" fmla="*/ 3 h 25"/>
                <a:gd name="T2" fmla="*/ 18 w 18"/>
                <a:gd name="T3" fmla="*/ 0 h 25"/>
                <a:gd name="T4" fmla="*/ 2 w 18"/>
                <a:gd name="T5" fmla="*/ 0 h 25"/>
                <a:gd name="T6" fmla="*/ 0 w 18"/>
                <a:gd name="T7" fmla="*/ 3 h 25"/>
                <a:gd name="T8" fmla="*/ 8 w 18"/>
                <a:gd name="T9" fmla="*/ 3 h 25"/>
                <a:gd name="T10" fmla="*/ 8 w 18"/>
                <a:gd name="T11" fmla="*/ 25 h 25"/>
                <a:gd name="T12" fmla="*/ 11 w 18"/>
                <a:gd name="T13" fmla="*/ 25 h 25"/>
                <a:gd name="T14" fmla="*/ 11 w 18"/>
                <a:gd name="T15" fmla="*/ 3 h 25"/>
                <a:gd name="T16" fmla="*/ 18 w 18"/>
                <a:gd name="T17" fmla="*/ 3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25"/>
                <a:gd name="T29" fmla="*/ 18 w 18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25">
                  <a:moveTo>
                    <a:pt x="18" y="3"/>
                  </a:moveTo>
                  <a:lnTo>
                    <a:pt x="18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8" y="3"/>
                  </a:lnTo>
                  <a:lnTo>
                    <a:pt x="8" y="25"/>
                  </a:lnTo>
                  <a:lnTo>
                    <a:pt x="11" y="25"/>
                  </a:lnTo>
                  <a:lnTo>
                    <a:pt x="11" y="3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D9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04" name="Freeform 105"/>
            <p:cNvSpPr>
              <a:spLocks/>
            </p:cNvSpPr>
            <p:nvPr/>
          </p:nvSpPr>
          <p:spPr bwMode="auto">
            <a:xfrm>
              <a:off x="3596585" y="5612681"/>
              <a:ext cx="5234" cy="29172"/>
            </a:xfrm>
            <a:custGeom>
              <a:avLst/>
              <a:gdLst>
                <a:gd name="T0" fmla="*/ 4 w 4"/>
                <a:gd name="T1" fmla="*/ 26 h 26"/>
                <a:gd name="T2" fmla="*/ 4 w 4"/>
                <a:gd name="T3" fmla="*/ 0 h 26"/>
                <a:gd name="T4" fmla="*/ 0 w 4"/>
                <a:gd name="T5" fmla="*/ 2 h 26"/>
                <a:gd name="T6" fmla="*/ 0 w 4"/>
                <a:gd name="T7" fmla="*/ 26 h 26"/>
                <a:gd name="T8" fmla="*/ 4 w 4"/>
                <a:gd name="T9" fmla="*/ 26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6"/>
                <a:gd name="T17" fmla="*/ 4 w 4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6">
                  <a:moveTo>
                    <a:pt x="4" y="26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26"/>
                  </a:lnTo>
                  <a:lnTo>
                    <a:pt x="4" y="26"/>
                  </a:lnTo>
                  <a:close/>
                </a:path>
              </a:pathLst>
            </a:custGeom>
            <a:solidFill>
              <a:srgbClr val="D9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05" name="Freeform 106"/>
            <p:cNvSpPr>
              <a:spLocks/>
            </p:cNvSpPr>
            <p:nvPr/>
          </p:nvSpPr>
          <p:spPr bwMode="auto">
            <a:xfrm>
              <a:off x="3605745" y="5613803"/>
              <a:ext cx="23554" cy="28050"/>
            </a:xfrm>
            <a:custGeom>
              <a:avLst/>
              <a:gdLst>
                <a:gd name="T0" fmla="*/ 18 w 18"/>
                <a:gd name="T1" fmla="*/ 3 h 25"/>
                <a:gd name="T2" fmla="*/ 18 w 18"/>
                <a:gd name="T3" fmla="*/ 0 h 25"/>
                <a:gd name="T4" fmla="*/ 1 w 18"/>
                <a:gd name="T5" fmla="*/ 0 h 25"/>
                <a:gd name="T6" fmla="*/ 0 w 18"/>
                <a:gd name="T7" fmla="*/ 3 h 25"/>
                <a:gd name="T8" fmla="*/ 7 w 18"/>
                <a:gd name="T9" fmla="*/ 3 h 25"/>
                <a:gd name="T10" fmla="*/ 7 w 18"/>
                <a:gd name="T11" fmla="*/ 25 h 25"/>
                <a:gd name="T12" fmla="*/ 11 w 18"/>
                <a:gd name="T13" fmla="*/ 25 h 25"/>
                <a:gd name="T14" fmla="*/ 11 w 18"/>
                <a:gd name="T15" fmla="*/ 3 h 25"/>
                <a:gd name="T16" fmla="*/ 18 w 18"/>
                <a:gd name="T17" fmla="*/ 3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25"/>
                <a:gd name="T29" fmla="*/ 18 w 18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25">
                  <a:moveTo>
                    <a:pt x="18" y="3"/>
                  </a:moveTo>
                  <a:lnTo>
                    <a:pt x="18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7" y="3"/>
                  </a:lnTo>
                  <a:lnTo>
                    <a:pt x="7" y="25"/>
                  </a:lnTo>
                  <a:lnTo>
                    <a:pt x="11" y="25"/>
                  </a:lnTo>
                  <a:lnTo>
                    <a:pt x="11" y="3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D9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06" name="Freeform 107"/>
            <p:cNvSpPr>
              <a:spLocks/>
            </p:cNvSpPr>
            <p:nvPr/>
          </p:nvSpPr>
          <p:spPr bwMode="auto">
            <a:xfrm>
              <a:off x="3633224" y="5612681"/>
              <a:ext cx="3926" cy="29172"/>
            </a:xfrm>
            <a:custGeom>
              <a:avLst/>
              <a:gdLst>
                <a:gd name="T0" fmla="*/ 3 w 3"/>
                <a:gd name="T1" fmla="*/ 26 h 26"/>
                <a:gd name="T2" fmla="*/ 3 w 3"/>
                <a:gd name="T3" fmla="*/ 0 h 26"/>
                <a:gd name="T4" fmla="*/ 0 w 3"/>
                <a:gd name="T5" fmla="*/ 2 h 26"/>
                <a:gd name="T6" fmla="*/ 0 w 3"/>
                <a:gd name="T7" fmla="*/ 26 h 26"/>
                <a:gd name="T8" fmla="*/ 3 w 3"/>
                <a:gd name="T9" fmla="*/ 26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6"/>
                <a:gd name="T17" fmla="*/ 3 w 3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6">
                  <a:moveTo>
                    <a:pt x="3" y="26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26"/>
                  </a:lnTo>
                  <a:lnTo>
                    <a:pt x="3" y="26"/>
                  </a:lnTo>
                  <a:close/>
                </a:path>
              </a:pathLst>
            </a:custGeom>
            <a:solidFill>
              <a:srgbClr val="D9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07" name="Freeform 108"/>
            <p:cNvSpPr>
              <a:spLocks/>
            </p:cNvSpPr>
            <p:nvPr/>
          </p:nvSpPr>
          <p:spPr bwMode="auto">
            <a:xfrm>
              <a:off x="3642384" y="5612681"/>
              <a:ext cx="24862" cy="29172"/>
            </a:xfrm>
            <a:custGeom>
              <a:avLst/>
              <a:gdLst>
                <a:gd name="T0" fmla="*/ 19 w 19"/>
                <a:gd name="T1" fmla="*/ 1 h 26"/>
                <a:gd name="T2" fmla="*/ 17 w 19"/>
                <a:gd name="T3" fmla="*/ 0 h 26"/>
                <a:gd name="T4" fmla="*/ 10 w 19"/>
                <a:gd name="T5" fmla="*/ 19 h 26"/>
                <a:gd name="T6" fmla="*/ 3 w 19"/>
                <a:gd name="T7" fmla="*/ 0 h 26"/>
                <a:gd name="T8" fmla="*/ 0 w 19"/>
                <a:gd name="T9" fmla="*/ 2 h 26"/>
                <a:gd name="T10" fmla="*/ 8 w 19"/>
                <a:gd name="T11" fmla="*/ 26 h 26"/>
                <a:gd name="T12" fmla="*/ 11 w 19"/>
                <a:gd name="T13" fmla="*/ 25 h 26"/>
                <a:gd name="T14" fmla="*/ 19 w 19"/>
                <a:gd name="T15" fmla="*/ 1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26"/>
                <a:gd name="T26" fmla="*/ 19 w 19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26">
                  <a:moveTo>
                    <a:pt x="19" y="1"/>
                  </a:moveTo>
                  <a:lnTo>
                    <a:pt x="17" y="0"/>
                  </a:lnTo>
                  <a:lnTo>
                    <a:pt x="10" y="19"/>
                  </a:lnTo>
                  <a:lnTo>
                    <a:pt x="3" y="0"/>
                  </a:lnTo>
                  <a:lnTo>
                    <a:pt x="0" y="2"/>
                  </a:lnTo>
                  <a:lnTo>
                    <a:pt x="8" y="26"/>
                  </a:lnTo>
                  <a:lnTo>
                    <a:pt x="11" y="25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D9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08" name="Freeform 109"/>
            <p:cNvSpPr>
              <a:spLocks noEditPoints="1"/>
            </p:cNvSpPr>
            <p:nvPr/>
          </p:nvSpPr>
          <p:spPr bwMode="auto">
            <a:xfrm>
              <a:off x="3665938" y="5612681"/>
              <a:ext cx="27479" cy="29172"/>
            </a:xfrm>
            <a:custGeom>
              <a:avLst/>
              <a:gdLst>
                <a:gd name="T0" fmla="*/ 21 w 21"/>
                <a:gd name="T1" fmla="*/ 26 h 26"/>
                <a:gd name="T2" fmla="*/ 12 w 21"/>
                <a:gd name="T3" fmla="*/ 0 h 26"/>
                <a:gd name="T4" fmla="*/ 9 w 21"/>
                <a:gd name="T5" fmla="*/ 1 h 26"/>
                <a:gd name="T6" fmla="*/ 0 w 21"/>
                <a:gd name="T7" fmla="*/ 26 h 26"/>
                <a:gd name="T8" fmla="*/ 3 w 21"/>
                <a:gd name="T9" fmla="*/ 26 h 26"/>
                <a:gd name="T10" fmla="*/ 6 w 21"/>
                <a:gd name="T11" fmla="*/ 18 h 26"/>
                <a:gd name="T12" fmla="*/ 14 w 21"/>
                <a:gd name="T13" fmla="*/ 18 h 26"/>
                <a:gd name="T14" fmla="*/ 17 w 21"/>
                <a:gd name="T15" fmla="*/ 26 h 26"/>
                <a:gd name="T16" fmla="*/ 21 w 21"/>
                <a:gd name="T17" fmla="*/ 26 h 26"/>
                <a:gd name="T18" fmla="*/ 14 w 21"/>
                <a:gd name="T19" fmla="*/ 16 h 26"/>
                <a:gd name="T20" fmla="*/ 7 w 21"/>
                <a:gd name="T21" fmla="*/ 16 h 26"/>
                <a:gd name="T22" fmla="*/ 10 w 21"/>
                <a:gd name="T23" fmla="*/ 6 h 26"/>
                <a:gd name="T24" fmla="*/ 14 w 21"/>
                <a:gd name="T25" fmla="*/ 16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26"/>
                <a:gd name="T41" fmla="*/ 21 w 21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26">
                  <a:moveTo>
                    <a:pt x="21" y="26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6" y="18"/>
                  </a:lnTo>
                  <a:lnTo>
                    <a:pt x="14" y="18"/>
                  </a:lnTo>
                  <a:lnTo>
                    <a:pt x="17" y="26"/>
                  </a:lnTo>
                  <a:lnTo>
                    <a:pt x="21" y="26"/>
                  </a:lnTo>
                  <a:close/>
                  <a:moveTo>
                    <a:pt x="14" y="16"/>
                  </a:moveTo>
                  <a:lnTo>
                    <a:pt x="7" y="16"/>
                  </a:lnTo>
                  <a:lnTo>
                    <a:pt x="10" y="6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D9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09" name="Freeform 110"/>
            <p:cNvSpPr>
              <a:spLocks/>
            </p:cNvSpPr>
            <p:nvPr/>
          </p:nvSpPr>
          <p:spPr bwMode="auto">
            <a:xfrm>
              <a:off x="3510222" y="5571166"/>
              <a:ext cx="18320" cy="26928"/>
            </a:xfrm>
            <a:custGeom>
              <a:avLst/>
              <a:gdLst>
                <a:gd name="T0" fmla="*/ 14 w 14"/>
                <a:gd name="T1" fmla="*/ 0 h 24"/>
                <a:gd name="T2" fmla="*/ 0 w 14"/>
                <a:gd name="T3" fmla="*/ 0 h 24"/>
                <a:gd name="T4" fmla="*/ 0 w 14"/>
                <a:gd name="T5" fmla="*/ 24 h 24"/>
                <a:gd name="T6" fmla="*/ 14 w 14"/>
                <a:gd name="T7" fmla="*/ 24 h 24"/>
                <a:gd name="T8" fmla="*/ 14 w 14"/>
                <a:gd name="T9" fmla="*/ 22 h 24"/>
                <a:gd name="T10" fmla="*/ 4 w 14"/>
                <a:gd name="T11" fmla="*/ 22 h 24"/>
                <a:gd name="T12" fmla="*/ 4 w 14"/>
                <a:gd name="T13" fmla="*/ 12 h 24"/>
                <a:gd name="T14" fmla="*/ 10 w 14"/>
                <a:gd name="T15" fmla="*/ 12 h 24"/>
                <a:gd name="T16" fmla="*/ 12 w 14"/>
                <a:gd name="T17" fmla="*/ 10 h 24"/>
                <a:gd name="T18" fmla="*/ 4 w 14"/>
                <a:gd name="T19" fmla="*/ 10 h 24"/>
                <a:gd name="T20" fmla="*/ 4 w 14"/>
                <a:gd name="T21" fmla="*/ 2 h 24"/>
                <a:gd name="T22" fmla="*/ 13 w 14"/>
                <a:gd name="T23" fmla="*/ 2 h 24"/>
                <a:gd name="T24" fmla="*/ 14 w 14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24"/>
                <a:gd name="T41" fmla="*/ 14 w 14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24">
                  <a:moveTo>
                    <a:pt x="14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4" y="22"/>
                  </a:lnTo>
                  <a:lnTo>
                    <a:pt x="4" y="12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4" y="10"/>
                  </a:lnTo>
                  <a:lnTo>
                    <a:pt x="4" y="2"/>
                  </a:lnTo>
                  <a:lnTo>
                    <a:pt x="13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9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10" name="Freeform 111"/>
            <p:cNvSpPr>
              <a:spLocks/>
            </p:cNvSpPr>
            <p:nvPr/>
          </p:nvSpPr>
          <p:spPr bwMode="auto">
            <a:xfrm>
              <a:off x="3533776" y="5570044"/>
              <a:ext cx="31405" cy="29172"/>
            </a:xfrm>
            <a:custGeom>
              <a:avLst/>
              <a:gdLst>
                <a:gd name="T0" fmla="*/ 24 w 24"/>
                <a:gd name="T1" fmla="*/ 25 h 26"/>
                <a:gd name="T2" fmla="*/ 24 w 24"/>
                <a:gd name="T3" fmla="*/ 1 h 26"/>
                <a:gd name="T4" fmla="*/ 20 w 24"/>
                <a:gd name="T5" fmla="*/ 1 h 26"/>
                <a:gd name="T6" fmla="*/ 13 w 24"/>
                <a:gd name="T7" fmla="*/ 20 h 26"/>
                <a:gd name="T8" fmla="*/ 3 w 24"/>
                <a:gd name="T9" fmla="*/ 0 h 26"/>
                <a:gd name="T10" fmla="*/ 0 w 24"/>
                <a:gd name="T11" fmla="*/ 1 h 26"/>
                <a:gd name="T12" fmla="*/ 0 w 24"/>
                <a:gd name="T13" fmla="*/ 25 h 26"/>
                <a:gd name="T14" fmla="*/ 3 w 24"/>
                <a:gd name="T15" fmla="*/ 25 h 26"/>
                <a:gd name="T16" fmla="*/ 3 w 24"/>
                <a:gd name="T17" fmla="*/ 8 h 26"/>
                <a:gd name="T18" fmla="*/ 11 w 24"/>
                <a:gd name="T19" fmla="*/ 26 h 26"/>
                <a:gd name="T20" fmla="*/ 14 w 24"/>
                <a:gd name="T21" fmla="*/ 25 h 26"/>
                <a:gd name="T22" fmla="*/ 21 w 24"/>
                <a:gd name="T23" fmla="*/ 7 h 26"/>
                <a:gd name="T24" fmla="*/ 21 w 24"/>
                <a:gd name="T25" fmla="*/ 25 h 26"/>
                <a:gd name="T26" fmla="*/ 24 w 24"/>
                <a:gd name="T27" fmla="*/ 25 h 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"/>
                <a:gd name="T43" fmla="*/ 0 h 26"/>
                <a:gd name="T44" fmla="*/ 24 w 24"/>
                <a:gd name="T45" fmla="*/ 26 h 2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" h="26">
                  <a:moveTo>
                    <a:pt x="24" y="25"/>
                  </a:moveTo>
                  <a:lnTo>
                    <a:pt x="24" y="1"/>
                  </a:lnTo>
                  <a:lnTo>
                    <a:pt x="20" y="1"/>
                  </a:lnTo>
                  <a:lnTo>
                    <a:pt x="13" y="2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3" y="8"/>
                  </a:lnTo>
                  <a:lnTo>
                    <a:pt x="11" y="26"/>
                  </a:lnTo>
                  <a:lnTo>
                    <a:pt x="14" y="25"/>
                  </a:lnTo>
                  <a:lnTo>
                    <a:pt x="21" y="7"/>
                  </a:lnTo>
                  <a:lnTo>
                    <a:pt x="21" y="25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D9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11" name="Freeform 112"/>
            <p:cNvSpPr>
              <a:spLocks noEditPoints="1"/>
            </p:cNvSpPr>
            <p:nvPr/>
          </p:nvSpPr>
          <p:spPr bwMode="auto">
            <a:xfrm>
              <a:off x="3571723" y="5571166"/>
              <a:ext cx="19628" cy="26928"/>
            </a:xfrm>
            <a:custGeom>
              <a:avLst/>
              <a:gdLst>
                <a:gd name="T0" fmla="*/ 15 w 15"/>
                <a:gd name="T1" fmla="*/ 7 h 24"/>
                <a:gd name="T2" fmla="*/ 14 w 15"/>
                <a:gd name="T3" fmla="*/ 4 h 24"/>
                <a:gd name="T4" fmla="*/ 13 w 15"/>
                <a:gd name="T5" fmla="*/ 2 h 24"/>
                <a:gd name="T6" fmla="*/ 11 w 15"/>
                <a:gd name="T7" fmla="*/ 0 h 24"/>
                <a:gd name="T8" fmla="*/ 8 w 15"/>
                <a:gd name="T9" fmla="*/ 0 h 24"/>
                <a:gd name="T10" fmla="*/ 0 w 15"/>
                <a:gd name="T11" fmla="*/ 0 h 24"/>
                <a:gd name="T12" fmla="*/ 0 w 15"/>
                <a:gd name="T13" fmla="*/ 24 h 24"/>
                <a:gd name="T14" fmla="*/ 3 w 15"/>
                <a:gd name="T15" fmla="*/ 24 h 24"/>
                <a:gd name="T16" fmla="*/ 3 w 15"/>
                <a:gd name="T17" fmla="*/ 13 h 24"/>
                <a:gd name="T18" fmla="*/ 8 w 15"/>
                <a:gd name="T19" fmla="*/ 13 h 24"/>
                <a:gd name="T20" fmla="*/ 11 w 15"/>
                <a:gd name="T21" fmla="*/ 13 h 24"/>
                <a:gd name="T22" fmla="*/ 12 w 15"/>
                <a:gd name="T23" fmla="*/ 12 h 24"/>
                <a:gd name="T24" fmla="*/ 13 w 15"/>
                <a:gd name="T25" fmla="*/ 11 h 24"/>
                <a:gd name="T26" fmla="*/ 14 w 15"/>
                <a:gd name="T27" fmla="*/ 9 h 24"/>
                <a:gd name="T28" fmla="*/ 15 w 15"/>
                <a:gd name="T29" fmla="*/ 7 h 24"/>
                <a:gd name="T30" fmla="*/ 11 w 15"/>
                <a:gd name="T31" fmla="*/ 7 h 24"/>
                <a:gd name="T32" fmla="*/ 11 w 15"/>
                <a:gd name="T33" fmla="*/ 8 h 24"/>
                <a:gd name="T34" fmla="*/ 10 w 15"/>
                <a:gd name="T35" fmla="*/ 9 h 24"/>
                <a:gd name="T36" fmla="*/ 9 w 15"/>
                <a:gd name="T37" fmla="*/ 10 h 24"/>
                <a:gd name="T38" fmla="*/ 7 w 15"/>
                <a:gd name="T39" fmla="*/ 11 h 24"/>
                <a:gd name="T40" fmla="*/ 3 w 15"/>
                <a:gd name="T41" fmla="*/ 11 h 24"/>
                <a:gd name="T42" fmla="*/ 3 w 15"/>
                <a:gd name="T43" fmla="*/ 3 h 24"/>
                <a:gd name="T44" fmla="*/ 7 w 15"/>
                <a:gd name="T45" fmla="*/ 3 h 24"/>
                <a:gd name="T46" fmla="*/ 9 w 15"/>
                <a:gd name="T47" fmla="*/ 3 h 24"/>
                <a:gd name="T48" fmla="*/ 10 w 15"/>
                <a:gd name="T49" fmla="*/ 4 h 24"/>
                <a:gd name="T50" fmla="*/ 11 w 15"/>
                <a:gd name="T51" fmla="*/ 5 h 24"/>
                <a:gd name="T52" fmla="*/ 11 w 15"/>
                <a:gd name="T53" fmla="*/ 7 h 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5"/>
                <a:gd name="T82" fmla="*/ 0 h 24"/>
                <a:gd name="T83" fmla="*/ 15 w 15"/>
                <a:gd name="T84" fmla="*/ 24 h 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5" h="24">
                  <a:moveTo>
                    <a:pt x="15" y="7"/>
                  </a:moveTo>
                  <a:lnTo>
                    <a:pt x="14" y="4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3" y="24"/>
                  </a:lnTo>
                  <a:lnTo>
                    <a:pt x="3" y="13"/>
                  </a:lnTo>
                  <a:lnTo>
                    <a:pt x="8" y="13"/>
                  </a:lnTo>
                  <a:lnTo>
                    <a:pt x="11" y="13"/>
                  </a:lnTo>
                  <a:lnTo>
                    <a:pt x="12" y="12"/>
                  </a:lnTo>
                  <a:lnTo>
                    <a:pt x="13" y="11"/>
                  </a:lnTo>
                  <a:lnTo>
                    <a:pt x="14" y="9"/>
                  </a:lnTo>
                  <a:lnTo>
                    <a:pt x="15" y="7"/>
                  </a:lnTo>
                  <a:close/>
                  <a:moveTo>
                    <a:pt x="11" y="7"/>
                  </a:moveTo>
                  <a:lnTo>
                    <a:pt x="11" y="8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3" y="3"/>
                  </a:lnTo>
                  <a:lnTo>
                    <a:pt x="7" y="3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1" y="7"/>
                  </a:lnTo>
                  <a:close/>
                </a:path>
              </a:pathLst>
            </a:custGeom>
            <a:solidFill>
              <a:srgbClr val="D9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12" name="Freeform 113"/>
            <p:cNvSpPr>
              <a:spLocks noEditPoints="1"/>
            </p:cNvSpPr>
            <p:nvPr/>
          </p:nvSpPr>
          <p:spPr bwMode="auto">
            <a:xfrm>
              <a:off x="3595277" y="5571166"/>
              <a:ext cx="20937" cy="26928"/>
            </a:xfrm>
            <a:custGeom>
              <a:avLst/>
              <a:gdLst>
                <a:gd name="T0" fmla="*/ 16 w 16"/>
                <a:gd name="T1" fmla="*/ 24 h 24"/>
                <a:gd name="T2" fmla="*/ 9 w 16"/>
                <a:gd name="T3" fmla="*/ 13 h 24"/>
                <a:gd name="T4" fmla="*/ 12 w 16"/>
                <a:gd name="T5" fmla="*/ 13 h 24"/>
                <a:gd name="T6" fmla="*/ 13 w 16"/>
                <a:gd name="T7" fmla="*/ 11 h 24"/>
                <a:gd name="T8" fmla="*/ 15 w 16"/>
                <a:gd name="T9" fmla="*/ 9 h 24"/>
                <a:gd name="T10" fmla="*/ 15 w 16"/>
                <a:gd name="T11" fmla="*/ 7 h 24"/>
                <a:gd name="T12" fmla="*/ 15 w 16"/>
                <a:gd name="T13" fmla="*/ 4 h 24"/>
                <a:gd name="T14" fmla="*/ 13 w 16"/>
                <a:gd name="T15" fmla="*/ 2 h 24"/>
                <a:gd name="T16" fmla="*/ 11 w 16"/>
                <a:gd name="T17" fmla="*/ 0 h 24"/>
                <a:gd name="T18" fmla="*/ 8 w 16"/>
                <a:gd name="T19" fmla="*/ 0 h 24"/>
                <a:gd name="T20" fmla="*/ 0 w 16"/>
                <a:gd name="T21" fmla="*/ 0 h 24"/>
                <a:gd name="T22" fmla="*/ 0 w 16"/>
                <a:gd name="T23" fmla="*/ 24 h 24"/>
                <a:gd name="T24" fmla="*/ 4 w 16"/>
                <a:gd name="T25" fmla="*/ 24 h 24"/>
                <a:gd name="T26" fmla="*/ 4 w 16"/>
                <a:gd name="T27" fmla="*/ 13 h 24"/>
                <a:gd name="T28" fmla="*/ 5 w 16"/>
                <a:gd name="T29" fmla="*/ 13 h 24"/>
                <a:gd name="T30" fmla="*/ 11 w 16"/>
                <a:gd name="T31" fmla="*/ 24 h 24"/>
                <a:gd name="T32" fmla="*/ 16 w 16"/>
                <a:gd name="T33" fmla="*/ 24 h 24"/>
                <a:gd name="T34" fmla="*/ 12 w 16"/>
                <a:gd name="T35" fmla="*/ 7 h 24"/>
                <a:gd name="T36" fmla="*/ 11 w 16"/>
                <a:gd name="T37" fmla="*/ 8 h 24"/>
                <a:gd name="T38" fmla="*/ 11 w 16"/>
                <a:gd name="T39" fmla="*/ 9 h 24"/>
                <a:gd name="T40" fmla="*/ 9 w 16"/>
                <a:gd name="T41" fmla="*/ 10 h 24"/>
                <a:gd name="T42" fmla="*/ 8 w 16"/>
                <a:gd name="T43" fmla="*/ 11 h 24"/>
                <a:gd name="T44" fmla="*/ 4 w 16"/>
                <a:gd name="T45" fmla="*/ 11 h 24"/>
                <a:gd name="T46" fmla="*/ 4 w 16"/>
                <a:gd name="T47" fmla="*/ 3 h 24"/>
                <a:gd name="T48" fmla="*/ 8 w 16"/>
                <a:gd name="T49" fmla="*/ 3 h 24"/>
                <a:gd name="T50" fmla="*/ 9 w 16"/>
                <a:gd name="T51" fmla="*/ 3 h 24"/>
                <a:gd name="T52" fmla="*/ 10 w 16"/>
                <a:gd name="T53" fmla="*/ 4 h 24"/>
                <a:gd name="T54" fmla="*/ 11 w 16"/>
                <a:gd name="T55" fmla="*/ 5 h 24"/>
                <a:gd name="T56" fmla="*/ 12 w 16"/>
                <a:gd name="T57" fmla="*/ 7 h 2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"/>
                <a:gd name="T88" fmla="*/ 0 h 24"/>
                <a:gd name="T89" fmla="*/ 16 w 16"/>
                <a:gd name="T90" fmla="*/ 24 h 2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" h="24">
                  <a:moveTo>
                    <a:pt x="16" y="24"/>
                  </a:moveTo>
                  <a:lnTo>
                    <a:pt x="9" y="13"/>
                  </a:lnTo>
                  <a:lnTo>
                    <a:pt x="12" y="13"/>
                  </a:lnTo>
                  <a:lnTo>
                    <a:pt x="13" y="11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11" y="24"/>
                  </a:lnTo>
                  <a:lnTo>
                    <a:pt x="16" y="24"/>
                  </a:lnTo>
                  <a:close/>
                  <a:moveTo>
                    <a:pt x="12" y="7"/>
                  </a:moveTo>
                  <a:lnTo>
                    <a:pt x="11" y="8"/>
                  </a:lnTo>
                  <a:lnTo>
                    <a:pt x="11" y="9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4" y="11"/>
                  </a:lnTo>
                  <a:lnTo>
                    <a:pt x="4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2" y="7"/>
                  </a:lnTo>
                  <a:close/>
                </a:path>
              </a:pathLst>
            </a:custGeom>
            <a:solidFill>
              <a:srgbClr val="D9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13" name="Freeform 114"/>
            <p:cNvSpPr>
              <a:spLocks/>
            </p:cNvSpPr>
            <p:nvPr/>
          </p:nvSpPr>
          <p:spPr bwMode="auto">
            <a:xfrm>
              <a:off x="3620139" y="5571166"/>
              <a:ext cx="18320" cy="26928"/>
            </a:xfrm>
            <a:custGeom>
              <a:avLst/>
              <a:gdLst>
                <a:gd name="T0" fmla="*/ 14 w 14"/>
                <a:gd name="T1" fmla="*/ 0 h 24"/>
                <a:gd name="T2" fmla="*/ 0 w 14"/>
                <a:gd name="T3" fmla="*/ 0 h 24"/>
                <a:gd name="T4" fmla="*/ 0 w 14"/>
                <a:gd name="T5" fmla="*/ 24 h 24"/>
                <a:gd name="T6" fmla="*/ 14 w 14"/>
                <a:gd name="T7" fmla="*/ 24 h 24"/>
                <a:gd name="T8" fmla="*/ 14 w 14"/>
                <a:gd name="T9" fmla="*/ 22 h 24"/>
                <a:gd name="T10" fmla="*/ 3 w 14"/>
                <a:gd name="T11" fmla="*/ 22 h 24"/>
                <a:gd name="T12" fmla="*/ 3 w 14"/>
                <a:gd name="T13" fmla="*/ 12 h 24"/>
                <a:gd name="T14" fmla="*/ 10 w 14"/>
                <a:gd name="T15" fmla="*/ 12 h 24"/>
                <a:gd name="T16" fmla="*/ 12 w 14"/>
                <a:gd name="T17" fmla="*/ 10 h 24"/>
                <a:gd name="T18" fmla="*/ 3 w 14"/>
                <a:gd name="T19" fmla="*/ 10 h 24"/>
                <a:gd name="T20" fmla="*/ 3 w 14"/>
                <a:gd name="T21" fmla="*/ 2 h 24"/>
                <a:gd name="T22" fmla="*/ 13 w 14"/>
                <a:gd name="T23" fmla="*/ 2 h 24"/>
                <a:gd name="T24" fmla="*/ 14 w 14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24"/>
                <a:gd name="T41" fmla="*/ 14 w 14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24">
                  <a:moveTo>
                    <a:pt x="14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3" y="22"/>
                  </a:lnTo>
                  <a:lnTo>
                    <a:pt x="3" y="12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3" y="10"/>
                  </a:lnTo>
                  <a:lnTo>
                    <a:pt x="3" y="2"/>
                  </a:lnTo>
                  <a:lnTo>
                    <a:pt x="13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9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14" name="Freeform 115"/>
            <p:cNvSpPr>
              <a:spLocks/>
            </p:cNvSpPr>
            <p:nvPr/>
          </p:nvSpPr>
          <p:spPr bwMode="auto">
            <a:xfrm>
              <a:off x="3642384" y="5570044"/>
              <a:ext cx="22245" cy="29172"/>
            </a:xfrm>
            <a:custGeom>
              <a:avLst/>
              <a:gdLst>
                <a:gd name="T0" fmla="*/ 17 w 17"/>
                <a:gd name="T1" fmla="*/ 18 h 26"/>
                <a:gd name="T2" fmla="*/ 16 w 17"/>
                <a:gd name="T3" fmla="*/ 16 h 26"/>
                <a:gd name="T4" fmla="*/ 15 w 17"/>
                <a:gd name="T5" fmla="*/ 14 h 26"/>
                <a:gd name="T6" fmla="*/ 14 w 17"/>
                <a:gd name="T7" fmla="*/ 12 h 26"/>
                <a:gd name="T8" fmla="*/ 12 w 17"/>
                <a:gd name="T9" fmla="*/ 12 h 26"/>
                <a:gd name="T10" fmla="*/ 8 w 17"/>
                <a:gd name="T11" fmla="*/ 10 h 26"/>
                <a:gd name="T12" fmla="*/ 5 w 17"/>
                <a:gd name="T13" fmla="*/ 9 h 26"/>
                <a:gd name="T14" fmla="*/ 5 w 17"/>
                <a:gd name="T15" fmla="*/ 8 h 26"/>
                <a:gd name="T16" fmla="*/ 4 w 17"/>
                <a:gd name="T17" fmla="*/ 7 h 26"/>
                <a:gd name="T18" fmla="*/ 5 w 17"/>
                <a:gd name="T19" fmla="*/ 5 h 26"/>
                <a:gd name="T20" fmla="*/ 6 w 17"/>
                <a:gd name="T21" fmla="*/ 4 h 26"/>
                <a:gd name="T22" fmla="*/ 7 w 17"/>
                <a:gd name="T23" fmla="*/ 4 h 26"/>
                <a:gd name="T24" fmla="*/ 9 w 17"/>
                <a:gd name="T25" fmla="*/ 3 h 26"/>
                <a:gd name="T26" fmla="*/ 11 w 17"/>
                <a:gd name="T27" fmla="*/ 4 h 26"/>
                <a:gd name="T28" fmla="*/ 13 w 17"/>
                <a:gd name="T29" fmla="*/ 5 h 26"/>
                <a:gd name="T30" fmla="*/ 15 w 17"/>
                <a:gd name="T31" fmla="*/ 3 h 26"/>
                <a:gd name="T32" fmla="*/ 12 w 17"/>
                <a:gd name="T33" fmla="*/ 1 h 26"/>
                <a:gd name="T34" fmla="*/ 9 w 17"/>
                <a:gd name="T35" fmla="*/ 0 h 26"/>
                <a:gd name="T36" fmla="*/ 5 w 17"/>
                <a:gd name="T37" fmla="*/ 1 h 26"/>
                <a:gd name="T38" fmla="*/ 4 w 17"/>
                <a:gd name="T39" fmla="*/ 1 h 26"/>
                <a:gd name="T40" fmla="*/ 3 w 17"/>
                <a:gd name="T41" fmla="*/ 2 h 26"/>
                <a:gd name="T42" fmla="*/ 1 w 17"/>
                <a:gd name="T43" fmla="*/ 5 h 26"/>
                <a:gd name="T44" fmla="*/ 1 w 17"/>
                <a:gd name="T45" fmla="*/ 8 h 26"/>
                <a:gd name="T46" fmla="*/ 1 w 17"/>
                <a:gd name="T47" fmla="*/ 10 h 26"/>
                <a:gd name="T48" fmla="*/ 1 w 17"/>
                <a:gd name="T49" fmla="*/ 11 h 26"/>
                <a:gd name="T50" fmla="*/ 2 w 17"/>
                <a:gd name="T51" fmla="*/ 12 h 26"/>
                <a:gd name="T52" fmla="*/ 5 w 17"/>
                <a:gd name="T53" fmla="*/ 14 h 26"/>
                <a:gd name="T54" fmla="*/ 9 w 17"/>
                <a:gd name="T55" fmla="*/ 15 h 26"/>
                <a:gd name="T56" fmla="*/ 12 w 17"/>
                <a:gd name="T57" fmla="*/ 16 h 26"/>
                <a:gd name="T58" fmla="*/ 12 w 17"/>
                <a:gd name="T59" fmla="*/ 17 h 26"/>
                <a:gd name="T60" fmla="*/ 13 w 17"/>
                <a:gd name="T61" fmla="*/ 19 h 26"/>
                <a:gd name="T62" fmla="*/ 12 w 17"/>
                <a:gd name="T63" fmla="*/ 20 h 26"/>
                <a:gd name="T64" fmla="*/ 11 w 17"/>
                <a:gd name="T65" fmla="*/ 22 h 26"/>
                <a:gd name="T66" fmla="*/ 10 w 17"/>
                <a:gd name="T67" fmla="*/ 22 h 26"/>
                <a:gd name="T68" fmla="*/ 8 w 17"/>
                <a:gd name="T69" fmla="*/ 23 h 26"/>
                <a:gd name="T70" fmla="*/ 4 w 17"/>
                <a:gd name="T71" fmla="*/ 22 h 26"/>
                <a:gd name="T72" fmla="*/ 2 w 17"/>
                <a:gd name="T73" fmla="*/ 20 h 26"/>
                <a:gd name="T74" fmla="*/ 0 w 17"/>
                <a:gd name="T75" fmla="*/ 22 h 26"/>
                <a:gd name="T76" fmla="*/ 2 w 17"/>
                <a:gd name="T77" fmla="*/ 24 h 26"/>
                <a:gd name="T78" fmla="*/ 3 w 17"/>
                <a:gd name="T79" fmla="*/ 25 h 26"/>
                <a:gd name="T80" fmla="*/ 6 w 17"/>
                <a:gd name="T81" fmla="*/ 25 h 26"/>
                <a:gd name="T82" fmla="*/ 8 w 17"/>
                <a:gd name="T83" fmla="*/ 26 h 26"/>
                <a:gd name="T84" fmla="*/ 11 w 17"/>
                <a:gd name="T85" fmla="*/ 25 h 26"/>
                <a:gd name="T86" fmla="*/ 12 w 17"/>
                <a:gd name="T87" fmla="*/ 25 h 26"/>
                <a:gd name="T88" fmla="*/ 13 w 17"/>
                <a:gd name="T89" fmla="*/ 24 h 26"/>
                <a:gd name="T90" fmla="*/ 15 w 17"/>
                <a:gd name="T91" fmla="*/ 23 h 26"/>
                <a:gd name="T92" fmla="*/ 16 w 17"/>
                <a:gd name="T93" fmla="*/ 22 h 26"/>
                <a:gd name="T94" fmla="*/ 16 w 17"/>
                <a:gd name="T95" fmla="*/ 20 h 26"/>
                <a:gd name="T96" fmla="*/ 17 w 17"/>
                <a:gd name="T97" fmla="*/ 18 h 2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"/>
                <a:gd name="T148" fmla="*/ 0 h 26"/>
                <a:gd name="T149" fmla="*/ 17 w 17"/>
                <a:gd name="T150" fmla="*/ 26 h 2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" h="26">
                  <a:moveTo>
                    <a:pt x="17" y="18"/>
                  </a:moveTo>
                  <a:lnTo>
                    <a:pt x="16" y="16"/>
                  </a:lnTo>
                  <a:lnTo>
                    <a:pt x="15" y="14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8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5" y="5"/>
                  </a:lnTo>
                  <a:lnTo>
                    <a:pt x="6" y="4"/>
                  </a:lnTo>
                  <a:lnTo>
                    <a:pt x="7" y="4"/>
                  </a:lnTo>
                  <a:lnTo>
                    <a:pt x="9" y="3"/>
                  </a:lnTo>
                  <a:lnTo>
                    <a:pt x="11" y="4"/>
                  </a:lnTo>
                  <a:lnTo>
                    <a:pt x="13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5" y="14"/>
                  </a:lnTo>
                  <a:lnTo>
                    <a:pt x="9" y="15"/>
                  </a:lnTo>
                  <a:lnTo>
                    <a:pt x="12" y="16"/>
                  </a:lnTo>
                  <a:lnTo>
                    <a:pt x="12" y="17"/>
                  </a:lnTo>
                  <a:lnTo>
                    <a:pt x="13" y="19"/>
                  </a:lnTo>
                  <a:lnTo>
                    <a:pt x="12" y="20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8" y="23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3" y="25"/>
                  </a:lnTo>
                  <a:lnTo>
                    <a:pt x="6" y="25"/>
                  </a:lnTo>
                  <a:lnTo>
                    <a:pt x="8" y="26"/>
                  </a:lnTo>
                  <a:lnTo>
                    <a:pt x="11" y="25"/>
                  </a:lnTo>
                  <a:lnTo>
                    <a:pt x="12" y="25"/>
                  </a:lnTo>
                  <a:lnTo>
                    <a:pt x="13" y="24"/>
                  </a:lnTo>
                  <a:lnTo>
                    <a:pt x="15" y="23"/>
                  </a:lnTo>
                  <a:lnTo>
                    <a:pt x="16" y="22"/>
                  </a:lnTo>
                  <a:lnTo>
                    <a:pt x="16" y="20"/>
                  </a:lnTo>
                  <a:lnTo>
                    <a:pt x="17" y="18"/>
                  </a:lnTo>
                  <a:close/>
                </a:path>
              </a:pathLst>
            </a:custGeom>
            <a:solidFill>
              <a:srgbClr val="D9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15" name="Freeform 116"/>
            <p:cNvSpPr>
              <a:spLocks noEditPoints="1"/>
            </p:cNvSpPr>
            <p:nvPr/>
          </p:nvSpPr>
          <p:spPr bwMode="auto">
            <a:xfrm>
              <a:off x="3665938" y="5570044"/>
              <a:ext cx="27479" cy="28050"/>
            </a:xfrm>
            <a:custGeom>
              <a:avLst/>
              <a:gdLst>
                <a:gd name="T0" fmla="*/ 21 w 21"/>
                <a:gd name="T1" fmla="*/ 25 h 25"/>
                <a:gd name="T2" fmla="*/ 12 w 21"/>
                <a:gd name="T3" fmla="*/ 0 h 25"/>
                <a:gd name="T4" fmla="*/ 9 w 21"/>
                <a:gd name="T5" fmla="*/ 1 h 25"/>
                <a:gd name="T6" fmla="*/ 0 w 21"/>
                <a:gd name="T7" fmla="*/ 25 h 25"/>
                <a:gd name="T8" fmla="*/ 3 w 21"/>
                <a:gd name="T9" fmla="*/ 25 h 25"/>
                <a:gd name="T10" fmla="*/ 6 w 21"/>
                <a:gd name="T11" fmla="*/ 18 h 25"/>
                <a:gd name="T12" fmla="*/ 14 w 21"/>
                <a:gd name="T13" fmla="*/ 18 h 25"/>
                <a:gd name="T14" fmla="*/ 17 w 21"/>
                <a:gd name="T15" fmla="*/ 25 h 25"/>
                <a:gd name="T16" fmla="*/ 21 w 21"/>
                <a:gd name="T17" fmla="*/ 25 h 25"/>
                <a:gd name="T18" fmla="*/ 14 w 21"/>
                <a:gd name="T19" fmla="*/ 15 h 25"/>
                <a:gd name="T20" fmla="*/ 7 w 21"/>
                <a:gd name="T21" fmla="*/ 15 h 25"/>
                <a:gd name="T22" fmla="*/ 10 w 21"/>
                <a:gd name="T23" fmla="*/ 6 h 25"/>
                <a:gd name="T24" fmla="*/ 14 w 21"/>
                <a:gd name="T25" fmla="*/ 15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25"/>
                <a:gd name="T41" fmla="*/ 21 w 21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25">
                  <a:moveTo>
                    <a:pt x="21" y="25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6" y="18"/>
                  </a:lnTo>
                  <a:lnTo>
                    <a:pt x="14" y="18"/>
                  </a:lnTo>
                  <a:lnTo>
                    <a:pt x="17" y="25"/>
                  </a:lnTo>
                  <a:lnTo>
                    <a:pt x="21" y="25"/>
                  </a:lnTo>
                  <a:close/>
                  <a:moveTo>
                    <a:pt x="14" y="15"/>
                  </a:moveTo>
                  <a:lnTo>
                    <a:pt x="7" y="15"/>
                  </a:lnTo>
                  <a:lnTo>
                    <a:pt x="10" y="6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D9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16" name="Freeform 117"/>
            <p:cNvSpPr>
              <a:spLocks/>
            </p:cNvSpPr>
            <p:nvPr/>
          </p:nvSpPr>
          <p:spPr bwMode="auto">
            <a:xfrm>
              <a:off x="2819314" y="5232317"/>
              <a:ext cx="375550" cy="433099"/>
            </a:xfrm>
            <a:custGeom>
              <a:avLst/>
              <a:gdLst>
                <a:gd name="T0" fmla="*/ 283 w 287"/>
                <a:gd name="T1" fmla="*/ 34 h 386"/>
                <a:gd name="T2" fmla="*/ 285 w 287"/>
                <a:gd name="T3" fmla="*/ 39 h 386"/>
                <a:gd name="T4" fmla="*/ 286 w 287"/>
                <a:gd name="T5" fmla="*/ 46 h 386"/>
                <a:gd name="T6" fmla="*/ 287 w 287"/>
                <a:gd name="T7" fmla="*/ 54 h 386"/>
                <a:gd name="T8" fmla="*/ 287 w 287"/>
                <a:gd name="T9" fmla="*/ 386 h 386"/>
                <a:gd name="T10" fmla="*/ 94 w 287"/>
                <a:gd name="T11" fmla="*/ 386 h 386"/>
                <a:gd name="T12" fmla="*/ 53 w 287"/>
                <a:gd name="T13" fmla="*/ 385 h 386"/>
                <a:gd name="T14" fmla="*/ 48 w 287"/>
                <a:gd name="T15" fmla="*/ 385 h 386"/>
                <a:gd name="T16" fmla="*/ 42 w 287"/>
                <a:gd name="T17" fmla="*/ 384 h 386"/>
                <a:gd name="T18" fmla="*/ 37 w 287"/>
                <a:gd name="T19" fmla="*/ 383 h 386"/>
                <a:gd name="T20" fmla="*/ 33 w 287"/>
                <a:gd name="T21" fmla="*/ 381 h 386"/>
                <a:gd name="T22" fmla="*/ 28 w 287"/>
                <a:gd name="T23" fmla="*/ 379 h 386"/>
                <a:gd name="T24" fmla="*/ 24 w 287"/>
                <a:gd name="T25" fmla="*/ 376 h 386"/>
                <a:gd name="T26" fmla="*/ 19 w 287"/>
                <a:gd name="T27" fmla="*/ 373 h 386"/>
                <a:gd name="T28" fmla="*/ 16 w 287"/>
                <a:gd name="T29" fmla="*/ 370 h 386"/>
                <a:gd name="T30" fmla="*/ 12 w 287"/>
                <a:gd name="T31" fmla="*/ 366 h 386"/>
                <a:gd name="T32" fmla="*/ 9 w 287"/>
                <a:gd name="T33" fmla="*/ 362 h 386"/>
                <a:gd name="T34" fmla="*/ 7 w 287"/>
                <a:gd name="T35" fmla="*/ 357 h 386"/>
                <a:gd name="T36" fmla="*/ 4 w 287"/>
                <a:gd name="T37" fmla="*/ 353 h 386"/>
                <a:gd name="T38" fmla="*/ 3 w 287"/>
                <a:gd name="T39" fmla="*/ 348 h 386"/>
                <a:gd name="T40" fmla="*/ 1 w 287"/>
                <a:gd name="T41" fmla="*/ 343 h 386"/>
                <a:gd name="T42" fmla="*/ 0 w 287"/>
                <a:gd name="T43" fmla="*/ 338 h 386"/>
                <a:gd name="T44" fmla="*/ 0 w 287"/>
                <a:gd name="T45" fmla="*/ 332 h 386"/>
                <a:gd name="T46" fmla="*/ 0 w 287"/>
                <a:gd name="T47" fmla="*/ 0 h 386"/>
                <a:gd name="T48" fmla="*/ 233 w 287"/>
                <a:gd name="T49" fmla="*/ 0 h 386"/>
                <a:gd name="T50" fmla="*/ 242 w 287"/>
                <a:gd name="T51" fmla="*/ 0 h 386"/>
                <a:gd name="T52" fmla="*/ 249 w 287"/>
                <a:gd name="T53" fmla="*/ 2 h 386"/>
                <a:gd name="T54" fmla="*/ 257 w 287"/>
                <a:gd name="T55" fmla="*/ 5 h 386"/>
                <a:gd name="T56" fmla="*/ 264 w 287"/>
                <a:gd name="T57" fmla="*/ 9 h 386"/>
                <a:gd name="T58" fmla="*/ 267 w 287"/>
                <a:gd name="T59" fmla="*/ 12 h 386"/>
                <a:gd name="T60" fmla="*/ 270 w 287"/>
                <a:gd name="T61" fmla="*/ 14 h 386"/>
                <a:gd name="T62" fmla="*/ 272 w 287"/>
                <a:gd name="T63" fmla="*/ 17 h 386"/>
                <a:gd name="T64" fmla="*/ 275 w 287"/>
                <a:gd name="T65" fmla="*/ 20 h 386"/>
                <a:gd name="T66" fmla="*/ 279 w 287"/>
                <a:gd name="T67" fmla="*/ 27 h 386"/>
                <a:gd name="T68" fmla="*/ 283 w 287"/>
                <a:gd name="T69" fmla="*/ 34 h 38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7"/>
                <a:gd name="T106" fmla="*/ 0 h 386"/>
                <a:gd name="T107" fmla="*/ 287 w 287"/>
                <a:gd name="T108" fmla="*/ 386 h 38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7" h="386">
                  <a:moveTo>
                    <a:pt x="283" y="34"/>
                  </a:moveTo>
                  <a:lnTo>
                    <a:pt x="285" y="39"/>
                  </a:lnTo>
                  <a:lnTo>
                    <a:pt x="286" y="46"/>
                  </a:lnTo>
                  <a:lnTo>
                    <a:pt x="287" y="54"/>
                  </a:lnTo>
                  <a:lnTo>
                    <a:pt x="287" y="386"/>
                  </a:lnTo>
                  <a:lnTo>
                    <a:pt x="94" y="386"/>
                  </a:lnTo>
                  <a:lnTo>
                    <a:pt x="53" y="385"/>
                  </a:lnTo>
                  <a:lnTo>
                    <a:pt x="48" y="385"/>
                  </a:lnTo>
                  <a:lnTo>
                    <a:pt x="42" y="384"/>
                  </a:lnTo>
                  <a:lnTo>
                    <a:pt x="37" y="383"/>
                  </a:lnTo>
                  <a:lnTo>
                    <a:pt x="33" y="381"/>
                  </a:lnTo>
                  <a:lnTo>
                    <a:pt x="28" y="379"/>
                  </a:lnTo>
                  <a:lnTo>
                    <a:pt x="24" y="376"/>
                  </a:lnTo>
                  <a:lnTo>
                    <a:pt x="19" y="373"/>
                  </a:lnTo>
                  <a:lnTo>
                    <a:pt x="16" y="370"/>
                  </a:lnTo>
                  <a:lnTo>
                    <a:pt x="12" y="366"/>
                  </a:lnTo>
                  <a:lnTo>
                    <a:pt x="9" y="362"/>
                  </a:lnTo>
                  <a:lnTo>
                    <a:pt x="7" y="357"/>
                  </a:lnTo>
                  <a:lnTo>
                    <a:pt x="4" y="353"/>
                  </a:lnTo>
                  <a:lnTo>
                    <a:pt x="3" y="348"/>
                  </a:lnTo>
                  <a:lnTo>
                    <a:pt x="1" y="343"/>
                  </a:lnTo>
                  <a:lnTo>
                    <a:pt x="0" y="338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233" y="0"/>
                  </a:lnTo>
                  <a:lnTo>
                    <a:pt x="242" y="0"/>
                  </a:lnTo>
                  <a:lnTo>
                    <a:pt x="249" y="2"/>
                  </a:lnTo>
                  <a:lnTo>
                    <a:pt x="257" y="5"/>
                  </a:lnTo>
                  <a:lnTo>
                    <a:pt x="264" y="9"/>
                  </a:lnTo>
                  <a:lnTo>
                    <a:pt x="267" y="12"/>
                  </a:lnTo>
                  <a:lnTo>
                    <a:pt x="270" y="14"/>
                  </a:lnTo>
                  <a:lnTo>
                    <a:pt x="272" y="17"/>
                  </a:lnTo>
                  <a:lnTo>
                    <a:pt x="275" y="20"/>
                  </a:lnTo>
                  <a:lnTo>
                    <a:pt x="279" y="27"/>
                  </a:lnTo>
                  <a:lnTo>
                    <a:pt x="283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17" name="Freeform 118"/>
            <p:cNvSpPr>
              <a:spLocks/>
            </p:cNvSpPr>
            <p:nvPr/>
          </p:nvSpPr>
          <p:spPr bwMode="auto">
            <a:xfrm>
              <a:off x="2811463" y="5224463"/>
              <a:ext cx="391253" cy="447685"/>
            </a:xfrm>
            <a:custGeom>
              <a:avLst/>
              <a:gdLst>
                <a:gd name="T0" fmla="*/ 299 w 299"/>
                <a:gd name="T1" fmla="*/ 96 h 399"/>
                <a:gd name="T2" fmla="*/ 299 w 299"/>
                <a:gd name="T3" fmla="*/ 220 h 399"/>
                <a:gd name="T4" fmla="*/ 299 w 299"/>
                <a:gd name="T5" fmla="*/ 399 h 399"/>
                <a:gd name="T6" fmla="*/ 95 w 299"/>
                <a:gd name="T7" fmla="*/ 399 h 399"/>
                <a:gd name="T8" fmla="*/ 59 w 299"/>
                <a:gd name="T9" fmla="*/ 399 h 399"/>
                <a:gd name="T10" fmla="*/ 53 w 299"/>
                <a:gd name="T11" fmla="*/ 398 h 399"/>
                <a:gd name="T12" fmla="*/ 47 w 299"/>
                <a:gd name="T13" fmla="*/ 398 h 399"/>
                <a:gd name="T14" fmla="*/ 41 w 299"/>
                <a:gd name="T15" fmla="*/ 396 h 399"/>
                <a:gd name="T16" fmla="*/ 36 w 299"/>
                <a:gd name="T17" fmla="*/ 394 h 399"/>
                <a:gd name="T18" fmla="*/ 31 w 299"/>
                <a:gd name="T19" fmla="*/ 392 h 399"/>
                <a:gd name="T20" fmla="*/ 26 w 299"/>
                <a:gd name="T21" fmla="*/ 389 h 399"/>
                <a:gd name="T22" fmla="*/ 21 w 299"/>
                <a:gd name="T23" fmla="*/ 385 h 399"/>
                <a:gd name="T24" fmla="*/ 17 w 299"/>
                <a:gd name="T25" fmla="*/ 381 h 399"/>
                <a:gd name="T26" fmla="*/ 13 w 299"/>
                <a:gd name="T27" fmla="*/ 377 h 399"/>
                <a:gd name="T28" fmla="*/ 10 w 299"/>
                <a:gd name="T29" fmla="*/ 372 h 399"/>
                <a:gd name="T30" fmla="*/ 7 w 299"/>
                <a:gd name="T31" fmla="*/ 368 h 399"/>
                <a:gd name="T32" fmla="*/ 4 w 299"/>
                <a:gd name="T33" fmla="*/ 362 h 399"/>
                <a:gd name="T34" fmla="*/ 2 w 299"/>
                <a:gd name="T35" fmla="*/ 357 h 399"/>
                <a:gd name="T36" fmla="*/ 1 w 299"/>
                <a:gd name="T37" fmla="*/ 351 h 399"/>
                <a:gd name="T38" fmla="*/ 0 w 299"/>
                <a:gd name="T39" fmla="*/ 345 h 399"/>
                <a:gd name="T40" fmla="*/ 0 w 299"/>
                <a:gd name="T41" fmla="*/ 339 h 399"/>
                <a:gd name="T42" fmla="*/ 0 w 299"/>
                <a:gd name="T43" fmla="*/ 0 h 399"/>
                <a:gd name="T44" fmla="*/ 239 w 299"/>
                <a:gd name="T45" fmla="*/ 0 h 399"/>
                <a:gd name="T46" fmla="*/ 249 w 299"/>
                <a:gd name="T47" fmla="*/ 1 h 399"/>
                <a:gd name="T48" fmla="*/ 253 w 299"/>
                <a:gd name="T49" fmla="*/ 2 h 399"/>
                <a:gd name="T50" fmla="*/ 257 w 299"/>
                <a:gd name="T51" fmla="*/ 3 h 399"/>
                <a:gd name="T52" fmla="*/ 262 w 299"/>
                <a:gd name="T53" fmla="*/ 5 h 399"/>
                <a:gd name="T54" fmla="*/ 266 w 299"/>
                <a:gd name="T55" fmla="*/ 7 h 399"/>
                <a:gd name="T56" fmla="*/ 270 w 299"/>
                <a:gd name="T57" fmla="*/ 9 h 399"/>
                <a:gd name="T58" fmla="*/ 273 w 299"/>
                <a:gd name="T59" fmla="*/ 11 h 399"/>
                <a:gd name="T60" fmla="*/ 277 w 299"/>
                <a:gd name="T61" fmla="*/ 14 h 399"/>
                <a:gd name="T62" fmla="*/ 280 w 299"/>
                <a:gd name="T63" fmla="*/ 17 h 399"/>
                <a:gd name="T64" fmla="*/ 283 w 299"/>
                <a:gd name="T65" fmla="*/ 20 h 399"/>
                <a:gd name="T66" fmla="*/ 286 w 299"/>
                <a:gd name="T67" fmla="*/ 23 h 399"/>
                <a:gd name="T68" fmla="*/ 291 w 299"/>
                <a:gd name="T69" fmla="*/ 30 h 399"/>
                <a:gd name="T70" fmla="*/ 295 w 299"/>
                <a:gd name="T71" fmla="*/ 38 h 399"/>
                <a:gd name="T72" fmla="*/ 297 w 299"/>
                <a:gd name="T73" fmla="*/ 44 h 399"/>
                <a:gd name="T74" fmla="*/ 298 w 299"/>
                <a:gd name="T75" fmla="*/ 49 h 399"/>
                <a:gd name="T76" fmla="*/ 299 w 299"/>
                <a:gd name="T77" fmla="*/ 55 h 399"/>
                <a:gd name="T78" fmla="*/ 299 w 299"/>
                <a:gd name="T79" fmla="*/ 61 h 399"/>
                <a:gd name="T80" fmla="*/ 299 w 299"/>
                <a:gd name="T81" fmla="*/ 96 h 39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99"/>
                <a:gd name="T124" fmla="*/ 0 h 399"/>
                <a:gd name="T125" fmla="*/ 299 w 299"/>
                <a:gd name="T126" fmla="*/ 399 h 39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99" h="399">
                  <a:moveTo>
                    <a:pt x="299" y="96"/>
                  </a:moveTo>
                  <a:lnTo>
                    <a:pt x="299" y="220"/>
                  </a:lnTo>
                  <a:lnTo>
                    <a:pt x="299" y="399"/>
                  </a:lnTo>
                  <a:lnTo>
                    <a:pt x="95" y="399"/>
                  </a:lnTo>
                  <a:lnTo>
                    <a:pt x="59" y="399"/>
                  </a:lnTo>
                  <a:lnTo>
                    <a:pt x="53" y="398"/>
                  </a:lnTo>
                  <a:lnTo>
                    <a:pt x="47" y="398"/>
                  </a:lnTo>
                  <a:lnTo>
                    <a:pt x="41" y="396"/>
                  </a:lnTo>
                  <a:lnTo>
                    <a:pt x="36" y="394"/>
                  </a:lnTo>
                  <a:lnTo>
                    <a:pt x="31" y="392"/>
                  </a:lnTo>
                  <a:lnTo>
                    <a:pt x="26" y="389"/>
                  </a:lnTo>
                  <a:lnTo>
                    <a:pt x="21" y="385"/>
                  </a:lnTo>
                  <a:lnTo>
                    <a:pt x="17" y="381"/>
                  </a:lnTo>
                  <a:lnTo>
                    <a:pt x="13" y="377"/>
                  </a:lnTo>
                  <a:lnTo>
                    <a:pt x="10" y="372"/>
                  </a:lnTo>
                  <a:lnTo>
                    <a:pt x="7" y="368"/>
                  </a:lnTo>
                  <a:lnTo>
                    <a:pt x="4" y="362"/>
                  </a:lnTo>
                  <a:lnTo>
                    <a:pt x="2" y="357"/>
                  </a:lnTo>
                  <a:lnTo>
                    <a:pt x="1" y="351"/>
                  </a:lnTo>
                  <a:lnTo>
                    <a:pt x="0" y="345"/>
                  </a:lnTo>
                  <a:lnTo>
                    <a:pt x="0" y="339"/>
                  </a:lnTo>
                  <a:lnTo>
                    <a:pt x="0" y="0"/>
                  </a:lnTo>
                  <a:lnTo>
                    <a:pt x="239" y="0"/>
                  </a:lnTo>
                  <a:lnTo>
                    <a:pt x="249" y="1"/>
                  </a:lnTo>
                  <a:lnTo>
                    <a:pt x="253" y="2"/>
                  </a:lnTo>
                  <a:lnTo>
                    <a:pt x="257" y="3"/>
                  </a:lnTo>
                  <a:lnTo>
                    <a:pt x="262" y="5"/>
                  </a:lnTo>
                  <a:lnTo>
                    <a:pt x="266" y="7"/>
                  </a:lnTo>
                  <a:lnTo>
                    <a:pt x="270" y="9"/>
                  </a:lnTo>
                  <a:lnTo>
                    <a:pt x="273" y="11"/>
                  </a:lnTo>
                  <a:lnTo>
                    <a:pt x="277" y="14"/>
                  </a:lnTo>
                  <a:lnTo>
                    <a:pt x="280" y="17"/>
                  </a:lnTo>
                  <a:lnTo>
                    <a:pt x="283" y="20"/>
                  </a:lnTo>
                  <a:lnTo>
                    <a:pt x="286" y="23"/>
                  </a:lnTo>
                  <a:lnTo>
                    <a:pt x="291" y="30"/>
                  </a:lnTo>
                  <a:lnTo>
                    <a:pt x="295" y="38"/>
                  </a:lnTo>
                  <a:lnTo>
                    <a:pt x="297" y="44"/>
                  </a:lnTo>
                  <a:lnTo>
                    <a:pt x="298" y="49"/>
                  </a:lnTo>
                  <a:lnTo>
                    <a:pt x="299" y="55"/>
                  </a:lnTo>
                  <a:lnTo>
                    <a:pt x="299" y="61"/>
                  </a:lnTo>
                  <a:lnTo>
                    <a:pt x="299" y="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18" name="Freeform 119"/>
            <p:cNvSpPr>
              <a:spLocks/>
            </p:cNvSpPr>
            <p:nvPr/>
          </p:nvSpPr>
          <p:spPr bwMode="auto">
            <a:xfrm>
              <a:off x="2811463" y="5224463"/>
              <a:ext cx="391253" cy="447685"/>
            </a:xfrm>
            <a:custGeom>
              <a:avLst/>
              <a:gdLst>
                <a:gd name="T0" fmla="*/ 299 w 299"/>
                <a:gd name="T1" fmla="*/ 96 h 399"/>
                <a:gd name="T2" fmla="*/ 299 w 299"/>
                <a:gd name="T3" fmla="*/ 220 h 399"/>
                <a:gd name="T4" fmla="*/ 299 w 299"/>
                <a:gd name="T5" fmla="*/ 399 h 399"/>
                <a:gd name="T6" fmla="*/ 95 w 299"/>
                <a:gd name="T7" fmla="*/ 399 h 399"/>
                <a:gd name="T8" fmla="*/ 59 w 299"/>
                <a:gd name="T9" fmla="*/ 399 h 399"/>
                <a:gd name="T10" fmla="*/ 53 w 299"/>
                <a:gd name="T11" fmla="*/ 398 h 399"/>
                <a:gd name="T12" fmla="*/ 47 w 299"/>
                <a:gd name="T13" fmla="*/ 398 h 399"/>
                <a:gd name="T14" fmla="*/ 41 w 299"/>
                <a:gd name="T15" fmla="*/ 396 h 399"/>
                <a:gd name="T16" fmla="*/ 36 w 299"/>
                <a:gd name="T17" fmla="*/ 394 h 399"/>
                <a:gd name="T18" fmla="*/ 31 w 299"/>
                <a:gd name="T19" fmla="*/ 392 h 399"/>
                <a:gd name="T20" fmla="*/ 26 w 299"/>
                <a:gd name="T21" fmla="*/ 389 h 399"/>
                <a:gd name="T22" fmla="*/ 21 w 299"/>
                <a:gd name="T23" fmla="*/ 385 h 399"/>
                <a:gd name="T24" fmla="*/ 17 w 299"/>
                <a:gd name="T25" fmla="*/ 381 h 399"/>
                <a:gd name="T26" fmla="*/ 13 w 299"/>
                <a:gd name="T27" fmla="*/ 377 h 399"/>
                <a:gd name="T28" fmla="*/ 10 w 299"/>
                <a:gd name="T29" fmla="*/ 372 h 399"/>
                <a:gd name="T30" fmla="*/ 7 w 299"/>
                <a:gd name="T31" fmla="*/ 368 h 399"/>
                <a:gd name="T32" fmla="*/ 4 w 299"/>
                <a:gd name="T33" fmla="*/ 362 h 399"/>
                <a:gd name="T34" fmla="*/ 2 w 299"/>
                <a:gd name="T35" fmla="*/ 357 h 399"/>
                <a:gd name="T36" fmla="*/ 1 w 299"/>
                <a:gd name="T37" fmla="*/ 351 h 399"/>
                <a:gd name="T38" fmla="*/ 0 w 299"/>
                <a:gd name="T39" fmla="*/ 345 h 399"/>
                <a:gd name="T40" fmla="*/ 0 w 299"/>
                <a:gd name="T41" fmla="*/ 339 h 399"/>
                <a:gd name="T42" fmla="*/ 0 w 299"/>
                <a:gd name="T43" fmla="*/ 0 h 399"/>
                <a:gd name="T44" fmla="*/ 239 w 299"/>
                <a:gd name="T45" fmla="*/ 0 h 399"/>
                <a:gd name="T46" fmla="*/ 249 w 299"/>
                <a:gd name="T47" fmla="*/ 1 h 399"/>
                <a:gd name="T48" fmla="*/ 253 w 299"/>
                <a:gd name="T49" fmla="*/ 2 h 399"/>
                <a:gd name="T50" fmla="*/ 257 w 299"/>
                <a:gd name="T51" fmla="*/ 3 h 399"/>
                <a:gd name="T52" fmla="*/ 262 w 299"/>
                <a:gd name="T53" fmla="*/ 5 h 399"/>
                <a:gd name="T54" fmla="*/ 266 w 299"/>
                <a:gd name="T55" fmla="*/ 7 h 399"/>
                <a:gd name="T56" fmla="*/ 270 w 299"/>
                <a:gd name="T57" fmla="*/ 9 h 399"/>
                <a:gd name="T58" fmla="*/ 273 w 299"/>
                <a:gd name="T59" fmla="*/ 11 h 399"/>
                <a:gd name="T60" fmla="*/ 277 w 299"/>
                <a:gd name="T61" fmla="*/ 14 h 399"/>
                <a:gd name="T62" fmla="*/ 280 w 299"/>
                <a:gd name="T63" fmla="*/ 17 h 399"/>
                <a:gd name="T64" fmla="*/ 283 w 299"/>
                <a:gd name="T65" fmla="*/ 20 h 399"/>
                <a:gd name="T66" fmla="*/ 286 w 299"/>
                <a:gd name="T67" fmla="*/ 23 h 399"/>
                <a:gd name="T68" fmla="*/ 291 w 299"/>
                <a:gd name="T69" fmla="*/ 30 h 399"/>
                <a:gd name="T70" fmla="*/ 295 w 299"/>
                <a:gd name="T71" fmla="*/ 38 h 399"/>
                <a:gd name="T72" fmla="*/ 297 w 299"/>
                <a:gd name="T73" fmla="*/ 44 h 399"/>
                <a:gd name="T74" fmla="*/ 298 w 299"/>
                <a:gd name="T75" fmla="*/ 49 h 399"/>
                <a:gd name="T76" fmla="*/ 299 w 299"/>
                <a:gd name="T77" fmla="*/ 55 h 399"/>
                <a:gd name="T78" fmla="*/ 299 w 299"/>
                <a:gd name="T79" fmla="*/ 61 h 399"/>
                <a:gd name="T80" fmla="*/ 299 w 299"/>
                <a:gd name="T81" fmla="*/ 96 h 39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99"/>
                <a:gd name="T124" fmla="*/ 0 h 399"/>
                <a:gd name="T125" fmla="*/ 299 w 299"/>
                <a:gd name="T126" fmla="*/ 399 h 39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99" h="399">
                  <a:moveTo>
                    <a:pt x="299" y="96"/>
                  </a:moveTo>
                  <a:lnTo>
                    <a:pt x="299" y="220"/>
                  </a:lnTo>
                  <a:lnTo>
                    <a:pt x="299" y="399"/>
                  </a:lnTo>
                  <a:lnTo>
                    <a:pt x="95" y="399"/>
                  </a:lnTo>
                  <a:lnTo>
                    <a:pt x="59" y="399"/>
                  </a:lnTo>
                  <a:lnTo>
                    <a:pt x="53" y="398"/>
                  </a:lnTo>
                  <a:lnTo>
                    <a:pt x="47" y="398"/>
                  </a:lnTo>
                  <a:lnTo>
                    <a:pt x="41" y="396"/>
                  </a:lnTo>
                  <a:lnTo>
                    <a:pt x="36" y="394"/>
                  </a:lnTo>
                  <a:lnTo>
                    <a:pt x="31" y="392"/>
                  </a:lnTo>
                  <a:lnTo>
                    <a:pt x="26" y="389"/>
                  </a:lnTo>
                  <a:lnTo>
                    <a:pt x="21" y="385"/>
                  </a:lnTo>
                  <a:lnTo>
                    <a:pt x="17" y="381"/>
                  </a:lnTo>
                  <a:lnTo>
                    <a:pt x="13" y="377"/>
                  </a:lnTo>
                  <a:lnTo>
                    <a:pt x="10" y="372"/>
                  </a:lnTo>
                  <a:lnTo>
                    <a:pt x="7" y="368"/>
                  </a:lnTo>
                  <a:lnTo>
                    <a:pt x="4" y="362"/>
                  </a:lnTo>
                  <a:lnTo>
                    <a:pt x="2" y="357"/>
                  </a:lnTo>
                  <a:lnTo>
                    <a:pt x="1" y="351"/>
                  </a:lnTo>
                  <a:lnTo>
                    <a:pt x="0" y="345"/>
                  </a:lnTo>
                  <a:lnTo>
                    <a:pt x="0" y="339"/>
                  </a:lnTo>
                  <a:lnTo>
                    <a:pt x="0" y="0"/>
                  </a:lnTo>
                  <a:lnTo>
                    <a:pt x="239" y="0"/>
                  </a:lnTo>
                  <a:lnTo>
                    <a:pt x="249" y="1"/>
                  </a:lnTo>
                  <a:lnTo>
                    <a:pt x="253" y="2"/>
                  </a:lnTo>
                  <a:lnTo>
                    <a:pt x="257" y="3"/>
                  </a:lnTo>
                  <a:lnTo>
                    <a:pt x="262" y="5"/>
                  </a:lnTo>
                  <a:lnTo>
                    <a:pt x="266" y="7"/>
                  </a:lnTo>
                  <a:lnTo>
                    <a:pt x="270" y="9"/>
                  </a:lnTo>
                  <a:lnTo>
                    <a:pt x="273" y="11"/>
                  </a:lnTo>
                  <a:lnTo>
                    <a:pt x="277" y="14"/>
                  </a:lnTo>
                  <a:lnTo>
                    <a:pt x="280" y="17"/>
                  </a:lnTo>
                  <a:lnTo>
                    <a:pt x="283" y="20"/>
                  </a:lnTo>
                  <a:lnTo>
                    <a:pt x="286" y="23"/>
                  </a:lnTo>
                  <a:lnTo>
                    <a:pt x="291" y="30"/>
                  </a:lnTo>
                  <a:lnTo>
                    <a:pt x="295" y="38"/>
                  </a:lnTo>
                  <a:lnTo>
                    <a:pt x="297" y="44"/>
                  </a:lnTo>
                  <a:lnTo>
                    <a:pt x="298" y="49"/>
                  </a:lnTo>
                  <a:lnTo>
                    <a:pt x="299" y="55"/>
                  </a:lnTo>
                  <a:lnTo>
                    <a:pt x="299" y="61"/>
                  </a:lnTo>
                  <a:lnTo>
                    <a:pt x="299" y="96"/>
                  </a:lnTo>
                </a:path>
              </a:pathLst>
            </a:custGeom>
            <a:noFill/>
            <a:ln w="4763">
              <a:solidFill>
                <a:srgbClr val="33499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19" name="Freeform 120"/>
            <p:cNvSpPr>
              <a:spLocks/>
            </p:cNvSpPr>
            <p:nvPr/>
          </p:nvSpPr>
          <p:spPr bwMode="auto">
            <a:xfrm>
              <a:off x="2827165" y="5240171"/>
              <a:ext cx="357231" cy="306311"/>
            </a:xfrm>
            <a:custGeom>
              <a:avLst/>
              <a:gdLst>
                <a:gd name="T0" fmla="*/ 0 w 273"/>
                <a:gd name="T1" fmla="*/ 0 h 273"/>
                <a:gd name="T2" fmla="*/ 227 w 273"/>
                <a:gd name="T3" fmla="*/ 0 h 273"/>
                <a:gd name="T4" fmla="*/ 231 w 273"/>
                <a:gd name="T5" fmla="*/ 0 h 273"/>
                <a:gd name="T6" fmla="*/ 236 w 273"/>
                <a:gd name="T7" fmla="*/ 1 h 273"/>
                <a:gd name="T8" fmla="*/ 240 w 273"/>
                <a:gd name="T9" fmla="*/ 2 h 273"/>
                <a:gd name="T10" fmla="*/ 245 w 273"/>
                <a:gd name="T11" fmla="*/ 4 h 273"/>
                <a:gd name="T12" fmla="*/ 249 w 273"/>
                <a:gd name="T13" fmla="*/ 6 h 273"/>
                <a:gd name="T14" fmla="*/ 253 w 273"/>
                <a:gd name="T15" fmla="*/ 8 h 273"/>
                <a:gd name="T16" fmla="*/ 256 w 273"/>
                <a:gd name="T17" fmla="*/ 11 h 273"/>
                <a:gd name="T18" fmla="*/ 259 w 273"/>
                <a:gd name="T19" fmla="*/ 14 h 273"/>
                <a:gd name="T20" fmla="*/ 262 w 273"/>
                <a:gd name="T21" fmla="*/ 17 h 273"/>
                <a:gd name="T22" fmla="*/ 265 w 273"/>
                <a:gd name="T23" fmla="*/ 21 h 273"/>
                <a:gd name="T24" fmla="*/ 267 w 273"/>
                <a:gd name="T25" fmla="*/ 25 h 273"/>
                <a:gd name="T26" fmla="*/ 269 w 273"/>
                <a:gd name="T27" fmla="*/ 29 h 273"/>
                <a:gd name="T28" fmla="*/ 271 w 273"/>
                <a:gd name="T29" fmla="*/ 33 h 273"/>
                <a:gd name="T30" fmla="*/ 272 w 273"/>
                <a:gd name="T31" fmla="*/ 37 h 273"/>
                <a:gd name="T32" fmla="*/ 273 w 273"/>
                <a:gd name="T33" fmla="*/ 42 h 273"/>
                <a:gd name="T34" fmla="*/ 273 w 273"/>
                <a:gd name="T35" fmla="*/ 47 h 273"/>
                <a:gd name="T36" fmla="*/ 273 w 273"/>
                <a:gd name="T37" fmla="*/ 273 h 273"/>
                <a:gd name="T38" fmla="*/ 46 w 273"/>
                <a:gd name="T39" fmla="*/ 273 h 273"/>
                <a:gd name="T40" fmla="*/ 42 w 273"/>
                <a:gd name="T41" fmla="*/ 273 h 273"/>
                <a:gd name="T42" fmla="*/ 37 w 273"/>
                <a:gd name="T43" fmla="*/ 272 h 273"/>
                <a:gd name="T44" fmla="*/ 33 w 273"/>
                <a:gd name="T45" fmla="*/ 271 h 273"/>
                <a:gd name="T46" fmla="*/ 28 w 273"/>
                <a:gd name="T47" fmla="*/ 270 h 273"/>
                <a:gd name="T48" fmla="*/ 24 w 273"/>
                <a:gd name="T49" fmla="*/ 268 h 273"/>
                <a:gd name="T50" fmla="*/ 20 w 273"/>
                <a:gd name="T51" fmla="*/ 265 h 273"/>
                <a:gd name="T52" fmla="*/ 17 w 273"/>
                <a:gd name="T53" fmla="*/ 263 h 273"/>
                <a:gd name="T54" fmla="*/ 14 w 273"/>
                <a:gd name="T55" fmla="*/ 260 h 273"/>
                <a:gd name="T56" fmla="*/ 11 w 273"/>
                <a:gd name="T57" fmla="*/ 256 h 273"/>
                <a:gd name="T58" fmla="*/ 8 w 273"/>
                <a:gd name="T59" fmla="*/ 253 h 273"/>
                <a:gd name="T60" fmla="*/ 6 w 273"/>
                <a:gd name="T61" fmla="*/ 249 h 273"/>
                <a:gd name="T62" fmla="*/ 4 w 273"/>
                <a:gd name="T63" fmla="*/ 245 h 273"/>
                <a:gd name="T64" fmla="*/ 2 w 273"/>
                <a:gd name="T65" fmla="*/ 241 h 273"/>
                <a:gd name="T66" fmla="*/ 1 w 273"/>
                <a:gd name="T67" fmla="*/ 236 h 273"/>
                <a:gd name="T68" fmla="*/ 0 w 273"/>
                <a:gd name="T69" fmla="*/ 232 h 273"/>
                <a:gd name="T70" fmla="*/ 0 w 273"/>
                <a:gd name="T71" fmla="*/ 227 h 273"/>
                <a:gd name="T72" fmla="*/ 0 w 273"/>
                <a:gd name="T73" fmla="*/ 0 h 27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73"/>
                <a:gd name="T112" fmla="*/ 0 h 273"/>
                <a:gd name="T113" fmla="*/ 273 w 273"/>
                <a:gd name="T114" fmla="*/ 273 h 27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73" h="273">
                  <a:moveTo>
                    <a:pt x="0" y="0"/>
                  </a:moveTo>
                  <a:lnTo>
                    <a:pt x="227" y="0"/>
                  </a:lnTo>
                  <a:lnTo>
                    <a:pt x="231" y="0"/>
                  </a:lnTo>
                  <a:lnTo>
                    <a:pt x="236" y="1"/>
                  </a:lnTo>
                  <a:lnTo>
                    <a:pt x="240" y="2"/>
                  </a:lnTo>
                  <a:lnTo>
                    <a:pt x="245" y="4"/>
                  </a:lnTo>
                  <a:lnTo>
                    <a:pt x="249" y="6"/>
                  </a:lnTo>
                  <a:lnTo>
                    <a:pt x="253" y="8"/>
                  </a:lnTo>
                  <a:lnTo>
                    <a:pt x="256" y="11"/>
                  </a:lnTo>
                  <a:lnTo>
                    <a:pt x="259" y="14"/>
                  </a:lnTo>
                  <a:lnTo>
                    <a:pt x="262" y="17"/>
                  </a:lnTo>
                  <a:lnTo>
                    <a:pt x="265" y="21"/>
                  </a:lnTo>
                  <a:lnTo>
                    <a:pt x="267" y="25"/>
                  </a:lnTo>
                  <a:lnTo>
                    <a:pt x="269" y="29"/>
                  </a:lnTo>
                  <a:lnTo>
                    <a:pt x="271" y="33"/>
                  </a:lnTo>
                  <a:lnTo>
                    <a:pt x="272" y="37"/>
                  </a:lnTo>
                  <a:lnTo>
                    <a:pt x="273" y="42"/>
                  </a:lnTo>
                  <a:lnTo>
                    <a:pt x="273" y="47"/>
                  </a:lnTo>
                  <a:lnTo>
                    <a:pt x="273" y="273"/>
                  </a:lnTo>
                  <a:lnTo>
                    <a:pt x="46" y="273"/>
                  </a:lnTo>
                  <a:lnTo>
                    <a:pt x="42" y="273"/>
                  </a:lnTo>
                  <a:lnTo>
                    <a:pt x="37" y="272"/>
                  </a:lnTo>
                  <a:lnTo>
                    <a:pt x="33" y="271"/>
                  </a:lnTo>
                  <a:lnTo>
                    <a:pt x="28" y="270"/>
                  </a:lnTo>
                  <a:lnTo>
                    <a:pt x="24" y="268"/>
                  </a:lnTo>
                  <a:lnTo>
                    <a:pt x="20" y="265"/>
                  </a:lnTo>
                  <a:lnTo>
                    <a:pt x="17" y="263"/>
                  </a:lnTo>
                  <a:lnTo>
                    <a:pt x="14" y="260"/>
                  </a:lnTo>
                  <a:lnTo>
                    <a:pt x="11" y="256"/>
                  </a:lnTo>
                  <a:lnTo>
                    <a:pt x="8" y="253"/>
                  </a:lnTo>
                  <a:lnTo>
                    <a:pt x="6" y="249"/>
                  </a:lnTo>
                  <a:lnTo>
                    <a:pt x="4" y="245"/>
                  </a:lnTo>
                  <a:lnTo>
                    <a:pt x="2" y="241"/>
                  </a:lnTo>
                  <a:lnTo>
                    <a:pt x="1" y="236"/>
                  </a:lnTo>
                  <a:lnTo>
                    <a:pt x="0" y="232"/>
                  </a:lnTo>
                  <a:lnTo>
                    <a:pt x="0" y="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4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20" name="Freeform 121"/>
            <p:cNvSpPr>
              <a:spLocks/>
            </p:cNvSpPr>
            <p:nvPr/>
          </p:nvSpPr>
          <p:spPr bwMode="auto">
            <a:xfrm>
              <a:off x="2827165" y="5393888"/>
              <a:ext cx="116460" cy="152594"/>
            </a:xfrm>
            <a:custGeom>
              <a:avLst/>
              <a:gdLst>
                <a:gd name="T0" fmla="*/ 89 w 89"/>
                <a:gd name="T1" fmla="*/ 136 h 136"/>
                <a:gd name="T2" fmla="*/ 46 w 89"/>
                <a:gd name="T3" fmla="*/ 136 h 136"/>
                <a:gd name="T4" fmla="*/ 42 w 89"/>
                <a:gd name="T5" fmla="*/ 136 h 136"/>
                <a:gd name="T6" fmla="*/ 37 w 89"/>
                <a:gd name="T7" fmla="*/ 135 h 136"/>
                <a:gd name="T8" fmla="*/ 33 w 89"/>
                <a:gd name="T9" fmla="*/ 134 h 136"/>
                <a:gd name="T10" fmla="*/ 28 w 89"/>
                <a:gd name="T11" fmla="*/ 133 h 136"/>
                <a:gd name="T12" fmla="*/ 24 w 89"/>
                <a:gd name="T13" fmla="*/ 131 h 136"/>
                <a:gd name="T14" fmla="*/ 20 w 89"/>
                <a:gd name="T15" fmla="*/ 128 h 136"/>
                <a:gd name="T16" fmla="*/ 17 w 89"/>
                <a:gd name="T17" fmla="*/ 126 h 136"/>
                <a:gd name="T18" fmla="*/ 14 w 89"/>
                <a:gd name="T19" fmla="*/ 123 h 136"/>
                <a:gd name="T20" fmla="*/ 11 w 89"/>
                <a:gd name="T21" fmla="*/ 119 h 136"/>
                <a:gd name="T22" fmla="*/ 8 w 89"/>
                <a:gd name="T23" fmla="*/ 116 h 136"/>
                <a:gd name="T24" fmla="*/ 6 w 89"/>
                <a:gd name="T25" fmla="*/ 112 h 136"/>
                <a:gd name="T26" fmla="*/ 4 w 89"/>
                <a:gd name="T27" fmla="*/ 108 h 136"/>
                <a:gd name="T28" fmla="*/ 2 w 89"/>
                <a:gd name="T29" fmla="*/ 104 h 136"/>
                <a:gd name="T30" fmla="*/ 1 w 89"/>
                <a:gd name="T31" fmla="*/ 99 h 136"/>
                <a:gd name="T32" fmla="*/ 0 w 89"/>
                <a:gd name="T33" fmla="*/ 95 h 136"/>
                <a:gd name="T34" fmla="*/ 0 w 89"/>
                <a:gd name="T35" fmla="*/ 90 h 136"/>
                <a:gd name="T36" fmla="*/ 0 w 89"/>
                <a:gd name="T37" fmla="*/ 0 h 136"/>
                <a:gd name="T38" fmla="*/ 89 w 89"/>
                <a:gd name="T39" fmla="*/ 0 h 136"/>
                <a:gd name="T40" fmla="*/ 89 w 89"/>
                <a:gd name="T41" fmla="*/ 136 h 1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9"/>
                <a:gd name="T64" fmla="*/ 0 h 136"/>
                <a:gd name="T65" fmla="*/ 89 w 89"/>
                <a:gd name="T66" fmla="*/ 136 h 1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9" h="136">
                  <a:moveTo>
                    <a:pt x="89" y="136"/>
                  </a:moveTo>
                  <a:lnTo>
                    <a:pt x="46" y="136"/>
                  </a:lnTo>
                  <a:lnTo>
                    <a:pt x="42" y="136"/>
                  </a:lnTo>
                  <a:lnTo>
                    <a:pt x="37" y="135"/>
                  </a:lnTo>
                  <a:lnTo>
                    <a:pt x="33" y="134"/>
                  </a:lnTo>
                  <a:lnTo>
                    <a:pt x="28" y="133"/>
                  </a:lnTo>
                  <a:lnTo>
                    <a:pt x="24" y="131"/>
                  </a:lnTo>
                  <a:lnTo>
                    <a:pt x="20" y="128"/>
                  </a:lnTo>
                  <a:lnTo>
                    <a:pt x="17" y="126"/>
                  </a:lnTo>
                  <a:lnTo>
                    <a:pt x="14" y="123"/>
                  </a:lnTo>
                  <a:lnTo>
                    <a:pt x="11" y="119"/>
                  </a:lnTo>
                  <a:lnTo>
                    <a:pt x="8" y="116"/>
                  </a:lnTo>
                  <a:lnTo>
                    <a:pt x="6" y="112"/>
                  </a:lnTo>
                  <a:lnTo>
                    <a:pt x="4" y="108"/>
                  </a:lnTo>
                  <a:lnTo>
                    <a:pt x="2" y="104"/>
                  </a:lnTo>
                  <a:lnTo>
                    <a:pt x="1" y="99"/>
                  </a:lnTo>
                  <a:lnTo>
                    <a:pt x="0" y="95"/>
                  </a:lnTo>
                  <a:lnTo>
                    <a:pt x="0" y="90"/>
                  </a:lnTo>
                  <a:lnTo>
                    <a:pt x="0" y="0"/>
                  </a:lnTo>
                  <a:lnTo>
                    <a:pt x="89" y="0"/>
                  </a:lnTo>
                  <a:lnTo>
                    <a:pt x="89" y="136"/>
                  </a:lnTo>
                  <a:close/>
                </a:path>
              </a:pathLst>
            </a:custGeom>
            <a:solidFill>
              <a:srgbClr val="002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21" name="Freeform 122"/>
            <p:cNvSpPr>
              <a:spLocks/>
            </p:cNvSpPr>
            <p:nvPr/>
          </p:nvSpPr>
          <p:spPr bwMode="auto">
            <a:xfrm>
              <a:off x="2892592" y="5513944"/>
              <a:ext cx="31405" cy="19074"/>
            </a:xfrm>
            <a:custGeom>
              <a:avLst/>
              <a:gdLst>
                <a:gd name="T0" fmla="*/ 24 w 24"/>
                <a:gd name="T1" fmla="*/ 8 h 17"/>
                <a:gd name="T2" fmla="*/ 23 w 24"/>
                <a:gd name="T3" fmla="*/ 6 h 17"/>
                <a:gd name="T4" fmla="*/ 23 w 24"/>
                <a:gd name="T5" fmla="*/ 4 h 17"/>
                <a:gd name="T6" fmla="*/ 20 w 24"/>
                <a:gd name="T7" fmla="*/ 0 h 17"/>
                <a:gd name="T8" fmla="*/ 11 w 24"/>
                <a:gd name="T9" fmla="*/ 0 h 17"/>
                <a:gd name="T10" fmla="*/ 11 w 24"/>
                <a:gd name="T11" fmla="*/ 7 h 17"/>
                <a:gd name="T12" fmla="*/ 13 w 24"/>
                <a:gd name="T13" fmla="*/ 8 h 17"/>
                <a:gd name="T14" fmla="*/ 13 w 24"/>
                <a:gd name="T15" fmla="*/ 3 h 17"/>
                <a:gd name="T16" fmla="*/ 20 w 24"/>
                <a:gd name="T17" fmla="*/ 3 h 17"/>
                <a:gd name="T18" fmla="*/ 20 w 24"/>
                <a:gd name="T19" fmla="*/ 5 h 17"/>
                <a:gd name="T20" fmla="*/ 21 w 24"/>
                <a:gd name="T21" fmla="*/ 7 h 17"/>
                <a:gd name="T22" fmla="*/ 21 w 24"/>
                <a:gd name="T23" fmla="*/ 9 h 17"/>
                <a:gd name="T24" fmla="*/ 20 w 24"/>
                <a:gd name="T25" fmla="*/ 10 h 17"/>
                <a:gd name="T26" fmla="*/ 18 w 24"/>
                <a:gd name="T27" fmla="*/ 12 h 17"/>
                <a:gd name="T28" fmla="*/ 15 w 24"/>
                <a:gd name="T29" fmla="*/ 13 h 17"/>
                <a:gd name="T30" fmla="*/ 12 w 24"/>
                <a:gd name="T31" fmla="*/ 13 h 17"/>
                <a:gd name="T32" fmla="*/ 9 w 24"/>
                <a:gd name="T33" fmla="*/ 13 h 17"/>
                <a:gd name="T34" fmla="*/ 6 w 24"/>
                <a:gd name="T35" fmla="*/ 12 h 17"/>
                <a:gd name="T36" fmla="*/ 4 w 24"/>
                <a:gd name="T37" fmla="*/ 10 h 17"/>
                <a:gd name="T38" fmla="*/ 3 w 24"/>
                <a:gd name="T39" fmla="*/ 9 h 17"/>
                <a:gd name="T40" fmla="*/ 3 w 24"/>
                <a:gd name="T41" fmla="*/ 7 h 17"/>
                <a:gd name="T42" fmla="*/ 3 w 24"/>
                <a:gd name="T43" fmla="*/ 5 h 17"/>
                <a:gd name="T44" fmla="*/ 4 w 24"/>
                <a:gd name="T45" fmla="*/ 2 h 17"/>
                <a:gd name="T46" fmla="*/ 2 w 24"/>
                <a:gd name="T47" fmla="*/ 1 h 17"/>
                <a:gd name="T48" fmla="*/ 1 w 24"/>
                <a:gd name="T49" fmla="*/ 4 h 17"/>
                <a:gd name="T50" fmla="*/ 0 w 24"/>
                <a:gd name="T51" fmla="*/ 8 h 17"/>
                <a:gd name="T52" fmla="*/ 0 w 24"/>
                <a:gd name="T53" fmla="*/ 10 h 17"/>
                <a:gd name="T54" fmla="*/ 1 w 24"/>
                <a:gd name="T55" fmla="*/ 12 h 17"/>
                <a:gd name="T56" fmla="*/ 2 w 24"/>
                <a:gd name="T57" fmla="*/ 13 h 17"/>
                <a:gd name="T58" fmla="*/ 4 w 24"/>
                <a:gd name="T59" fmla="*/ 15 h 17"/>
                <a:gd name="T60" fmla="*/ 8 w 24"/>
                <a:gd name="T61" fmla="*/ 16 h 17"/>
                <a:gd name="T62" fmla="*/ 12 w 24"/>
                <a:gd name="T63" fmla="*/ 17 h 17"/>
                <a:gd name="T64" fmla="*/ 16 w 24"/>
                <a:gd name="T65" fmla="*/ 16 h 17"/>
                <a:gd name="T66" fmla="*/ 18 w 24"/>
                <a:gd name="T67" fmla="*/ 16 h 17"/>
                <a:gd name="T68" fmla="*/ 19 w 24"/>
                <a:gd name="T69" fmla="*/ 15 h 17"/>
                <a:gd name="T70" fmla="*/ 21 w 24"/>
                <a:gd name="T71" fmla="*/ 13 h 17"/>
                <a:gd name="T72" fmla="*/ 22 w 24"/>
                <a:gd name="T73" fmla="*/ 12 h 17"/>
                <a:gd name="T74" fmla="*/ 23 w 24"/>
                <a:gd name="T75" fmla="*/ 10 h 17"/>
                <a:gd name="T76" fmla="*/ 24 w 24"/>
                <a:gd name="T77" fmla="*/ 8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4"/>
                <a:gd name="T118" fmla="*/ 0 h 17"/>
                <a:gd name="T119" fmla="*/ 24 w 24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4" h="17">
                  <a:moveTo>
                    <a:pt x="24" y="8"/>
                  </a:moveTo>
                  <a:lnTo>
                    <a:pt x="23" y="6"/>
                  </a:lnTo>
                  <a:lnTo>
                    <a:pt x="23" y="4"/>
                  </a:lnTo>
                  <a:lnTo>
                    <a:pt x="20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13" y="8"/>
                  </a:lnTo>
                  <a:lnTo>
                    <a:pt x="13" y="3"/>
                  </a:lnTo>
                  <a:lnTo>
                    <a:pt x="20" y="3"/>
                  </a:lnTo>
                  <a:lnTo>
                    <a:pt x="20" y="5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0" y="10"/>
                  </a:lnTo>
                  <a:lnTo>
                    <a:pt x="18" y="12"/>
                  </a:lnTo>
                  <a:lnTo>
                    <a:pt x="15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0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5"/>
                  </a:lnTo>
                  <a:lnTo>
                    <a:pt x="4" y="2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2" y="13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12" y="17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19" y="15"/>
                  </a:lnTo>
                  <a:lnTo>
                    <a:pt x="21" y="13"/>
                  </a:lnTo>
                  <a:lnTo>
                    <a:pt x="22" y="12"/>
                  </a:lnTo>
                  <a:lnTo>
                    <a:pt x="23" y="10"/>
                  </a:lnTo>
                  <a:lnTo>
                    <a:pt x="24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22" name="Freeform 123"/>
            <p:cNvSpPr>
              <a:spLocks/>
            </p:cNvSpPr>
            <p:nvPr/>
          </p:nvSpPr>
          <p:spPr bwMode="auto">
            <a:xfrm>
              <a:off x="2892592" y="5494869"/>
              <a:ext cx="30096" cy="14586"/>
            </a:xfrm>
            <a:custGeom>
              <a:avLst/>
              <a:gdLst>
                <a:gd name="T0" fmla="*/ 3 w 23"/>
                <a:gd name="T1" fmla="*/ 1 h 13"/>
                <a:gd name="T2" fmla="*/ 0 w 23"/>
                <a:gd name="T3" fmla="*/ 0 h 13"/>
                <a:gd name="T4" fmla="*/ 0 w 23"/>
                <a:gd name="T5" fmla="*/ 13 h 13"/>
                <a:gd name="T6" fmla="*/ 23 w 23"/>
                <a:gd name="T7" fmla="*/ 13 h 13"/>
                <a:gd name="T8" fmla="*/ 23 w 23"/>
                <a:gd name="T9" fmla="*/ 0 h 13"/>
                <a:gd name="T10" fmla="*/ 21 w 23"/>
                <a:gd name="T11" fmla="*/ 0 h 13"/>
                <a:gd name="T12" fmla="*/ 21 w 23"/>
                <a:gd name="T13" fmla="*/ 10 h 13"/>
                <a:gd name="T14" fmla="*/ 12 w 23"/>
                <a:gd name="T15" fmla="*/ 10 h 13"/>
                <a:gd name="T16" fmla="*/ 12 w 23"/>
                <a:gd name="T17" fmla="*/ 4 h 13"/>
                <a:gd name="T18" fmla="*/ 10 w 23"/>
                <a:gd name="T19" fmla="*/ 2 h 13"/>
                <a:gd name="T20" fmla="*/ 10 w 23"/>
                <a:gd name="T21" fmla="*/ 10 h 13"/>
                <a:gd name="T22" fmla="*/ 3 w 23"/>
                <a:gd name="T23" fmla="*/ 10 h 13"/>
                <a:gd name="T24" fmla="*/ 3 w 23"/>
                <a:gd name="T25" fmla="*/ 1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13"/>
                <a:gd name="T41" fmla="*/ 23 w 23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13">
                  <a:moveTo>
                    <a:pt x="3" y="1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23" y="13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1" y="10"/>
                  </a:lnTo>
                  <a:lnTo>
                    <a:pt x="12" y="10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23" name="Freeform 124"/>
            <p:cNvSpPr>
              <a:spLocks/>
            </p:cNvSpPr>
            <p:nvPr/>
          </p:nvSpPr>
          <p:spPr bwMode="auto">
            <a:xfrm>
              <a:off x="2892592" y="5476917"/>
              <a:ext cx="31405" cy="16830"/>
            </a:xfrm>
            <a:custGeom>
              <a:avLst/>
              <a:gdLst>
                <a:gd name="T0" fmla="*/ 22 w 24"/>
                <a:gd name="T1" fmla="*/ 3 h 15"/>
                <a:gd name="T2" fmla="*/ 21 w 24"/>
                <a:gd name="T3" fmla="*/ 1 h 15"/>
                <a:gd name="T4" fmla="*/ 20 w 24"/>
                <a:gd name="T5" fmla="*/ 0 h 15"/>
                <a:gd name="T6" fmla="*/ 17 w 24"/>
                <a:gd name="T7" fmla="*/ 0 h 15"/>
                <a:gd name="T8" fmla="*/ 14 w 24"/>
                <a:gd name="T9" fmla="*/ 0 h 15"/>
                <a:gd name="T10" fmla="*/ 13 w 24"/>
                <a:gd name="T11" fmla="*/ 1 h 15"/>
                <a:gd name="T12" fmla="*/ 11 w 24"/>
                <a:gd name="T13" fmla="*/ 2 h 15"/>
                <a:gd name="T14" fmla="*/ 10 w 24"/>
                <a:gd name="T15" fmla="*/ 4 h 15"/>
                <a:gd name="T16" fmla="*/ 9 w 24"/>
                <a:gd name="T17" fmla="*/ 8 h 15"/>
                <a:gd name="T18" fmla="*/ 8 w 24"/>
                <a:gd name="T19" fmla="*/ 10 h 15"/>
                <a:gd name="T20" fmla="*/ 6 w 24"/>
                <a:gd name="T21" fmla="*/ 11 h 15"/>
                <a:gd name="T22" fmla="*/ 5 w 24"/>
                <a:gd name="T23" fmla="*/ 11 h 15"/>
                <a:gd name="T24" fmla="*/ 4 w 24"/>
                <a:gd name="T25" fmla="*/ 10 h 15"/>
                <a:gd name="T26" fmla="*/ 3 w 24"/>
                <a:gd name="T27" fmla="*/ 9 h 15"/>
                <a:gd name="T28" fmla="*/ 3 w 24"/>
                <a:gd name="T29" fmla="*/ 7 h 15"/>
                <a:gd name="T30" fmla="*/ 3 w 24"/>
                <a:gd name="T31" fmla="*/ 5 h 15"/>
                <a:gd name="T32" fmla="*/ 5 w 24"/>
                <a:gd name="T33" fmla="*/ 3 h 15"/>
                <a:gd name="T34" fmla="*/ 2 w 24"/>
                <a:gd name="T35" fmla="*/ 1 h 15"/>
                <a:gd name="T36" fmla="*/ 1 w 24"/>
                <a:gd name="T37" fmla="*/ 4 h 15"/>
                <a:gd name="T38" fmla="*/ 0 w 24"/>
                <a:gd name="T39" fmla="*/ 5 h 15"/>
                <a:gd name="T40" fmla="*/ 0 w 24"/>
                <a:gd name="T41" fmla="*/ 7 h 15"/>
                <a:gd name="T42" fmla="*/ 1 w 24"/>
                <a:gd name="T43" fmla="*/ 10 h 15"/>
                <a:gd name="T44" fmla="*/ 2 w 24"/>
                <a:gd name="T45" fmla="*/ 13 h 15"/>
                <a:gd name="T46" fmla="*/ 3 w 24"/>
                <a:gd name="T47" fmla="*/ 13 h 15"/>
                <a:gd name="T48" fmla="*/ 4 w 24"/>
                <a:gd name="T49" fmla="*/ 14 h 15"/>
                <a:gd name="T50" fmla="*/ 7 w 24"/>
                <a:gd name="T51" fmla="*/ 15 h 15"/>
                <a:gd name="T52" fmla="*/ 9 w 24"/>
                <a:gd name="T53" fmla="*/ 14 h 15"/>
                <a:gd name="T54" fmla="*/ 11 w 24"/>
                <a:gd name="T55" fmla="*/ 13 h 15"/>
                <a:gd name="T56" fmla="*/ 12 w 24"/>
                <a:gd name="T57" fmla="*/ 10 h 15"/>
                <a:gd name="T58" fmla="*/ 13 w 24"/>
                <a:gd name="T59" fmla="*/ 7 h 15"/>
                <a:gd name="T60" fmla="*/ 15 w 24"/>
                <a:gd name="T61" fmla="*/ 4 h 15"/>
                <a:gd name="T62" fmla="*/ 17 w 24"/>
                <a:gd name="T63" fmla="*/ 3 h 15"/>
                <a:gd name="T64" fmla="*/ 19 w 24"/>
                <a:gd name="T65" fmla="*/ 4 h 15"/>
                <a:gd name="T66" fmla="*/ 20 w 24"/>
                <a:gd name="T67" fmla="*/ 5 h 15"/>
                <a:gd name="T68" fmla="*/ 20 w 24"/>
                <a:gd name="T69" fmla="*/ 6 h 15"/>
                <a:gd name="T70" fmla="*/ 21 w 24"/>
                <a:gd name="T71" fmla="*/ 8 h 15"/>
                <a:gd name="T72" fmla="*/ 20 w 24"/>
                <a:gd name="T73" fmla="*/ 11 h 15"/>
                <a:gd name="T74" fmla="*/ 18 w 24"/>
                <a:gd name="T75" fmla="*/ 14 h 15"/>
                <a:gd name="T76" fmla="*/ 21 w 24"/>
                <a:gd name="T77" fmla="*/ 15 h 15"/>
                <a:gd name="T78" fmla="*/ 23 w 24"/>
                <a:gd name="T79" fmla="*/ 12 h 15"/>
                <a:gd name="T80" fmla="*/ 23 w 24"/>
                <a:gd name="T81" fmla="*/ 10 h 15"/>
                <a:gd name="T82" fmla="*/ 24 w 24"/>
                <a:gd name="T83" fmla="*/ 8 h 15"/>
                <a:gd name="T84" fmla="*/ 23 w 24"/>
                <a:gd name="T85" fmla="*/ 5 h 15"/>
                <a:gd name="T86" fmla="*/ 22 w 24"/>
                <a:gd name="T87" fmla="*/ 3 h 1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"/>
                <a:gd name="T133" fmla="*/ 0 h 15"/>
                <a:gd name="T134" fmla="*/ 24 w 24"/>
                <a:gd name="T135" fmla="*/ 15 h 1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" h="15">
                  <a:moveTo>
                    <a:pt x="22" y="3"/>
                  </a:moveTo>
                  <a:lnTo>
                    <a:pt x="21" y="1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10" y="4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4" y="14"/>
                  </a:lnTo>
                  <a:lnTo>
                    <a:pt x="7" y="15"/>
                  </a:lnTo>
                  <a:lnTo>
                    <a:pt x="9" y="14"/>
                  </a:lnTo>
                  <a:lnTo>
                    <a:pt x="11" y="13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4"/>
                  </a:lnTo>
                  <a:lnTo>
                    <a:pt x="20" y="5"/>
                  </a:lnTo>
                  <a:lnTo>
                    <a:pt x="20" y="6"/>
                  </a:lnTo>
                  <a:lnTo>
                    <a:pt x="21" y="8"/>
                  </a:lnTo>
                  <a:lnTo>
                    <a:pt x="20" y="11"/>
                  </a:lnTo>
                  <a:lnTo>
                    <a:pt x="18" y="14"/>
                  </a:lnTo>
                  <a:lnTo>
                    <a:pt x="21" y="15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4" y="8"/>
                  </a:lnTo>
                  <a:lnTo>
                    <a:pt x="23" y="5"/>
                  </a:lnTo>
                  <a:lnTo>
                    <a:pt x="22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24" name="Freeform 125"/>
            <p:cNvSpPr>
              <a:spLocks/>
            </p:cNvSpPr>
            <p:nvPr/>
          </p:nvSpPr>
          <p:spPr bwMode="auto">
            <a:xfrm>
              <a:off x="2892592" y="5457843"/>
              <a:ext cx="30096" cy="19074"/>
            </a:xfrm>
            <a:custGeom>
              <a:avLst/>
              <a:gdLst>
                <a:gd name="T0" fmla="*/ 3 w 23"/>
                <a:gd name="T1" fmla="*/ 7 h 17"/>
                <a:gd name="T2" fmla="*/ 3 w 23"/>
                <a:gd name="T3" fmla="*/ 0 h 17"/>
                <a:gd name="T4" fmla="*/ 0 w 23"/>
                <a:gd name="T5" fmla="*/ 0 h 17"/>
                <a:gd name="T6" fmla="*/ 0 w 23"/>
                <a:gd name="T7" fmla="*/ 16 h 17"/>
                <a:gd name="T8" fmla="*/ 3 w 23"/>
                <a:gd name="T9" fmla="*/ 17 h 17"/>
                <a:gd name="T10" fmla="*/ 3 w 23"/>
                <a:gd name="T11" fmla="*/ 10 h 17"/>
                <a:gd name="T12" fmla="*/ 23 w 23"/>
                <a:gd name="T13" fmla="*/ 10 h 17"/>
                <a:gd name="T14" fmla="*/ 23 w 23"/>
                <a:gd name="T15" fmla="*/ 7 h 17"/>
                <a:gd name="T16" fmla="*/ 3 w 23"/>
                <a:gd name="T17" fmla="*/ 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7"/>
                <a:gd name="T29" fmla="*/ 23 w 23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7">
                  <a:moveTo>
                    <a:pt x="3" y="7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7"/>
                  </a:lnTo>
                  <a:lnTo>
                    <a:pt x="3" y="10"/>
                  </a:lnTo>
                  <a:lnTo>
                    <a:pt x="23" y="10"/>
                  </a:lnTo>
                  <a:lnTo>
                    <a:pt x="23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25" name="Freeform 126"/>
            <p:cNvSpPr>
              <a:spLocks/>
            </p:cNvSpPr>
            <p:nvPr/>
          </p:nvSpPr>
          <p:spPr bwMode="auto">
            <a:xfrm>
              <a:off x="2892592" y="5452233"/>
              <a:ext cx="30096" cy="4488"/>
            </a:xfrm>
            <a:custGeom>
              <a:avLst/>
              <a:gdLst>
                <a:gd name="T0" fmla="*/ 23 w 23"/>
                <a:gd name="T1" fmla="*/ 4 h 4"/>
                <a:gd name="T2" fmla="*/ 23 w 23"/>
                <a:gd name="T3" fmla="*/ 0 h 4"/>
                <a:gd name="T4" fmla="*/ 0 w 23"/>
                <a:gd name="T5" fmla="*/ 0 h 4"/>
                <a:gd name="T6" fmla="*/ 1 w 23"/>
                <a:gd name="T7" fmla="*/ 4 h 4"/>
                <a:gd name="T8" fmla="*/ 23 w 2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4"/>
                <a:gd name="T17" fmla="*/ 23 w 2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4">
                  <a:moveTo>
                    <a:pt x="23" y="4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1" y="4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26" name="Freeform 127"/>
            <p:cNvSpPr>
              <a:spLocks noEditPoints="1"/>
            </p:cNvSpPr>
            <p:nvPr/>
          </p:nvSpPr>
          <p:spPr bwMode="auto">
            <a:xfrm>
              <a:off x="2892592" y="5427548"/>
              <a:ext cx="31405" cy="21318"/>
            </a:xfrm>
            <a:custGeom>
              <a:avLst/>
              <a:gdLst>
                <a:gd name="T0" fmla="*/ 24 w 24"/>
                <a:gd name="T1" fmla="*/ 9 h 19"/>
                <a:gd name="T2" fmla="*/ 23 w 24"/>
                <a:gd name="T3" fmla="*/ 7 h 19"/>
                <a:gd name="T4" fmla="*/ 23 w 24"/>
                <a:gd name="T5" fmla="*/ 5 h 19"/>
                <a:gd name="T6" fmla="*/ 21 w 24"/>
                <a:gd name="T7" fmla="*/ 3 h 19"/>
                <a:gd name="T8" fmla="*/ 20 w 24"/>
                <a:gd name="T9" fmla="*/ 2 h 19"/>
                <a:gd name="T10" fmla="*/ 18 w 24"/>
                <a:gd name="T11" fmla="*/ 1 h 19"/>
                <a:gd name="T12" fmla="*/ 16 w 24"/>
                <a:gd name="T13" fmla="*/ 0 h 19"/>
                <a:gd name="T14" fmla="*/ 14 w 24"/>
                <a:gd name="T15" fmla="*/ 0 h 19"/>
                <a:gd name="T16" fmla="*/ 12 w 24"/>
                <a:gd name="T17" fmla="*/ 0 h 19"/>
                <a:gd name="T18" fmla="*/ 7 w 24"/>
                <a:gd name="T19" fmla="*/ 0 h 19"/>
                <a:gd name="T20" fmla="*/ 5 w 24"/>
                <a:gd name="T21" fmla="*/ 1 h 19"/>
                <a:gd name="T22" fmla="*/ 4 w 24"/>
                <a:gd name="T23" fmla="*/ 2 h 19"/>
                <a:gd name="T24" fmla="*/ 2 w 24"/>
                <a:gd name="T25" fmla="*/ 3 h 19"/>
                <a:gd name="T26" fmla="*/ 1 w 24"/>
                <a:gd name="T27" fmla="*/ 5 h 19"/>
                <a:gd name="T28" fmla="*/ 0 w 24"/>
                <a:gd name="T29" fmla="*/ 7 h 19"/>
                <a:gd name="T30" fmla="*/ 0 w 24"/>
                <a:gd name="T31" fmla="*/ 9 h 19"/>
                <a:gd name="T32" fmla="*/ 0 w 24"/>
                <a:gd name="T33" fmla="*/ 12 h 19"/>
                <a:gd name="T34" fmla="*/ 1 w 24"/>
                <a:gd name="T35" fmla="*/ 14 h 19"/>
                <a:gd name="T36" fmla="*/ 2 w 24"/>
                <a:gd name="T37" fmla="*/ 15 h 19"/>
                <a:gd name="T38" fmla="*/ 4 w 24"/>
                <a:gd name="T39" fmla="*/ 17 h 19"/>
                <a:gd name="T40" fmla="*/ 7 w 24"/>
                <a:gd name="T41" fmla="*/ 19 h 19"/>
                <a:gd name="T42" fmla="*/ 12 w 24"/>
                <a:gd name="T43" fmla="*/ 19 h 19"/>
                <a:gd name="T44" fmla="*/ 16 w 24"/>
                <a:gd name="T45" fmla="*/ 19 h 19"/>
                <a:gd name="T46" fmla="*/ 20 w 24"/>
                <a:gd name="T47" fmla="*/ 17 h 19"/>
                <a:gd name="T48" fmla="*/ 21 w 24"/>
                <a:gd name="T49" fmla="*/ 15 h 19"/>
                <a:gd name="T50" fmla="*/ 23 w 24"/>
                <a:gd name="T51" fmla="*/ 14 h 19"/>
                <a:gd name="T52" fmla="*/ 23 w 24"/>
                <a:gd name="T53" fmla="*/ 12 h 19"/>
                <a:gd name="T54" fmla="*/ 24 w 24"/>
                <a:gd name="T55" fmla="*/ 9 h 19"/>
                <a:gd name="T56" fmla="*/ 3 w 24"/>
                <a:gd name="T57" fmla="*/ 9 h 19"/>
                <a:gd name="T58" fmla="*/ 3 w 24"/>
                <a:gd name="T59" fmla="*/ 8 h 19"/>
                <a:gd name="T60" fmla="*/ 4 w 24"/>
                <a:gd name="T61" fmla="*/ 7 h 19"/>
                <a:gd name="T62" fmla="*/ 6 w 24"/>
                <a:gd name="T63" fmla="*/ 5 h 19"/>
                <a:gd name="T64" fmla="*/ 8 w 24"/>
                <a:gd name="T65" fmla="*/ 4 h 19"/>
                <a:gd name="T66" fmla="*/ 12 w 24"/>
                <a:gd name="T67" fmla="*/ 3 h 19"/>
                <a:gd name="T68" fmla="*/ 15 w 24"/>
                <a:gd name="T69" fmla="*/ 4 h 19"/>
                <a:gd name="T70" fmla="*/ 18 w 24"/>
                <a:gd name="T71" fmla="*/ 5 h 19"/>
                <a:gd name="T72" fmla="*/ 20 w 24"/>
                <a:gd name="T73" fmla="*/ 7 h 19"/>
                <a:gd name="T74" fmla="*/ 21 w 24"/>
                <a:gd name="T75" fmla="*/ 9 h 19"/>
                <a:gd name="T76" fmla="*/ 21 w 24"/>
                <a:gd name="T77" fmla="*/ 11 h 19"/>
                <a:gd name="T78" fmla="*/ 20 w 24"/>
                <a:gd name="T79" fmla="*/ 12 h 19"/>
                <a:gd name="T80" fmla="*/ 18 w 24"/>
                <a:gd name="T81" fmla="*/ 14 h 19"/>
                <a:gd name="T82" fmla="*/ 15 w 24"/>
                <a:gd name="T83" fmla="*/ 15 h 19"/>
                <a:gd name="T84" fmla="*/ 12 w 24"/>
                <a:gd name="T85" fmla="*/ 15 h 19"/>
                <a:gd name="T86" fmla="*/ 8 w 24"/>
                <a:gd name="T87" fmla="*/ 15 h 19"/>
                <a:gd name="T88" fmla="*/ 6 w 24"/>
                <a:gd name="T89" fmla="*/ 14 h 19"/>
                <a:gd name="T90" fmla="*/ 4 w 24"/>
                <a:gd name="T91" fmla="*/ 12 h 19"/>
                <a:gd name="T92" fmla="*/ 3 w 24"/>
                <a:gd name="T93" fmla="*/ 11 h 19"/>
                <a:gd name="T94" fmla="*/ 3 w 24"/>
                <a:gd name="T95" fmla="*/ 9 h 1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"/>
                <a:gd name="T145" fmla="*/ 0 h 19"/>
                <a:gd name="T146" fmla="*/ 24 w 24"/>
                <a:gd name="T147" fmla="*/ 19 h 1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" h="19">
                  <a:moveTo>
                    <a:pt x="24" y="9"/>
                  </a:moveTo>
                  <a:lnTo>
                    <a:pt x="23" y="7"/>
                  </a:lnTo>
                  <a:lnTo>
                    <a:pt x="23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4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7" y="19"/>
                  </a:lnTo>
                  <a:lnTo>
                    <a:pt x="12" y="19"/>
                  </a:lnTo>
                  <a:lnTo>
                    <a:pt x="16" y="19"/>
                  </a:lnTo>
                  <a:lnTo>
                    <a:pt x="20" y="17"/>
                  </a:lnTo>
                  <a:lnTo>
                    <a:pt x="21" y="15"/>
                  </a:lnTo>
                  <a:lnTo>
                    <a:pt x="23" y="14"/>
                  </a:lnTo>
                  <a:lnTo>
                    <a:pt x="23" y="12"/>
                  </a:lnTo>
                  <a:lnTo>
                    <a:pt x="24" y="9"/>
                  </a:lnTo>
                  <a:close/>
                  <a:moveTo>
                    <a:pt x="3" y="9"/>
                  </a:moveTo>
                  <a:lnTo>
                    <a:pt x="3" y="8"/>
                  </a:lnTo>
                  <a:lnTo>
                    <a:pt x="4" y="7"/>
                  </a:lnTo>
                  <a:lnTo>
                    <a:pt x="6" y="5"/>
                  </a:lnTo>
                  <a:lnTo>
                    <a:pt x="8" y="4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8" y="5"/>
                  </a:lnTo>
                  <a:lnTo>
                    <a:pt x="20" y="7"/>
                  </a:lnTo>
                  <a:lnTo>
                    <a:pt x="21" y="9"/>
                  </a:lnTo>
                  <a:lnTo>
                    <a:pt x="21" y="11"/>
                  </a:lnTo>
                  <a:lnTo>
                    <a:pt x="20" y="12"/>
                  </a:lnTo>
                  <a:lnTo>
                    <a:pt x="18" y="14"/>
                  </a:lnTo>
                  <a:lnTo>
                    <a:pt x="15" y="15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6" y="14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27" name="Freeform 128"/>
            <p:cNvSpPr>
              <a:spLocks/>
            </p:cNvSpPr>
            <p:nvPr/>
          </p:nvSpPr>
          <p:spPr bwMode="auto">
            <a:xfrm>
              <a:off x="2892592" y="5402864"/>
              <a:ext cx="30096" cy="20196"/>
            </a:xfrm>
            <a:custGeom>
              <a:avLst/>
              <a:gdLst>
                <a:gd name="T0" fmla="*/ 23 w 23"/>
                <a:gd name="T1" fmla="*/ 4 h 18"/>
                <a:gd name="T2" fmla="*/ 23 w 23"/>
                <a:gd name="T3" fmla="*/ 0 h 18"/>
                <a:gd name="T4" fmla="*/ 0 w 23"/>
                <a:gd name="T5" fmla="*/ 0 h 18"/>
                <a:gd name="T6" fmla="*/ 0 w 23"/>
                <a:gd name="T7" fmla="*/ 3 h 18"/>
                <a:gd name="T8" fmla="*/ 18 w 23"/>
                <a:gd name="T9" fmla="*/ 3 h 18"/>
                <a:gd name="T10" fmla="*/ 0 w 23"/>
                <a:gd name="T11" fmla="*/ 15 h 18"/>
                <a:gd name="T12" fmla="*/ 1 w 23"/>
                <a:gd name="T13" fmla="*/ 18 h 18"/>
                <a:gd name="T14" fmla="*/ 23 w 23"/>
                <a:gd name="T15" fmla="*/ 18 h 18"/>
                <a:gd name="T16" fmla="*/ 23 w 23"/>
                <a:gd name="T17" fmla="*/ 15 h 18"/>
                <a:gd name="T18" fmla="*/ 6 w 23"/>
                <a:gd name="T19" fmla="*/ 15 h 18"/>
                <a:gd name="T20" fmla="*/ 23 w 23"/>
                <a:gd name="T21" fmla="*/ 4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"/>
                <a:gd name="T34" fmla="*/ 0 h 18"/>
                <a:gd name="T35" fmla="*/ 23 w 23"/>
                <a:gd name="T36" fmla="*/ 18 h 1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" h="18">
                  <a:moveTo>
                    <a:pt x="23" y="4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18" y="3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23" y="18"/>
                  </a:lnTo>
                  <a:lnTo>
                    <a:pt x="23" y="15"/>
                  </a:lnTo>
                  <a:lnTo>
                    <a:pt x="6" y="15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28" name="Freeform 129"/>
            <p:cNvSpPr>
              <a:spLocks noEditPoints="1"/>
            </p:cNvSpPr>
            <p:nvPr/>
          </p:nvSpPr>
          <p:spPr bwMode="auto">
            <a:xfrm>
              <a:off x="2926614" y="5294028"/>
              <a:ext cx="70661" cy="99860"/>
            </a:xfrm>
            <a:custGeom>
              <a:avLst/>
              <a:gdLst>
                <a:gd name="T0" fmla="*/ 30 w 54"/>
                <a:gd name="T1" fmla="*/ 49 h 89"/>
                <a:gd name="T2" fmla="*/ 35 w 54"/>
                <a:gd name="T3" fmla="*/ 49 h 89"/>
                <a:gd name="T4" fmla="*/ 40 w 54"/>
                <a:gd name="T5" fmla="*/ 47 h 89"/>
                <a:gd name="T6" fmla="*/ 42 w 54"/>
                <a:gd name="T7" fmla="*/ 46 h 89"/>
                <a:gd name="T8" fmla="*/ 44 w 54"/>
                <a:gd name="T9" fmla="*/ 45 h 89"/>
                <a:gd name="T10" fmla="*/ 46 w 54"/>
                <a:gd name="T11" fmla="*/ 44 h 89"/>
                <a:gd name="T12" fmla="*/ 48 w 54"/>
                <a:gd name="T13" fmla="*/ 42 h 89"/>
                <a:gd name="T14" fmla="*/ 50 w 54"/>
                <a:gd name="T15" fmla="*/ 39 h 89"/>
                <a:gd name="T16" fmla="*/ 53 w 54"/>
                <a:gd name="T17" fmla="*/ 34 h 89"/>
                <a:gd name="T18" fmla="*/ 54 w 54"/>
                <a:gd name="T19" fmla="*/ 30 h 89"/>
                <a:gd name="T20" fmla="*/ 54 w 54"/>
                <a:gd name="T21" fmla="*/ 25 h 89"/>
                <a:gd name="T22" fmla="*/ 54 w 54"/>
                <a:gd name="T23" fmla="*/ 20 h 89"/>
                <a:gd name="T24" fmla="*/ 52 w 54"/>
                <a:gd name="T25" fmla="*/ 15 h 89"/>
                <a:gd name="T26" fmla="*/ 50 w 54"/>
                <a:gd name="T27" fmla="*/ 11 h 89"/>
                <a:gd name="T28" fmla="*/ 47 w 54"/>
                <a:gd name="T29" fmla="*/ 7 h 89"/>
                <a:gd name="T30" fmla="*/ 43 w 54"/>
                <a:gd name="T31" fmla="*/ 4 h 89"/>
                <a:gd name="T32" fmla="*/ 41 w 54"/>
                <a:gd name="T33" fmla="*/ 3 h 89"/>
                <a:gd name="T34" fmla="*/ 39 w 54"/>
                <a:gd name="T35" fmla="*/ 2 h 89"/>
                <a:gd name="T36" fmla="*/ 34 w 54"/>
                <a:gd name="T37" fmla="*/ 1 h 89"/>
                <a:gd name="T38" fmla="*/ 29 w 54"/>
                <a:gd name="T39" fmla="*/ 0 h 89"/>
                <a:gd name="T40" fmla="*/ 0 w 54"/>
                <a:gd name="T41" fmla="*/ 0 h 89"/>
                <a:gd name="T42" fmla="*/ 0 w 54"/>
                <a:gd name="T43" fmla="*/ 89 h 89"/>
                <a:gd name="T44" fmla="*/ 13 w 54"/>
                <a:gd name="T45" fmla="*/ 89 h 89"/>
                <a:gd name="T46" fmla="*/ 13 w 54"/>
                <a:gd name="T47" fmla="*/ 49 h 89"/>
                <a:gd name="T48" fmla="*/ 30 w 54"/>
                <a:gd name="T49" fmla="*/ 49 h 89"/>
                <a:gd name="T50" fmla="*/ 27 w 54"/>
                <a:gd name="T51" fmla="*/ 10 h 89"/>
                <a:gd name="T52" fmla="*/ 30 w 54"/>
                <a:gd name="T53" fmla="*/ 10 h 89"/>
                <a:gd name="T54" fmla="*/ 33 w 54"/>
                <a:gd name="T55" fmla="*/ 11 h 89"/>
                <a:gd name="T56" fmla="*/ 35 w 54"/>
                <a:gd name="T57" fmla="*/ 13 h 89"/>
                <a:gd name="T58" fmla="*/ 38 w 54"/>
                <a:gd name="T59" fmla="*/ 15 h 89"/>
                <a:gd name="T60" fmla="*/ 39 w 54"/>
                <a:gd name="T61" fmla="*/ 17 h 89"/>
                <a:gd name="T62" fmla="*/ 41 w 54"/>
                <a:gd name="T63" fmla="*/ 19 h 89"/>
                <a:gd name="T64" fmla="*/ 41 w 54"/>
                <a:gd name="T65" fmla="*/ 22 h 89"/>
                <a:gd name="T66" fmla="*/ 42 w 54"/>
                <a:gd name="T67" fmla="*/ 24 h 89"/>
                <a:gd name="T68" fmla="*/ 41 w 54"/>
                <a:gd name="T69" fmla="*/ 28 h 89"/>
                <a:gd name="T70" fmla="*/ 41 w 54"/>
                <a:gd name="T71" fmla="*/ 30 h 89"/>
                <a:gd name="T72" fmla="*/ 39 w 54"/>
                <a:gd name="T73" fmla="*/ 33 h 89"/>
                <a:gd name="T74" fmla="*/ 38 w 54"/>
                <a:gd name="T75" fmla="*/ 35 h 89"/>
                <a:gd name="T76" fmla="*/ 36 w 54"/>
                <a:gd name="T77" fmla="*/ 37 h 89"/>
                <a:gd name="T78" fmla="*/ 33 w 54"/>
                <a:gd name="T79" fmla="*/ 38 h 89"/>
                <a:gd name="T80" fmla="*/ 30 w 54"/>
                <a:gd name="T81" fmla="*/ 39 h 89"/>
                <a:gd name="T82" fmla="*/ 27 w 54"/>
                <a:gd name="T83" fmla="*/ 39 h 89"/>
                <a:gd name="T84" fmla="*/ 13 w 54"/>
                <a:gd name="T85" fmla="*/ 39 h 89"/>
                <a:gd name="T86" fmla="*/ 13 w 54"/>
                <a:gd name="T87" fmla="*/ 10 h 89"/>
                <a:gd name="T88" fmla="*/ 27 w 54"/>
                <a:gd name="T89" fmla="*/ 10 h 8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4"/>
                <a:gd name="T136" fmla="*/ 0 h 89"/>
                <a:gd name="T137" fmla="*/ 54 w 54"/>
                <a:gd name="T138" fmla="*/ 89 h 8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4" h="89">
                  <a:moveTo>
                    <a:pt x="30" y="49"/>
                  </a:moveTo>
                  <a:lnTo>
                    <a:pt x="35" y="49"/>
                  </a:lnTo>
                  <a:lnTo>
                    <a:pt x="40" y="47"/>
                  </a:lnTo>
                  <a:lnTo>
                    <a:pt x="42" y="46"/>
                  </a:lnTo>
                  <a:lnTo>
                    <a:pt x="44" y="45"/>
                  </a:lnTo>
                  <a:lnTo>
                    <a:pt x="46" y="44"/>
                  </a:lnTo>
                  <a:lnTo>
                    <a:pt x="48" y="42"/>
                  </a:lnTo>
                  <a:lnTo>
                    <a:pt x="50" y="39"/>
                  </a:lnTo>
                  <a:lnTo>
                    <a:pt x="53" y="34"/>
                  </a:lnTo>
                  <a:lnTo>
                    <a:pt x="54" y="30"/>
                  </a:lnTo>
                  <a:lnTo>
                    <a:pt x="54" y="25"/>
                  </a:lnTo>
                  <a:lnTo>
                    <a:pt x="54" y="20"/>
                  </a:lnTo>
                  <a:lnTo>
                    <a:pt x="52" y="15"/>
                  </a:lnTo>
                  <a:lnTo>
                    <a:pt x="50" y="11"/>
                  </a:lnTo>
                  <a:lnTo>
                    <a:pt x="47" y="7"/>
                  </a:lnTo>
                  <a:lnTo>
                    <a:pt x="43" y="4"/>
                  </a:lnTo>
                  <a:lnTo>
                    <a:pt x="41" y="3"/>
                  </a:lnTo>
                  <a:lnTo>
                    <a:pt x="39" y="2"/>
                  </a:lnTo>
                  <a:lnTo>
                    <a:pt x="34" y="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89"/>
                  </a:lnTo>
                  <a:lnTo>
                    <a:pt x="13" y="89"/>
                  </a:lnTo>
                  <a:lnTo>
                    <a:pt x="13" y="49"/>
                  </a:lnTo>
                  <a:lnTo>
                    <a:pt x="30" y="49"/>
                  </a:lnTo>
                  <a:close/>
                  <a:moveTo>
                    <a:pt x="27" y="10"/>
                  </a:moveTo>
                  <a:lnTo>
                    <a:pt x="30" y="10"/>
                  </a:lnTo>
                  <a:lnTo>
                    <a:pt x="33" y="11"/>
                  </a:lnTo>
                  <a:lnTo>
                    <a:pt x="35" y="13"/>
                  </a:lnTo>
                  <a:lnTo>
                    <a:pt x="38" y="15"/>
                  </a:lnTo>
                  <a:lnTo>
                    <a:pt x="39" y="17"/>
                  </a:lnTo>
                  <a:lnTo>
                    <a:pt x="41" y="19"/>
                  </a:lnTo>
                  <a:lnTo>
                    <a:pt x="41" y="22"/>
                  </a:lnTo>
                  <a:lnTo>
                    <a:pt x="42" y="24"/>
                  </a:lnTo>
                  <a:lnTo>
                    <a:pt x="41" y="28"/>
                  </a:lnTo>
                  <a:lnTo>
                    <a:pt x="41" y="30"/>
                  </a:lnTo>
                  <a:lnTo>
                    <a:pt x="39" y="33"/>
                  </a:lnTo>
                  <a:lnTo>
                    <a:pt x="38" y="35"/>
                  </a:lnTo>
                  <a:lnTo>
                    <a:pt x="36" y="37"/>
                  </a:lnTo>
                  <a:lnTo>
                    <a:pt x="33" y="38"/>
                  </a:lnTo>
                  <a:lnTo>
                    <a:pt x="30" y="39"/>
                  </a:lnTo>
                  <a:lnTo>
                    <a:pt x="27" y="39"/>
                  </a:lnTo>
                  <a:lnTo>
                    <a:pt x="13" y="39"/>
                  </a:lnTo>
                  <a:lnTo>
                    <a:pt x="13" y="10"/>
                  </a:lnTo>
                  <a:lnTo>
                    <a:pt x="2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29" name="Freeform 130"/>
            <p:cNvSpPr>
              <a:spLocks/>
            </p:cNvSpPr>
            <p:nvPr/>
          </p:nvSpPr>
          <p:spPr bwMode="auto">
            <a:xfrm>
              <a:off x="3005126" y="5294028"/>
              <a:ext cx="68044" cy="99860"/>
            </a:xfrm>
            <a:custGeom>
              <a:avLst/>
              <a:gdLst>
                <a:gd name="T0" fmla="*/ 47 w 52"/>
                <a:gd name="T1" fmla="*/ 10 h 89"/>
                <a:gd name="T2" fmla="*/ 52 w 52"/>
                <a:gd name="T3" fmla="*/ 0 h 89"/>
                <a:gd name="T4" fmla="*/ 0 w 52"/>
                <a:gd name="T5" fmla="*/ 0 h 89"/>
                <a:gd name="T6" fmla="*/ 0 w 52"/>
                <a:gd name="T7" fmla="*/ 89 h 89"/>
                <a:gd name="T8" fmla="*/ 50 w 52"/>
                <a:gd name="T9" fmla="*/ 89 h 89"/>
                <a:gd name="T10" fmla="*/ 50 w 52"/>
                <a:gd name="T11" fmla="*/ 80 h 89"/>
                <a:gd name="T12" fmla="*/ 13 w 52"/>
                <a:gd name="T13" fmla="*/ 80 h 89"/>
                <a:gd name="T14" fmla="*/ 13 w 52"/>
                <a:gd name="T15" fmla="*/ 46 h 89"/>
                <a:gd name="T16" fmla="*/ 37 w 52"/>
                <a:gd name="T17" fmla="*/ 46 h 89"/>
                <a:gd name="T18" fmla="*/ 42 w 52"/>
                <a:gd name="T19" fmla="*/ 36 h 89"/>
                <a:gd name="T20" fmla="*/ 13 w 52"/>
                <a:gd name="T21" fmla="*/ 36 h 89"/>
                <a:gd name="T22" fmla="*/ 13 w 52"/>
                <a:gd name="T23" fmla="*/ 10 h 89"/>
                <a:gd name="T24" fmla="*/ 47 w 52"/>
                <a:gd name="T25" fmla="*/ 10 h 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"/>
                <a:gd name="T40" fmla="*/ 0 h 89"/>
                <a:gd name="T41" fmla="*/ 52 w 52"/>
                <a:gd name="T42" fmla="*/ 89 h 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" h="89">
                  <a:moveTo>
                    <a:pt x="47" y="10"/>
                  </a:moveTo>
                  <a:lnTo>
                    <a:pt x="52" y="0"/>
                  </a:lnTo>
                  <a:lnTo>
                    <a:pt x="0" y="0"/>
                  </a:lnTo>
                  <a:lnTo>
                    <a:pt x="0" y="89"/>
                  </a:lnTo>
                  <a:lnTo>
                    <a:pt x="50" y="89"/>
                  </a:lnTo>
                  <a:lnTo>
                    <a:pt x="50" y="80"/>
                  </a:lnTo>
                  <a:lnTo>
                    <a:pt x="13" y="80"/>
                  </a:lnTo>
                  <a:lnTo>
                    <a:pt x="13" y="46"/>
                  </a:lnTo>
                  <a:lnTo>
                    <a:pt x="37" y="46"/>
                  </a:lnTo>
                  <a:lnTo>
                    <a:pt x="42" y="36"/>
                  </a:lnTo>
                  <a:lnTo>
                    <a:pt x="13" y="36"/>
                  </a:lnTo>
                  <a:lnTo>
                    <a:pt x="13" y="1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30" name="Freeform 131"/>
            <p:cNvSpPr>
              <a:spLocks/>
            </p:cNvSpPr>
            <p:nvPr/>
          </p:nvSpPr>
          <p:spPr bwMode="auto">
            <a:xfrm>
              <a:off x="3074479" y="5292906"/>
              <a:ext cx="88981" cy="102104"/>
            </a:xfrm>
            <a:custGeom>
              <a:avLst/>
              <a:gdLst>
                <a:gd name="T0" fmla="*/ 40 w 68"/>
                <a:gd name="T1" fmla="*/ 91 h 91"/>
                <a:gd name="T2" fmla="*/ 52 w 68"/>
                <a:gd name="T3" fmla="*/ 88 h 91"/>
                <a:gd name="T4" fmla="*/ 64 w 68"/>
                <a:gd name="T5" fmla="*/ 82 h 91"/>
                <a:gd name="T6" fmla="*/ 63 w 68"/>
                <a:gd name="T7" fmla="*/ 71 h 91"/>
                <a:gd name="T8" fmla="*/ 51 w 68"/>
                <a:gd name="T9" fmla="*/ 78 h 91"/>
                <a:gd name="T10" fmla="*/ 42 w 68"/>
                <a:gd name="T11" fmla="*/ 80 h 91"/>
                <a:gd name="T12" fmla="*/ 33 w 68"/>
                <a:gd name="T13" fmla="*/ 80 h 91"/>
                <a:gd name="T14" fmla="*/ 28 w 68"/>
                <a:gd name="T15" fmla="*/ 77 h 91"/>
                <a:gd name="T16" fmla="*/ 23 w 68"/>
                <a:gd name="T17" fmla="*/ 72 h 91"/>
                <a:gd name="T18" fmla="*/ 19 w 68"/>
                <a:gd name="T19" fmla="*/ 64 h 91"/>
                <a:gd name="T20" fmla="*/ 16 w 68"/>
                <a:gd name="T21" fmla="*/ 52 h 91"/>
                <a:gd name="T22" fmla="*/ 16 w 68"/>
                <a:gd name="T23" fmla="*/ 39 h 91"/>
                <a:gd name="T24" fmla="*/ 18 w 68"/>
                <a:gd name="T25" fmla="*/ 26 h 91"/>
                <a:gd name="T26" fmla="*/ 22 w 68"/>
                <a:gd name="T27" fmla="*/ 19 h 91"/>
                <a:gd name="T28" fmla="*/ 28 w 68"/>
                <a:gd name="T29" fmla="*/ 13 h 91"/>
                <a:gd name="T30" fmla="*/ 33 w 68"/>
                <a:gd name="T31" fmla="*/ 11 h 91"/>
                <a:gd name="T32" fmla="*/ 43 w 68"/>
                <a:gd name="T33" fmla="*/ 10 h 91"/>
                <a:gd name="T34" fmla="*/ 53 w 68"/>
                <a:gd name="T35" fmla="*/ 13 h 91"/>
                <a:gd name="T36" fmla="*/ 64 w 68"/>
                <a:gd name="T37" fmla="*/ 8 h 91"/>
                <a:gd name="T38" fmla="*/ 51 w 68"/>
                <a:gd name="T39" fmla="*/ 2 h 91"/>
                <a:gd name="T40" fmla="*/ 36 w 68"/>
                <a:gd name="T41" fmla="*/ 0 h 91"/>
                <a:gd name="T42" fmla="*/ 28 w 68"/>
                <a:gd name="T43" fmla="*/ 0 h 91"/>
                <a:gd name="T44" fmla="*/ 20 w 68"/>
                <a:gd name="T45" fmla="*/ 3 h 91"/>
                <a:gd name="T46" fmla="*/ 14 w 68"/>
                <a:gd name="T47" fmla="*/ 8 h 91"/>
                <a:gd name="T48" fmla="*/ 9 w 68"/>
                <a:gd name="T49" fmla="*/ 14 h 91"/>
                <a:gd name="T50" fmla="*/ 4 w 68"/>
                <a:gd name="T51" fmla="*/ 25 h 91"/>
                <a:gd name="T52" fmla="*/ 1 w 68"/>
                <a:gd name="T53" fmla="*/ 37 h 91"/>
                <a:gd name="T54" fmla="*/ 0 w 68"/>
                <a:gd name="T55" fmla="*/ 48 h 91"/>
                <a:gd name="T56" fmla="*/ 2 w 68"/>
                <a:gd name="T57" fmla="*/ 60 h 91"/>
                <a:gd name="T58" fmla="*/ 6 w 68"/>
                <a:gd name="T59" fmla="*/ 72 h 91"/>
                <a:gd name="T60" fmla="*/ 14 w 68"/>
                <a:gd name="T61" fmla="*/ 82 h 91"/>
                <a:gd name="T62" fmla="*/ 18 w 68"/>
                <a:gd name="T63" fmla="*/ 86 h 91"/>
                <a:gd name="T64" fmla="*/ 23 w 68"/>
                <a:gd name="T65" fmla="*/ 89 h 91"/>
                <a:gd name="T66" fmla="*/ 31 w 68"/>
                <a:gd name="T67" fmla="*/ 91 h 9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8"/>
                <a:gd name="T103" fmla="*/ 0 h 91"/>
                <a:gd name="T104" fmla="*/ 68 w 68"/>
                <a:gd name="T105" fmla="*/ 91 h 9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8" h="91">
                  <a:moveTo>
                    <a:pt x="35" y="91"/>
                  </a:moveTo>
                  <a:lnTo>
                    <a:pt x="40" y="91"/>
                  </a:lnTo>
                  <a:lnTo>
                    <a:pt x="44" y="91"/>
                  </a:lnTo>
                  <a:lnTo>
                    <a:pt x="52" y="88"/>
                  </a:lnTo>
                  <a:lnTo>
                    <a:pt x="60" y="85"/>
                  </a:lnTo>
                  <a:lnTo>
                    <a:pt x="64" y="82"/>
                  </a:lnTo>
                  <a:lnTo>
                    <a:pt x="68" y="79"/>
                  </a:lnTo>
                  <a:lnTo>
                    <a:pt x="63" y="71"/>
                  </a:lnTo>
                  <a:lnTo>
                    <a:pt x="55" y="75"/>
                  </a:lnTo>
                  <a:lnTo>
                    <a:pt x="51" y="78"/>
                  </a:lnTo>
                  <a:lnTo>
                    <a:pt x="47" y="79"/>
                  </a:lnTo>
                  <a:lnTo>
                    <a:pt x="42" y="80"/>
                  </a:lnTo>
                  <a:lnTo>
                    <a:pt x="38" y="80"/>
                  </a:lnTo>
                  <a:lnTo>
                    <a:pt x="33" y="80"/>
                  </a:lnTo>
                  <a:lnTo>
                    <a:pt x="30" y="79"/>
                  </a:lnTo>
                  <a:lnTo>
                    <a:pt x="28" y="77"/>
                  </a:lnTo>
                  <a:lnTo>
                    <a:pt x="24" y="74"/>
                  </a:lnTo>
                  <a:lnTo>
                    <a:pt x="23" y="72"/>
                  </a:lnTo>
                  <a:lnTo>
                    <a:pt x="21" y="69"/>
                  </a:lnTo>
                  <a:lnTo>
                    <a:pt x="19" y="64"/>
                  </a:lnTo>
                  <a:lnTo>
                    <a:pt x="17" y="58"/>
                  </a:lnTo>
                  <a:lnTo>
                    <a:pt x="16" y="52"/>
                  </a:lnTo>
                  <a:lnTo>
                    <a:pt x="16" y="45"/>
                  </a:lnTo>
                  <a:lnTo>
                    <a:pt x="16" y="39"/>
                  </a:lnTo>
                  <a:lnTo>
                    <a:pt x="17" y="32"/>
                  </a:lnTo>
                  <a:lnTo>
                    <a:pt x="18" y="26"/>
                  </a:lnTo>
                  <a:lnTo>
                    <a:pt x="21" y="21"/>
                  </a:lnTo>
                  <a:lnTo>
                    <a:pt x="22" y="19"/>
                  </a:lnTo>
                  <a:lnTo>
                    <a:pt x="24" y="17"/>
                  </a:lnTo>
                  <a:lnTo>
                    <a:pt x="28" y="13"/>
                  </a:lnTo>
                  <a:lnTo>
                    <a:pt x="30" y="12"/>
                  </a:lnTo>
                  <a:lnTo>
                    <a:pt x="33" y="11"/>
                  </a:lnTo>
                  <a:lnTo>
                    <a:pt x="38" y="10"/>
                  </a:lnTo>
                  <a:lnTo>
                    <a:pt x="43" y="10"/>
                  </a:lnTo>
                  <a:lnTo>
                    <a:pt x="48" y="11"/>
                  </a:lnTo>
                  <a:lnTo>
                    <a:pt x="53" y="13"/>
                  </a:lnTo>
                  <a:lnTo>
                    <a:pt x="58" y="16"/>
                  </a:lnTo>
                  <a:lnTo>
                    <a:pt x="64" y="8"/>
                  </a:lnTo>
                  <a:lnTo>
                    <a:pt x="57" y="4"/>
                  </a:lnTo>
                  <a:lnTo>
                    <a:pt x="51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20" y="3"/>
                  </a:lnTo>
                  <a:lnTo>
                    <a:pt x="17" y="6"/>
                  </a:lnTo>
                  <a:lnTo>
                    <a:pt x="14" y="8"/>
                  </a:lnTo>
                  <a:lnTo>
                    <a:pt x="12" y="11"/>
                  </a:lnTo>
                  <a:lnTo>
                    <a:pt x="9" y="14"/>
                  </a:lnTo>
                  <a:lnTo>
                    <a:pt x="5" y="21"/>
                  </a:lnTo>
                  <a:lnTo>
                    <a:pt x="4" y="25"/>
                  </a:lnTo>
                  <a:lnTo>
                    <a:pt x="2" y="29"/>
                  </a:lnTo>
                  <a:lnTo>
                    <a:pt x="1" y="37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60"/>
                  </a:lnTo>
                  <a:lnTo>
                    <a:pt x="5" y="68"/>
                  </a:lnTo>
                  <a:lnTo>
                    <a:pt x="6" y="72"/>
                  </a:lnTo>
                  <a:lnTo>
                    <a:pt x="9" y="75"/>
                  </a:lnTo>
                  <a:lnTo>
                    <a:pt x="14" y="82"/>
                  </a:lnTo>
                  <a:lnTo>
                    <a:pt x="17" y="84"/>
                  </a:lnTo>
                  <a:lnTo>
                    <a:pt x="18" y="86"/>
                  </a:lnTo>
                  <a:lnTo>
                    <a:pt x="20" y="87"/>
                  </a:lnTo>
                  <a:lnTo>
                    <a:pt x="23" y="89"/>
                  </a:lnTo>
                  <a:lnTo>
                    <a:pt x="27" y="90"/>
                  </a:lnTo>
                  <a:lnTo>
                    <a:pt x="31" y="91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31" name="Freeform 132"/>
            <p:cNvSpPr>
              <a:spLocks noEditPoints="1"/>
            </p:cNvSpPr>
            <p:nvPr/>
          </p:nvSpPr>
          <p:spPr bwMode="auto">
            <a:xfrm>
              <a:off x="2950168" y="5427548"/>
              <a:ext cx="249931" cy="121178"/>
            </a:xfrm>
            <a:custGeom>
              <a:avLst/>
              <a:gdLst>
                <a:gd name="T0" fmla="*/ 0 w 191"/>
                <a:gd name="T1" fmla="*/ 108 h 108"/>
                <a:gd name="T2" fmla="*/ 1 w 191"/>
                <a:gd name="T3" fmla="*/ 99 h 108"/>
                <a:gd name="T4" fmla="*/ 19 w 191"/>
                <a:gd name="T5" fmla="*/ 49 h 108"/>
                <a:gd name="T6" fmla="*/ 21 w 191"/>
                <a:gd name="T7" fmla="*/ 41 h 108"/>
                <a:gd name="T8" fmla="*/ 22 w 191"/>
                <a:gd name="T9" fmla="*/ 29 h 108"/>
                <a:gd name="T10" fmla="*/ 19 w 191"/>
                <a:gd name="T11" fmla="*/ 19 h 108"/>
                <a:gd name="T12" fmla="*/ 16 w 191"/>
                <a:gd name="T13" fmla="*/ 14 h 108"/>
                <a:gd name="T14" fmla="*/ 11 w 191"/>
                <a:gd name="T15" fmla="*/ 9 h 108"/>
                <a:gd name="T16" fmla="*/ 11 w 191"/>
                <a:gd name="T17" fmla="*/ 7 h 108"/>
                <a:gd name="T18" fmla="*/ 12 w 191"/>
                <a:gd name="T19" fmla="*/ 4 h 108"/>
                <a:gd name="T20" fmla="*/ 18 w 191"/>
                <a:gd name="T21" fmla="*/ 2 h 108"/>
                <a:gd name="T22" fmla="*/ 34 w 191"/>
                <a:gd name="T23" fmla="*/ 0 h 108"/>
                <a:gd name="T24" fmla="*/ 45 w 191"/>
                <a:gd name="T25" fmla="*/ 1 h 108"/>
                <a:gd name="T26" fmla="*/ 55 w 191"/>
                <a:gd name="T27" fmla="*/ 3 h 108"/>
                <a:gd name="T28" fmla="*/ 60 w 191"/>
                <a:gd name="T29" fmla="*/ 6 h 108"/>
                <a:gd name="T30" fmla="*/ 67 w 191"/>
                <a:gd name="T31" fmla="*/ 11 h 108"/>
                <a:gd name="T32" fmla="*/ 73 w 191"/>
                <a:gd name="T33" fmla="*/ 19 h 108"/>
                <a:gd name="T34" fmla="*/ 76 w 191"/>
                <a:gd name="T35" fmla="*/ 28 h 108"/>
                <a:gd name="T36" fmla="*/ 76 w 191"/>
                <a:gd name="T37" fmla="*/ 43 h 108"/>
                <a:gd name="T38" fmla="*/ 53 w 191"/>
                <a:gd name="T39" fmla="*/ 108 h 108"/>
                <a:gd name="T40" fmla="*/ 64 w 191"/>
                <a:gd name="T41" fmla="*/ 108 h 108"/>
                <a:gd name="T42" fmla="*/ 66 w 191"/>
                <a:gd name="T43" fmla="*/ 96 h 108"/>
                <a:gd name="T44" fmla="*/ 93 w 191"/>
                <a:gd name="T45" fmla="*/ 20 h 108"/>
                <a:gd name="T46" fmla="*/ 101 w 191"/>
                <a:gd name="T47" fmla="*/ 20 h 108"/>
                <a:gd name="T48" fmla="*/ 108 w 191"/>
                <a:gd name="T49" fmla="*/ 21 h 108"/>
                <a:gd name="T50" fmla="*/ 118 w 191"/>
                <a:gd name="T51" fmla="*/ 25 h 108"/>
                <a:gd name="T52" fmla="*/ 123 w 191"/>
                <a:gd name="T53" fmla="*/ 29 h 108"/>
                <a:gd name="T54" fmla="*/ 130 w 191"/>
                <a:gd name="T55" fmla="*/ 37 h 108"/>
                <a:gd name="T56" fmla="*/ 133 w 191"/>
                <a:gd name="T57" fmla="*/ 48 h 108"/>
                <a:gd name="T58" fmla="*/ 133 w 191"/>
                <a:gd name="T59" fmla="*/ 58 h 108"/>
                <a:gd name="T60" fmla="*/ 131 w 191"/>
                <a:gd name="T61" fmla="*/ 70 h 108"/>
                <a:gd name="T62" fmla="*/ 117 w 191"/>
                <a:gd name="T63" fmla="*/ 108 h 108"/>
                <a:gd name="T64" fmla="*/ 128 w 191"/>
                <a:gd name="T65" fmla="*/ 108 h 108"/>
                <a:gd name="T66" fmla="*/ 130 w 191"/>
                <a:gd name="T67" fmla="*/ 96 h 108"/>
                <a:gd name="T68" fmla="*/ 154 w 191"/>
                <a:gd name="T69" fmla="*/ 39 h 108"/>
                <a:gd name="T70" fmla="*/ 162 w 191"/>
                <a:gd name="T71" fmla="*/ 39 h 108"/>
                <a:gd name="T72" fmla="*/ 172 w 191"/>
                <a:gd name="T73" fmla="*/ 42 h 108"/>
                <a:gd name="T74" fmla="*/ 178 w 191"/>
                <a:gd name="T75" fmla="*/ 45 h 108"/>
                <a:gd name="T76" fmla="*/ 183 w 191"/>
                <a:gd name="T77" fmla="*/ 50 h 108"/>
                <a:gd name="T78" fmla="*/ 189 w 191"/>
                <a:gd name="T79" fmla="*/ 63 h 108"/>
                <a:gd name="T80" fmla="*/ 191 w 191"/>
                <a:gd name="T81" fmla="*/ 71 h 108"/>
                <a:gd name="T82" fmla="*/ 189 w 191"/>
                <a:gd name="T83" fmla="*/ 83 h 108"/>
                <a:gd name="T84" fmla="*/ 186 w 191"/>
                <a:gd name="T85" fmla="*/ 94 h 10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08"/>
                <a:gd name="T131" fmla="*/ 191 w 191"/>
                <a:gd name="T132" fmla="*/ 108 h 10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08">
                  <a:moveTo>
                    <a:pt x="53" y="108"/>
                  </a:moveTo>
                  <a:lnTo>
                    <a:pt x="0" y="108"/>
                  </a:lnTo>
                  <a:lnTo>
                    <a:pt x="1" y="102"/>
                  </a:lnTo>
                  <a:lnTo>
                    <a:pt x="1" y="99"/>
                  </a:lnTo>
                  <a:lnTo>
                    <a:pt x="2" y="96"/>
                  </a:lnTo>
                  <a:lnTo>
                    <a:pt x="19" y="49"/>
                  </a:lnTo>
                  <a:lnTo>
                    <a:pt x="21" y="45"/>
                  </a:lnTo>
                  <a:lnTo>
                    <a:pt x="21" y="41"/>
                  </a:lnTo>
                  <a:lnTo>
                    <a:pt x="22" y="32"/>
                  </a:lnTo>
                  <a:lnTo>
                    <a:pt x="22" y="29"/>
                  </a:lnTo>
                  <a:lnTo>
                    <a:pt x="21" y="25"/>
                  </a:lnTo>
                  <a:lnTo>
                    <a:pt x="19" y="19"/>
                  </a:lnTo>
                  <a:lnTo>
                    <a:pt x="18" y="17"/>
                  </a:lnTo>
                  <a:lnTo>
                    <a:pt x="16" y="14"/>
                  </a:lnTo>
                  <a:lnTo>
                    <a:pt x="12" y="10"/>
                  </a:lnTo>
                  <a:lnTo>
                    <a:pt x="11" y="9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8" y="2"/>
                  </a:lnTo>
                  <a:lnTo>
                    <a:pt x="24" y="1"/>
                  </a:lnTo>
                  <a:lnTo>
                    <a:pt x="34" y="0"/>
                  </a:lnTo>
                  <a:lnTo>
                    <a:pt x="39" y="1"/>
                  </a:lnTo>
                  <a:lnTo>
                    <a:pt x="45" y="1"/>
                  </a:lnTo>
                  <a:lnTo>
                    <a:pt x="50" y="2"/>
                  </a:lnTo>
                  <a:lnTo>
                    <a:pt x="55" y="3"/>
                  </a:lnTo>
                  <a:lnTo>
                    <a:pt x="56" y="4"/>
                  </a:lnTo>
                  <a:lnTo>
                    <a:pt x="60" y="6"/>
                  </a:lnTo>
                  <a:lnTo>
                    <a:pt x="64" y="8"/>
                  </a:lnTo>
                  <a:lnTo>
                    <a:pt x="67" y="11"/>
                  </a:lnTo>
                  <a:lnTo>
                    <a:pt x="70" y="15"/>
                  </a:lnTo>
                  <a:lnTo>
                    <a:pt x="73" y="19"/>
                  </a:lnTo>
                  <a:lnTo>
                    <a:pt x="74" y="23"/>
                  </a:lnTo>
                  <a:lnTo>
                    <a:pt x="76" y="28"/>
                  </a:lnTo>
                  <a:lnTo>
                    <a:pt x="76" y="34"/>
                  </a:lnTo>
                  <a:lnTo>
                    <a:pt x="76" y="43"/>
                  </a:lnTo>
                  <a:lnTo>
                    <a:pt x="73" y="52"/>
                  </a:lnTo>
                  <a:lnTo>
                    <a:pt x="53" y="108"/>
                  </a:lnTo>
                  <a:close/>
                  <a:moveTo>
                    <a:pt x="117" y="108"/>
                  </a:moveTo>
                  <a:lnTo>
                    <a:pt x="64" y="108"/>
                  </a:lnTo>
                  <a:lnTo>
                    <a:pt x="64" y="102"/>
                  </a:lnTo>
                  <a:lnTo>
                    <a:pt x="66" y="96"/>
                  </a:lnTo>
                  <a:lnTo>
                    <a:pt x="75" y="7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1" y="20"/>
                  </a:lnTo>
                  <a:lnTo>
                    <a:pt x="104" y="20"/>
                  </a:lnTo>
                  <a:lnTo>
                    <a:pt x="108" y="21"/>
                  </a:lnTo>
                  <a:lnTo>
                    <a:pt x="115" y="23"/>
                  </a:lnTo>
                  <a:lnTo>
                    <a:pt x="118" y="25"/>
                  </a:lnTo>
                  <a:lnTo>
                    <a:pt x="121" y="27"/>
                  </a:lnTo>
                  <a:lnTo>
                    <a:pt x="123" y="29"/>
                  </a:lnTo>
                  <a:lnTo>
                    <a:pt x="126" y="31"/>
                  </a:lnTo>
                  <a:lnTo>
                    <a:pt x="130" y="37"/>
                  </a:lnTo>
                  <a:lnTo>
                    <a:pt x="132" y="44"/>
                  </a:lnTo>
                  <a:lnTo>
                    <a:pt x="133" y="48"/>
                  </a:lnTo>
                  <a:lnTo>
                    <a:pt x="133" y="53"/>
                  </a:lnTo>
                  <a:lnTo>
                    <a:pt x="133" y="58"/>
                  </a:lnTo>
                  <a:lnTo>
                    <a:pt x="132" y="64"/>
                  </a:lnTo>
                  <a:lnTo>
                    <a:pt x="131" y="70"/>
                  </a:lnTo>
                  <a:lnTo>
                    <a:pt x="129" y="75"/>
                  </a:lnTo>
                  <a:lnTo>
                    <a:pt x="117" y="108"/>
                  </a:lnTo>
                  <a:close/>
                  <a:moveTo>
                    <a:pt x="181" y="108"/>
                  </a:moveTo>
                  <a:lnTo>
                    <a:pt x="128" y="108"/>
                  </a:lnTo>
                  <a:lnTo>
                    <a:pt x="128" y="102"/>
                  </a:lnTo>
                  <a:lnTo>
                    <a:pt x="130" y="96"/>
                  </a:lnTo>
                  <a:lnTo>
                    <a:pt x="151" y="39"/>
                  </a:lnTo>
                  <a:lnTo>
                    <a:pt x="154" y="39"/>
                  </a:lnTo>
                  <a:lnTo>
                    <a:pt x="158" y="39"/>
                  </a:lnTo>
                  <a:lnTo>
                    <a:pt x="162" y="39"/>
                  </a:lnTo>
                  <a:lnTo>
                    <a:pt x="165" y="40"/>
                  </a:lnTo>
                  <a:lnTo>
                    <a:pt x="172" y="42"/>
                  </a:lnTo>
                  <a:lnTo>
                    <a:pt x="175" y="43"/>
                  </a:lnTo>
                  <a:lnTo>
                    <a:pt x="178" y="45"/>
                  </a:lnTo>
                  <a:lnTo>
                    <a:pt x="180" y="47"/>
                  </a:lnTo>
                  <a:lnTo>
                    <a:pt x="183" y="50"/>
                  </a:lnTo>
                  <a:lnTo>
                    <a:pt x="187" y="56"/>
                  </a:lnTo>
                  <a:lnTo>
                    <a:pt x="189" y="63"/>
                  </a:lnTo>
                  <a:lnTo>
                    <a:pt x="190" y="67"/>
                  </a:lnTo>
                  <a:lnTo>
                    <a:pt x="191" y="71"/>
                  </a:lnTo>
                  <a:lnTo>
                    <a:pt x="190" y="77"/>
                  </a:lnTo>
                  <a:lnTo>
                    <a:pt x="189" y="83"/>
                  </a:lnTo>
                  <a:lnTo>
                    <a:pt x="188" y="88"/>
                  </a:lnTo>
                  <a:lnTo>
                    <a:pt x="186" y="94"/>
                  </a:lnTo>
                  <a:lnTo>
                    <a:pt x="181" y="1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32" name="Freeform 133"/>
            <p:cNvSpPr>
              <a:spLocks/>
            </p:cNvSpPr>
            <p:nvPr/>
          </p:nvSpPr>
          <p:spPr bwMode="auto">
            <a:xfrm>
              <a:off x="2958019" y="5613803"/>
              <a:ext cx="18320" cy="28050"/>
            </a:xfrm>
            <a:custGeom>
              <a:avLst/>
              <a:gdLst>
                <a:gd name="T0" fmla="*/ 14 w 14"/>
                <a:gd name="T1" fmla="*/ 0 h 25"/>
                <a:gd name="T2" fmla="*/ 0 w 14"/>
                <a:gd name="T3" fmla="*/ 0 h 25"/>
                <a:gd name="T4" fmla="*/ 0 w 14"/>
                <a:gd name="T5" fmla="*/ 25 h 25"/>
                <a:gd name="T6" fmla="*/ 14 w 14"/>
                <a:gd name="T7" fmla="*/ 25 h 25"/>
                <a:gd name="T8" fmla="*/ 14 w 14"/>
                <a:gd name="T9" fmla="*/ 22 h 25"/>
                <a:gd name="T10" fmla="*/ 3 w 14"/>
                <a:gd name="T11" fmla="*/ 22 h 25"/>
                <a:gd name="T12" fmla="*/ 3 w 14"/>
                <a:gd name="T13" fmla="*/ 13 h 25"/>
                <a:gd name="T14" fmla="*/ 10 w 14"/>
                <a:gd name="T15" fmla="*/ 13 h 25"/>
                <a:gd name="T16" fmla="*/ 12 w 14"/>
                <a:gd name="T17" fmla="*/ 10 h 25"/>
                <a:gd name="T18" fmla="*/ 3 w 14"/>
                <a:gd name="T19" fmla="*/ 10 h 25"/>
                <a:gd name="T20" fmla="*/ 3 w 14"/>
                <a:gd name="T21" fmla="*/ 3 h 25"/>
                <a:gd name="T22" fmla="*/ 13 w 14"/>
                <a:gd name="T23" fmla="*/ 3 h 25"/>
                <a:gd name="T24" fmla="*/ 14 w 14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25"/>
                <a:gd name="T41" fmla="*/ 14 w 14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25">
                  <a:moveTo>
                    <a:pt x="14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14" y="25"/>
                  </a:lnTo>
                  <a:lnTo>
                    <a:pt x="14" y="22"/>
                  </a:lnTo>
                  <a:lnTo>
                    <a:pt x="3" y="22"/>
                  </a:lnTo>
                  <a:lnTo>
                    <a:pt x="3" y="13"/>
                  </a:lnTo>
                  <a:lnTo>
                    <a:pt x="10" y="13"/>
                  </a:lnTo>
                  <a:lnTo>
                    <a:pt x="12" y="10"/>
                  </a:lnTo>
                  <a:lnTo>
                    <a:pt x="3" y="10"/>
                  </a:lnTo>
                  <a:lnTo>
                    <a:pt x="3" y="3"/>
                  </a:lnTo>
                  <a:lnTo>
                    <a:pt x="13" y="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334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33" name="Freeform 134"/>
            <p:cNvSpPr>
              <a:spLocks/>
            </p:cNvSpPr>
            <p:nvPr/>
          </p:nvSpPr>
          <p:spPr bwMode="auto">
            <a:xfrm>
              <a:off x="2980264" y="5613803"/>
              <a:ext cx="22245" cy="28050"/>
            </a:xfrm>
            <a:custGeom>
              <a:avLst/>
              <a:gdLst>
                <a:gd name="T0" fmla="*/ 17 w 17"/>
                <a:gd name="T1" fmla="*/ 17 h 25"/>
                <a:gd name="T2" fmla="*/ 16 w 17"/>
                <a:gd name="T3" fmla="*/ 15 h 25"/>
                <a:gd name="T4" fmla="*/ 15 w 17"/>
                <a:gd name="T5" fmla="*/ 13 h 25"/>
                <a:gd name="T6" fmla="*/ 14 w 17"/>
                <a:gd name="T7" fmla="*/ 12 h 25"/>
                <a:gd name="T8" fmla="*/ 12 w 17"/>
                <a:gd name="T9" fmla="*/ 11 h 25"/>
                <a:gd name="T10" fmla="*/ 8 w 17"/>
                <a:gd name="T11" fmla="*/ 10 h 25"/>
                <a:gd name="T12" fmla="*/ 5 w 17"/>
                <a:gd name="T13" fmla="*/ 8 h 25"/>
                <a:gd name="T14" fmla="*/ 5 w 17"/>
                <a:gd name="T15" fmla="*/ 7 h 25"/>
                <a:gd name="T16" fmla="*/ 4 w 17"/>
                <a:gd name="T17" fmla="*/ 6 h 25"/>
                <a:gd name="T18" fmla="*/ 5 w 17"/>
                <a:gd name="T19" fmla="*/ 5 h 25"/>
                <a:gd name="T20" fmla="*/ 6 w 17"/>
                <a:gd name="T21" fmla="*/ 4 h 25"/>
                <a:gd name="T22" fmla="*/ 7 w 17"/>
                <a:gd name="T23" fmla="*/ 3 h 25"/>
                <a:gd name="T24" fmla="*/ 9 w 17"/>
                <a:gd name="T25" fmla="*/ 3 h 25"/>
                <a:gd name="T26" fmla="*/ 11 w 17"/>
                <a:gd name="T27" fmla="*/ 3 h 25"/>
                <a:gd name="T28" fmla="*/ 13 w 17"/>
                <a:gd name="T29" fmla="*/ 5 h 25"/>
                <a:gd name="T30" fmla="*/ 15 w 17"/>
                <a:gd name="T31" fmla="*/ 2 h 25"/>
                <a:gd name="T32" fmla="*/ 12 w 17"/>
                <a:gd name="T33" fmla="*/ 0 h 25"/>
                <a:gd name="T34" fmla="*/ 9 w 17"/>
                <a:gd name="T35" fmla="*/ 0 h 25"/>
                <a:gd name="T36" fmla="*/ 5 w 17"/>
                <a:gd name="T37" fmla="*/ 0 h 25"/>
                <a:gd name="T38" fmla="*/ 4 w 17"/>
                <a:gd name="T39" fmla="*/ 1 h 25"/>
                <a:gd name="T40" fmla="*/ 3 w 17"/>
                <a:gd name="T41" fmla="*/ 2 h 25"/>
                <a:gd name="T42" fmla="*/ 1 w 17"/>
                <a:gd name="T43" fmla="*/ 4 h 25"/>
                <a:gd name="T44" fmla="*/ 1 w 17"/>
                <a:gd name="T45" fmla="*/ 7 h 25"/>
                <a:gd name="T46" fmla="*/ 1 w 17"/>
                <a:gd name="T47" fmla="*/ 9 h 25"/>
                <a:gd name="T48" fmla="*/ 1 w 17"/>
                <a:gd name="T49" fmla="*/ 10 h 25"/>
                <a:gd name="T50" fmla="*/ 2 w 17"/>
                <a:gd name="T51" fmla="*/ 11 h 25"/>
                <a:gd name="T52" fmla="*/ 5 w 17"/>
                <a:gd name="T53" fmla="*/ 13 h 25"/>
                <a:gd name="T54" fmla="*/ 9 w 17"/>
                <a:gd name="T55" fmla="*/ 14 h 25"/>
                <a:gd name="T56" fmla="*/ 12 w 17"/>
                <a:gd name="T57" fmla="*/ 16 h 25"/>
                <a:gd name="T58" fmla="*/ 13 w 17"/>
                <a:gd name="T59" fmla="*/ 17 h 25"/>
                <a:gd name="T60" fmla="*/ 13 w 17"/>
                <a:gd name="T61" fmla="*/ 18 h 25"/>
                <a:gd name="T62" fmla="*/ 12 w 17"/>
                <a:gd name="T63" fmla="*/ 20 h 25"/>
                <a:gd name="T64" fmla="*/ 11 w 17"/>
                <a:gd name="T65" fmla="*/ 21 h 25"/>
                <a:gd name="T66" fmla="*/ 10 w 17"/>
                <a:gd name="T67" fmla="*/ 22 h 25"/>
                <a:gd name="T68" fmla="*/ 8 w 17"/>
                <a:gd name="T69" fmla="*/ 22 h 25"/>
                <a:gd name="T70" fmla="*/ 4 w 17"/>
                <a:gd name="T71" fmla="*/ 21 h 25"/>
                <a:gd name="T72" fmla="*/ 2 w 17"/>
                <a:gd name="T73" fmla="*/ 19 h 25"/>
                <a:gd name="T74" fmla="*/ 0 w 17"/>
                <a:gd name="T75" fmla="*/ 22 h 25"/>
                <a:gd name="T76" fmla="*/ 2 w 17"/>
                <a:gd name="T77" fmla="*/ 23 h 25"/>
                <a:gd name="T78" fmla="*/ 4 w 17"/>
                <a:gd name="T79" fmla="*/ 24 h 25"/>
                <a:gd name="T80" fmla="*/ 6 w 17"/>
                <a:gd name="T81" fmla="*/ 25 h 25"/>
                <a:gd name="T82" fmla="*/ 8 w 17"/>
                <a:gd name="T83" fmla="*/ 25 h 25"/>
                <a:gd name="T84" fmla="*/ 11 w 17"/>
                <a:gd name="T85" fmla="*/ 25 h 25"/>
                <a:gd name="T86" fmla="*/ 12 w 17"/>
                <a:gd name="T87" fmla="*/ 24 h 25"/>
                <a:gd name="T88" fmla="*/ 13 w 17"/>
                <a:gd name="T89" fmla="*/ 23 h 25"/>
                <a:gd name="T90" fmla="*/ 15 w 17"/>
                <a:gd name="T91" fmla="*/ 22 h 25"/>
                <a:gd name="T92" fmla="*/ 16 w 17"/>
                <a:gd name="T93" fmla="*/ 21 h 25"/>
                <a:gd name="T94" fmla="*/ 16 w 17"/>
                <a:gd name="T95" fmla="*/ 19 h 25"/>
                <a:gd name="T96" fmla="*/ 17 w 17"/>
                <a:gd name="T97" fmla="*/ 17 h 2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"/>
                <a:gd name="T148" fmla="*/ 0 h 25"/>
                <a:gd name="T149" fmla="*/ 17 w 17"/>
                <a:gd name="T150" fmla="*/ 25 h 2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" h="25">
                  <a:moveTo>
                    <a:pt x="17" y="17"/>
                  </a:moveTo>
                  <a:lnTo>
                    <a:pt x="16" y="15"/>
                  </a:lnTo>
                  <a:lnTo>
                    <a:pt x="15" y="13"/>
                  </a:lnTo>
                  <a:lnTo>
                    <a:pt x="14" y="12"/>
                  </a:lnTo>
                  <a:lnTo>
                    <a:pt x="12" y="11"/>
                  </a:lnTo>
                  <a:lnTo>
                    <a:pt x="8" y="10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6" y="4"/>
                  </a:lnTo>
                  <a:lnTo>
                    <a:pt x="7" y="3"/>
                  </a:lnTo>
                  <a:lnTo>
                    <a:pt x="9" y="3"/>
                  </a:lnTo>
                  <a:lnTo>
                    <a:pt x="11" y="3"/>
                  </a:lnTo>
                  <a:lnTo>
                    <a:pt x="13" y="5"/>
                  </a:lnTo>
                  <a:lnTo>
                    <a:pt x="15" y="2"/>
                  </a:lnTo>
                  <a:lnTo>
                    <a:pt x="12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1" y="4"/>
                  </a:lnTo>
                  <a:lnTo>
                    <a:pt x="1" y="7"/>
                  </a:lnTo>
                  <a:lnTo>
                    <a:pt x="1" y="9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5" y="13"/>
                  </a:lnTo>
                  <a:lnTo>
                    <a:pt x="9" y="14"/>
                  </a:lnTo>
                  <a:lnTo>
                    <a:pt x="12" y="16"/>
                  </a:lnTo>
                  <a:lnTo>
                    <a:pt x="13" y="17"/>
                  </a:lnTo>
                  <a:lnTo>
                    <a:pt x="13" y="18"/>
                  </a:lnTo>
                  <a:lnTo>
                    <a:pt x="12" y="20"/>
                  </a:lnTo>
                  <a:lnTo>
                    <a:pt x="11" y="21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4" y="21"/>
                  </a:lnTo>
                  <a:lnTo>
                    <a:pt x="2" y="19"/>
                  </a:lnTo>
                  <a:lnTo>
                    <a:pt x="0" y="22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6" y="25"/>
                  </a:lnTo>
                  <a:lnTo>
                    <a:pt x="8" y="25"/>
                  </a:lnTo>
                  <a:lnTo>
                    <a:pt x="11" y="25"/>
                  </a:lnTo>
                  <a:lnTo>
                    <a:pt x="12" y="24"/>
                  </a:lnTo>
                  <a:lnTo>
                    <a:pt x="13" y="23"/>
                  </a:lnTo>
                  <a:lnTo>
                    <a:pt x="15" y="22"/>
                  </a:lnTo>
                  <a:lnTo>
                    <a:pt x="16" y="21"/>
                  </a:lnTo>
                  <a:lnTo>
                    <a:pt x="16" y="19"/>
                  </a:lnTo>
                  <a:lnTo>
                    <a:pt x="17" y="17"/>
                  </a:lnTo>
                  <a:close/>
                </a:path>
              </a:pathLst>
            </a:custGeom>
            <a:solidFill>
              <a:srgbClr val="334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34" name="Freeform 135"/>
            <p:cNvSpPr>
              <a:spLocks/>
            </p:cNvSpPr>
            <p:nvPr/>
          </p:nvSpPr>
          <p:spPr bwMode="auto">
            <a:xfrm>
              <a:off x="3002509" y="5613803"/>
              <a:ext cx="23554" cy="28050"/>
            </a:xfrm>
            <a:custGeom>
              <a:avLst/>
              <a:gdLst>
                <a:gd name="T0" fmla="*/ 18 w 18"/>
                <a:gd name="T1" fmla="*/ 3 h 25"/>
                <a:gd name="T2" fmla="*/ 18 w 18"/>
                <a:gd name="T3" fmla="*/ 0 h 25"/>
                <a:gd name="T4" fmla="*/ 2 w 18"/>
                <a:gd name="T5" fmla="*/ 0 h 25"/>
                <a:gd name="T6" fmla="*/ 0 w 18"/>
                <a:gd name="T7" fmla="*/ 3 h 25"/>
                <a:gd name="T8" fmla="*/ 8 w 18"/>
                <a:gd name="T9" fmla="*/ 3 h 25"/>
                <a:gd name="T10" fmla="*/ 8 w 18"/>
                <a:gd name="T11" fmla="*/ 25 h 25"/>
                <a:gd name="T12" fmla="*/ 11 w 18"/>
                <a:gd name="T13" fmla="*/ 25 h 25"/>
                <a:gd name="T14" fmla="*/ 11 w 18"/>
                <a:gd name="T15" fmla="*/ 3 h 25"/>
                <a:gd name="T16" fmla="*/ 18 w 18"/>
                <a:gd name="T17" fmla="*/ 3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25"/>
                <a:gd name="T29" fmla="*/ 18 w 18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25">
                  <a:moveTo>
                    <a:pt x="18" y="3"/>
                  </a:moveTo>
                  <a:lnTo>
                    <a:pt x="18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8" y="3"/>
                  </a:lnTo>
                  <a:lnTo>
                    <a:pt x="8" y="25"/>
                  </a:lnTo>
                  <a:lnTo>
                    <a:pt x="11" y="25"/>
                  </a:lnTo>
                  <a:lnTo>
                    <a:pt x="11" y="3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334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35" name="Freeform 136"/>
            <p:cNvSpPr>
              <a:spLocks noEditPoints="1"/>
            </p:cNvSpPr>
            <p:nvPr/>
          </p:nvSpPr>
          <p:spPr bwMode="auto">
            <a:xfrm>
              <a:off x="3024755" y="5612681"/>
              <a:ext cx="27479" cy="29172"/>
            </a:xfrm>
            <a:custGeom>
              <a:avLst/>
              <a:gdLst>
                <a:gd name="T0" fmla="*/ 21 w 21"/>
                <a:gd name="T1" fmla="*/ 26 h 26"/>
                <a:gd name="T2" fmla="*/ 12 w 21"/>
                <a:gd name="T3" fmla="*/ 0 h 26"/>
                <a:gd name="T4" fmla="*/ 9 w 21"/>
                <a:gd name="T5" fmla="*/ 1 h 26"/>
                <a:gd name="T6" fmla="*/ 0 w 21"/>
                <a:gd name="T7" fmla="*/ 26 h 26"/>
                <a:gd name="T8" fmla="*/ 3 w 21"/>
                <a:gd name="T9" fmla="*/ 26 h 26"/>
                <a:gd name="T10" fmla="*/ 6 w 21"/>
                <a:gd name="T11" fmla="*/ 18 h 26"/>
                <a:gd name="T12" fmla="*/ 14 w 21"/>
                <a:gd name="T13" fmla="*/ 18 h 26"/>
                <a:gd name="T14" fmla="*/ 17 w 21"/>
                <a:gd name="T15" fmla="*/ 26 h 26"/>
                <a:gd name="T16" fmla="*/ 21 w 21"/>
                <a:gd name="T17" fmla="*/ 26 h 26"/>
                <a:gd name="T18" fmla="*/ 13 w 21"/>
                <a:gd name="T19" fmla="*/ 16 h 26"/>
                <a:gd name="T20" fmla="*/ 7 w 21"/>
                <a:gd name="T21" fmla="*/ 16 h 26"/>
                <a:gd name="T22" fmla="*/ 10 w 21"/>
                <a:gd name="T23" fmla="*/ 6 h 26"/>
                <a:gd name="T24" fmla="*/ 13 w 21"/>
                <a:gd name="T25" fmla="*/ 16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26"/>
                <a:gd name="T41" fmla="*/ 21 w 21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26">
                  <a:moveTo>
                    <a:pt x="21" y="26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6" y="18"/>
                  </a:lnTo>
                  <a:lnTo>
                    <a:pt x="14" y="18"/>
                  </a:lnTo>
                  <a:lnTo>
                    <a:pt x="17" y="26"/>
                  </a:lnTo>
                  <a:lnTo>
                    <a:pt x="21" y="26"/>
                  </a:lnTo>
                  <a:close/>
                  <a:moveTo>
                    <a:pt x="13" y="16"/>
                  </a:moveTo>
                  <a:lnTo>
                    <a:pt x="7" y="16"/>
                  </a:lnTo>
                  <a:lnTo>
                    <a:pt x="10" y="6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334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36" name="Freeform 137"/>
            <p:cNvSpPr>
              <a:spLocks/>
            </p:cNvSpPr>
            <p:nvPr/>
          </p:nvSpPr>
          <p:spPr bwMode="auto">
            <a:xfrm>
              <a:off x="3054851" y="5612681"/>
              <a:ext cx="24862" cy="29172"/>
            </a:xfrm>
            <a:custGeom>
              <a:avLst/>
              <a:gdLst>
                <a:gd name="T0" fmla="*/ 19 w 19"/>
                <a:gd name="T1" fmla="*/ 26 h 26"/>
                <a:gd name="T2" fmla="*/ 19 w 19"/>
                <a:gd name="T3" fmla="*/ 1 h 26"/>
                <a:gd name="T4" fmla="*/ 16 w 19"/>
                <a:gd name="T5" fmla="*/ 1 h 26"/>
                <a:gd name="T6" fmla="*/ 16 w 19"/>
                <a:gd name="T7" fmla="*/ 20 h 26"/>
                <a:gd name="T8" fmla="*/ 3 w 19"/>
                <a:gd name="T9" fmla="*/ 0 h 26"/>
                <a:gd name="T10" fmla="*/ 0 w 19"/>
                <a:gd name="T11" fmla="*/ 1 h 26"/>
                <a:gd name="T12" fmla="*/ 0 w 19"/>
                <a:gd name="T13" fmla="*/ 26 h 26"/>
                <a:gd name="T14" fmla="*/ 3 w 19"/>
                <a:gd name="T15" fmla="*/ 26 h 26"/>
                <a:gd name="T16" fmla="*/ 3 w 19"/>
                <a:gd name="T17" fmla="*/ 7 h 26"/>
                <a:gd name="T18" fmla="*/ 16 w 19"/>
                <a:gd name="T19" fmla="*/ 26 h 26"/>
                <a:gd name="T20" fmla="*/ 19 w 19"/>
                <a:gd name="T21" fmla="*/ 26 h 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26"/>
                <a:gd name="T35" fmla="*/ 19 w 19"/>
                <a:gd name="T36" fmla="*/ 26 h 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26">
                  <a:moveTo>
                    <a:pt x="19" y="26"/>
                  </a:moveTo>
                  <a:lnTo>
                    <a:pt x="19" y="1"/>
                  </a:lnTo>
                  <a:lnTo>
                    <a:pt x="16" y="1"/>
                  </a:lnTo>
                  <a:lnTo>
                    <a:pt x="16" y="2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3" y="7"/>
                  </a:lnTo>
                  <a:lnTo>
                    <a:pt x="16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334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37" name="Freeform 138"/>
            <p:cNvSpPr>
              <a:spLocks noEditPoints="1"/>
            </p:cNvSpPr>
            <p:nvPr/>
          </p:nvSpPr>
          <p:spPr bwMode="auto">
            <a:xfrm>
              <a:off x="3086256" y="5613803"/>
              <a:ext cx="22245" cy="28050"/>
            </a:xfrm>
            <a:custGeom>
              <a:avLst/>
              <a:gdLst>
                <a:gd name="T0" fmla="*/ 17 w 17"/>
                <a:gd name="T1" fmla="*/ 13 h 25"/>
                <a:gd name="T2" fmla="*/ 17 w 17"/>
                <a:gd name="T3" fmla="*/ 10 h 25"/>
                <a:gd name="T4" fmla="*/ 16 w 17"/>
                <a:gd name="T5" fmla="*/ 7 h 25"/>
                <a:gd name="T6" fmla="*/ 15 w 17"/>
                <a:gd name="T7" fmla="*/ 4 h 25"/>
                <a:gd name="T8" fmla="*/ 13 w 17"/>
                <a:gd name="T9" fmla="*/ 2 h 25"/>
                <a:gd name="T10" fmla="*/ 11 w 17"/>
                <a:gd name="T11" fmla="*/ 1 h 25"/>
                <a:gd name="T12" fmla="*/ 8 w 17"/>
                <a:gd name="T13" fmla="*/ 0 h 25"/>
                <a:gd name="T14" fmla="*/ 0 w 17"/>
                <a:gd name="T15" fmla="*/ 0 h 25"/>
                <a:gd name="T16" fmla="*/ 0 w 17"/>
                <a:gd name="T17" fmla="*/ 22 h 25"/>
                <a:gd name="T18" fmla="*/ 1 w 17"/>
                <a:gd name="T19" fmla="*/ 23 h 25"/>
                <a:gd name="T20" fmla="*/ 3 w 17"/>
                <a:gd name="T21" fmla="*/ 24 h 25"/>
                <a:gd name="T22" fmla="*/ 5 w 17"/>
                <a:gd name="T23" fmla="*/ 25 h 25"/>
                <a:gd name="T24" fmla="*/ 8 w 17"/>
                <a:gd name="T25" fmla="*/ 25 h 25"/>
                <a:gd name="T26" fmla="*/ 10 w 17"/>
                <a:gd name="T27" fmla="*/ 24 h 25"/>
                <a:gd name="T28" fmla="*/ 13 w 17"/>
                <a:gd name="T29" fmla="*/ 23 h 25"/>
                <a:gd name="T30" fmla="*/ 15 w 17"/>
                <a:gd name="T31" fmla="*/ 21 h 25"/>
                <a:gd name="T32" fmla="*/ 16 w 17"/>
                <a:gd name="T33" fmla="*/ 19 h 25"/>
                <a:gd name="T34" fmla="*/ 17 w 17"/>
                <a:gd name="T35" fmla="*/ 16 h 25"/>
                <a:gd name="T36" fmla="*/ 17 w 17"/>
                <a:gd name="T37" fmla="*/ 13 h 25"/>
                <a:gd name="T38" fmla="*/ 13 w 17"/>
                <a:gd name="T39" fmla="*/ 13 h 25"/>
                <a:gd name="T40" fmla="*/ 13 w 17"/>
                <a:gd name="T41" fmla="*/ 15 h 25"/>
                <a:gd name="T42" fmla="*/ 13 w 17"/>
                <a:gd name="T43" fmla="*/ 17 h 25"/>
                <a:gd name="T44" fmla="*/ 12 w 17"/>
                <a:gd name="T45" fmla="*/ 19 h 25"/>
                <a:gd name="T46" fmla="*/ 11 w 17"/>
                <a:gd name="T47" fmla="*/ 21 h 25"/>
                <a:gd name="T48" fmla="*/ 9 w 17"/>
                <a:gd name="T49" fmla="*/ 22 h 25"/>
                <a:gd name="T50" fmla="*/ 7 w 17"/>
                <a:gd name="T51" fmla="*/ 22 h 25"/>
                <a:gd name="T52" fmla="*/ 5 w 17"/>
                <a:gd name="T53" fmla="*/ 22 h 25"/>
                <a:gd name="T54" fmla="*/ 3 w 17"/>
                <a:gd name="T55" fmla="*/ 21 h 25"/>
                <a:gd name="T56" fmla="*/ 3 w 17"/>
                <a:gd name="T57" fmla="*/ 3 h 25"/>
                <a:gd name="T58" fmla="*/ 6 w 17"/>
                <a:gd name="T59" fmla="*/ 3 h 25"/>
                <a:gd name="T60" fmla="*/ 9 w 17"/>
                <a:gd name="T61" fmla="*/ 3 h 25"/>
                <a:gd name="T62" fmla="*/ 11 w 17"/>
                <a:gd name="T63" fmla="*/ 4 h 25"/>
                <a:gd name="T64" fmla="*/ 12 w 17"/>
                <a:gd name="T65" fmla="*/ 6 h 25"/>
                <a:gd name="T66" fmla="*/ 13 w 17"/>
                <a:gd name="T67" fmla="*/ 8 h 25"/>
                <a:gd name="T68" fmla="*/ 13 w 17"/>
                <a:gd name="T69" fmla="*/ 11 h 25"/>
                <a:gd name="T70" fmla="*/ 13 w 17"/>
                <a:gd name="T71" fmla="*/ 13 h 2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"/>
                <a:gd name="T109" fmla="*/ 0 h 25"/>
                <a:gd name="T110" fmla="*/ 17 w 17"/>
                <a:gd name="T111" fmla="*/ 25 h 2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" h="25">
                  <a:moveTo>
                    <a:pt x="17" y="13"/>
                  </a:moveTo>
                  <a:lnTo>
                    <a:pt x="17" y="10"/>
                  </a:lnTo>
                  <a:lnTo>
                    <a:pt x="16" y="7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" y="23"/>
                  </a:lnTo>
                  <a:lnTo>
                    <a:pt x="3" y="24"/>
                  </a:lnTo>
                  <a:lnTo>
                    <a:pt x="5" y="25"/>
                  </a:lnTo>
                  <a:lnTo>
                    <a:pt x="8" y="25"/>
                  </a:lnTo>
                  <a:lnTo>
                    <a:pt x="10" y="24"/>
                  </a:lnTo>
                  <a:lnTo>
                    <a:pt x="13" y="23"/>
                  </a:lnTo>
                  <a:lnTo>
                    <a:pt x="15" y="21"/>
                  </a:lnTo>
                  <a:lnTo>
                    <a:pt x="16" y="19"/>
                  </a:lnTo>
                  <a:lnTo>
                    <a:pt x="17" y="16"/>
                  </a:lnTo>
                  <a:lnTo>
                    <a:pt x="17" y="13"/>
                  </a:lnTo>
                  <a:close/>
                  <a:moveTo>
                    <a:pt x="13" y="13"/>
                  </a:moveTo>
                  <a:lnTo>
                    <a:pt x="13" y="15"/>
                  </a:lnTo>
                  <a:lnTo>
                    <a:pt x="13" y="17"/>
                  </a:lnTo>
                  <a:lnTo>
                    <a:pt x="12" y="19"/>
                  </a:lnTo>
                  <a:lnTo>
                    <a:pt x="11" y="21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3" y="21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3"/>
                  </a:lnTo>
                  <a:lnTo>
                    <a:pt x="11" y="4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334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38" name="Freeform 139"/>
            <p:cNvSpPr>
              <a:spLocks noEditPoints="1"/>
            </p:cNvSpPr>
            <p:nvPr/>
          </p:nvSpPr>
          <p:spPr bwMode="auto">
            <a:xfrm>
              <a:off x="3111118" y="5612681"/>
              <a:ext cx="26171" cy="29172"/>
            </a:xfrm>
            <a:custGeom>
              <a:avLst/>
              <a:gdLst>
                <a:gd name="T0" fmla="*/ 20 w 20"/>
                <a:gd name="T1" fmla="*/ 26 h 26"/>
                <a:gd name="T2" fmla="*/ 12 w 20"/>
                <a:gd name="T3" fmla="*/ 0 h 26"/>
                <a:gd name="T4" fmla="*/ 9 w 20"/>
                <a:gd name="T5" fmla="*/ 1 h 26"/>
                <a:gd name="T6" fmla="*/ 0 w 20"/>
                <a:gd name="T7" fmla="*/ 26 h 26"/>
                <a:gd name="T8" fmla="*/ 3 w 20"/>
                <a:gd name="T9" fmla="*/ 26 h 26"/>
                <a:gd name="T10" fmla="*/ 5 w 20"/>
                <a:gd name="T11" fmla="*/ 18 h 26"/>
                <a:gd name="T12" fmla="*/ 14 w 20"/>
                <a:gd name="T13" fmla="*/ 18 h 26"/>
                <a:gd name="T14" fmla="*/ 17 w 20"/>
                <a:gd name="T15" fmla="*/ 26 h 26"/>
                <a:gd name="T16" fmla="*/ 20 w 20"/>
                <a:gd name="T17" fmla="*/ 26 h 26"/>
                <a:gd name="T18" fmla="*/ 13 w 20"/>
                <a:gd name="T19" fmla="*/ 16 h 26"/>
                <a:gd name="T20" fmla="*/ 6 w 20"/>
                <a:gd name="T21" fmla="*/ 16 h 26"/>
                <a:gd name="T22" fmla="*/ 10 w 20"/>
                <a:gd name="T23" fmla="*/ 6 h 26"/>
                <a:gd name="T24" fmla="*/ 13 w 20"/>
                <a:gd name="T25" fmla="*/ 16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26"/>
                <a:gd name="T41" fmla="*/ 20 w 20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26">
                  <a:moveTo>
                    <a:pt x="20" y="26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5" y="18"/>
                  </a:lnTo>
                  <a:lnTo>
                    <a:pt x="14" y="18"/>
                  </a:lnTo>
                  <a:lnTo>
                    <a:pt x="17" y="26"/>
                  </a:lnTo>
                  <a:lnTo>
                    <a:pt x="20" y="26"/>
                  </a:lnTo>
                  <a:close/>
                  <a:moveTo>
                    <a:pt x="13" y="16"/>
                  </a:moveTo>
                  <a:lnTo>
                    <a:pt x="6" y="16"/>
                  </a:lnTo>
                  <a:lnTo>
                    <a:pt x="10" y="6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334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39" name="Freeform 140"/>
            <p:cNvSpPr>
              <a:spLocks noEditPoints="1"/>
            </p:cNvSpPr>
            <p:nvPr/>
          </p:nvSpPr>
          <p:spPr bwMode="auto">
            <a:xfrm>
              <a:off x="3141214" y="5613803"/>
              <a:ext cx="20937" cy="28050"/>
            </a:xfrm>
            <a:custGeom>
              <a:avLst/>
              <a:gdLst>
                <a:gd name="T0" fmla="*/ 16 w 16"/>
                <a:gd name="T1" fmla="*/ 25 h 25"/>
                <a:gd name="T2" fmla="*/ 9 w 16"/>
                <a:gd name="T3" fmla="*/ 14 h 25"/>
                <a:gd name="T4" fmla="*/ 11 w 16"/>
                <a:gd name="T5" fmla="*/ 13 h 25"/>
                <a:gd name="T6" fmla="*/ 13 w 16"/>
                <a:gd name="T7" fmla="*/ 11 h 25"/>
                <a:gd name="T8" fmla="*/ 15 w 16"/>
                <a:gd name="T9" fmla="*/ 9 h 25"/>
                <a:gd name="T10" fmla="*/ 15 w 16"/>
                <a:gd name="T11" fmla="*/ 7 h 25"/>
                <a:gd name="T12" fmla="*/ 15 w 16"/>
                <a:gd name="T13" fmla="*/ 4 h 25"/>
                <a:gd name="T14" fmla="*/ 13 w 16"/>
                <a:gd name="T15" fmla="*/ 2 h 25"/>
                <a:gd name="T16" fmla="*/ 11 w 16"/>
                <a:gd name="T17" fmla="*/ 1 h 25"/>
                <a:gd name="T18" fmla="*/ 8 w 16"/>
                <a:gd name="T19" fmla="*/ 0 h 25"/>
                <a:gd name="T20" fmla="*/ 0 w 16"/>
                <a:gd name="T21" fmla="*/ 0 h 25"/>
                <a:gd name="T22" fmla="*/ 0 w 16"/>
                <a:gd name="T23" fmla="*/ 25 h 25"/>
                <a:gd name="T24" fmla="*/ 4 w 16"/>
                <a:gd name="T25" fmla="*/ 25 h 25"/>
                <a:gd name="T26" fmla="*/ 4 w 16"/>
                <a:gd name="T27" fmla="*/ 14 h 25"/>
                <a:gd name="T28" fmla="*/ 5 w 16"/>
                <a:gd name="T29" fmla="*/ 14 h 25"/>
                <a:gd name="T30" fmla="*/ 11 w 16"/>
                <a:gd name="T31" fmla="*/ 25 h 25"/>
                <a:gd name="T32" fmla="*/ 16 w 16"/>
                <a:gd name="T33" fmla="*/ 25 h 25"/>
                <a:gd name="T34" fmla="*/ 12 w 16"/>
                <a:gd name="T35" fmla="*/ 7 h 25"/>
                <a:gd name="T36" fmla="*/ 11 w 16"/>
                <a:gd name="T37" fmla="*/ 8 h 25"/>
                <a:gd name="T38" fmla="*/ 10 w 16"/>
                <a:gd name="T39" fmla="*/ 10 h 25"/>
                <a:gd name="T40" fmla="*/ 9 w 16"/>
                <a:gd name="T41" fmla="*/ 11 h 25"/>
                <a:gd name="T42" fmla="*/ 8 w 16"/>
                <a:gd name="T43" fmla="*/ 11 h 25"/>
                <a:gd name="T44" fmla="*/ 4 w 16"/>
                <a:gd name="T45" fmla="*/ 11 h 25"/>
                <a:gd name="T46" fmla="*/ 4 w 16"/>
                <a:gd name="T47" fmla="*/ 3 h 25"/>
                <a:gd name="T48" fmla="*/ 8 w 16"/>
                <a:gd name="T49" fmla="*/ 3 h 25"/>
                <a:gd name="T50" fmla="*/ 9 w 16"/>
                <a:gd name="T51" fmla="*/ 3 h 25"/>
                <a:gd name="T52" fmla="*/ 10 w 16"/>
                <a:gd name="T53" fmla="*/ 4 h 25"/>
                <a:gd name="T54" fmla="*/ 11 w 16"/>
                <a:gd name="T55" fmla="*/ 5 h 25"/>
                <a:gd name="T56" fmla="*/ 12 w 16"/>
                <a:gd name="T57" fmla="*/ 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"/>
                <a:gd name="T88" fmla="*/ 0 h 25"/>
                <a:gd name="T89" fmla="*/ 16 w 16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" h="25">
                  <a:moveTo>
                    <a:pt x="16" y="25"/>
                  </a:moveTo>
                  <a:lnTo>
                    <a:pt x="9" y="14"/>
                  </a:lnTo>
                  <a:lnTo>
                    <a:pt x="11" y="13"/>
                  </a:lnTo>
                  <a:lnTo>
                    <a:pt x="13" y="11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4" y="25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11" y="25"/>
                  </a:lnTo>
                  <a:lnTo>
                    <a:pt x="16" y="25"/>
                  </a:lnTo>
                  <a:close/>
                  <a:moveTo>
                    <a:pt x="12" y="7"/>
                  </a:moveTo>
                  <a:lnTo>
                    <a:pt x="11" y="8"/>
                  </a:lnTo>
                  <a:lnTo>
                    <a:pt x="10" y="10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4" y="11"/>
                  </a:lnTo>
                  <a:lnTo>
                    <a:pt x="4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2" y="7"/>
                  </a:lnTo>
                  <a:close/>
                </a:path>
              </a:pathLst>
            </a:custGeom>
            <a:solidFill>
              <a:srgbClr val="334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40" name="Freeform 141"/>
            <p:cNvSpPr>
              <a:spLocks/>
            </p:cNvSpPr>
            <p:nvPr/>
          </p:nvSpPr>
          <p:spPr bwMode="auto">
            <a:xfrm>
              <a:off x="2980264" y="5571166"/>
              <a:ext cx="19628" cy="26928"/>
            </a:xfrm>
            <a:custGeom>
              <a:avLst/>
              <a:gdLst>
                <a:gd name="T0" fmla="*/ 15 w 15"/>
                <a:gd name="T1" fmla="*/ 0 h 24"/>
                <a:gd name="T2" fmla="*/ 0 w 15"/>
                <a:gd name="T3" fmla="*/ 0 h 24"/>
                <a:gd name="T4" fmla="*/ 0 w 15"/>
                <a:gd name="T5" fmla="*/ 24 h 24"/>
                <a:gd name="T6" fmla="*/ 14 w 15"/>
                <a:gd name="T7" fmla="*/ 24 h 24"/>
                <a:gd name="T8" fmla="*/ 14 w 15"/>
                <a:gd name="T9" fmla="*/ 22 h 24"/>
                <a:gd name="T10" fmla="*/ 4 w 15"/>
                <a:gd name="T11" fmla="*/ 22 h 24"/>
                <a:gd name="T12" fmla="*/ 4 w 15"/>
                <a:gd name="T13" fmla="*/ 12 h 24"/>
                <a:gd name="T14" fmla="*/ 11 w 15"/>
                <a:gd name="T15" fmla="*/ 12 h 24"/>
                <a:gd name="T16" fmla="*/ 12 w 15"/>
                <a:gd name="T17" fmla="*/ 10 h 24"/>
                <a:gd name="T18" fmla="*/ 4 w 15"/>
                <a:gd name="T19" fmla="*/ 10 h 24"/>
                <a:gd name="T20" fmla="*/ 4 w 15"/>
                <a:gd name="T21" fmla="*/ 2 h 24"/>
                <a:gd name="T22" fmla="*/ 13 w 15"/>
                <a:gd name="T23" fmla="*/ 2 h 24"/>
                <a:gd name="T24" fmla="*/ 15 w 15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24"/>
                <a:gd name="T41" fmla="*/ 15 w 15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24">
                  <a:moveTo>
                    <a:pt x="15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4" y="22"/>
                  </a:lnTo>
                  <a:lnTo>
                    <a:pt x="4" y="12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4" y="10"/>
                  </a:lnTo>
                  <a:lnTo>
                    <a:pt x="4" y="2"/>
                  </a:lnTo>
                  <a:lnTo>
                    <a:pt x="13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4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41" name="Freeform 142"/>
            <p:cNvSpPr>
              <a:spLocks/>
            </p:cNvSpPr>
            <p:nvPr/>
          </p:nvSpPr>
          <p:spPr bwMode="auto">
            <a:xfrm>
              <a:off x="3003818" y="5570044"/>
              <a:ext cx="31405" cy="29172"/>
            </a:xfrm>
            <a:custGeom>
              <a:avLst/>
              <a:gdLst>
                <a:gd name="T0" fmla="*/ 24 w 24"/>
                <a:gd name="T1" fmla="*/ 25 h 26"/>
                <a:gd name="T2" fmla="*/ 24 w 24"/>
                <a:gd name="T3" fmla="*/ 1 h 26"/>
                <a:gd name="T4" fmla="*/ 20 w 24"/>
                <a:gd name="T5" fmla="*/ 1 h 26"/>
                <a:gd name="T6" fmla="*/ 12 w 24"/>
                <a:gd name="T7" fmla="*/ 20 h 26"/>
                <a:gd name="T8" fmla="*/ 4 w 24"/>
                <a:gd name="T9" fmla="*/ 0 h 26"/>
                <a:gd name="T10" fmla="*/ 0 w 24"/>
                <a:gd name="T11" fmla="*/ 1 h 26"/>
                <a:gd name="T12" fmla="*/ 0 w 24"/>
                <a:gd name="T13" fmla="*/ 25 h 26"/>
                <a:gd name="T14" fmla="*/ 3 w 24"/>
                <a:gd name="T15" fmla="*/ 25 h 26"/>
                <a:gd name="T16" fmla="*/ 3 w 24"/>
                <a:gd name="T17" fmla="*/ 8 h 26"/>
                <a:gd name="T18" fmla="*/ 10 w 24"/>
                <a:gd name="T19" fmla="*/ 26 h 26"/>
                <a:gd name="T20" fmla="*/ 13 w 24"/>
                <a:gd name="T21" fmla="*/ 25 h 26"/>
                <a:gd name="T22" fmla="*/ 20 w 24"/>
                <a:gd name="T23" fmla="*/ 7 h 26"/>
                <a:gd name="T24" fmla="*/ 20 w 24"/>
                <a:gd name="T25" fmla="*/ 25 h 26"/>
                <a:gd name="T26" fmla="*/ 24 w 24"/>
                <a:gd name="T27" fmla="*/ 25 h 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"/>
                <a:gd name="T43" fmla="*/ 0 h 26"/>
                <a:gd name="T44" fmla="*/ 24 w 24"/>
                <a:gd name="T45" fmla="*/ 26 h 2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" h="26">
                  <a:moveTo>
                    <a:pt x="24" y="25"/>
                  </a:moveTo>
                  <a:lnTo>
                    <a:pt x="24" y="1"/>
                  </a:lnTo>
                  <a:lnTo>
                    <a:pt x="20" y="1"/>
                  </a:lnTo>
                  <a:lnTo>
                    <a:pt x="12" y="20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3" y="8"/>
                  </a:lnTo>
                  <a:lnTo>
                    <a:pt x="10" y="26"/>
                  </a:lnTo>
                  <a:lnTo>
                    <a:pt x="13" y="25"/>
                  </a:lnTo>
                  <a:lnTo>
                    <a:pt x="20" y="7"/>
                  </a:lnTo>
                  <a:lnTo>
                    <a:pt x="20" y="25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334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42" name="Freeform 143"/>
            <p:cNvSpPr>
              <a:spLocks noEditPoints="1"/>
            </p:cNvSpPr>
            <p:nvPr/>
          </p:nvSpPr>
          <p:spPr bwMode="auto">
            <a:xfrm>
              <a:off x="3040457" y="5571166"/>
              <a:ext cx="19628" cy="28050"/>
            </a:xfrm>
            <a:custGeom>
              <a:avLst/>
              <a:gdLst>
                <a:gd name="T0" fmla="*/ 15 w 15"/>
                <a:gd name="T1" fmla="*/ 7 h 25"/>
                <a:gd name="T2" fmla="*/ 15 w 15"/>
                <a:gd name="T3" fmla="*/ 4 h 25"/>
                <a:gd name="T4" fmla="*/ 13 w 15"/>
                <a:gd name="T5" fmla="*/ 2 h 25"/>
                <a:gd name="T6" fmla="*/ 11 w 15"/>
                <a:gd name="T7" fmla="*/ 0 h 25"/>
                <a:gd name="T8" fmla="*/ 8 w 15"/>
                <a:gd name="T9" fmla="*/ 0 h 25"/>
                <a:gd name="T10" fmla="*/ 0 w 15"/>
                <a:gd name="T11" fmla="*/ 0 h 25"/>
                <a:gd name="T12" fmla="*/ 0 w 15"/>
                <a:gd name="T13" fmla="*/ 25 h 25"/>
                <a:gd name="T14" fmla="*/ 4 w 15"/>
                <a:gd name="T15" fmla="*/ 25 h 25"/>
                <a:gd name="T16" fmla="*/ 4 w 15"/>
                <a:gd name="T17" fmla="*/ 13 h 25"/>
                <a:gd name="T18" fmla="*/ 9 w 15"/>
                <a:gd name="T19" fmla="*/ 13 h 25"/>
                <a:gd name="T20" fmla="*/ 11 w 15"/>
                <a:gd name="T21" fmla="*/ 13 h 25"/>
                <a:gd name="T22" fmla="*/ 12 w 15"/>
                <a:gd name="T23" fmla="*/ 12 h 25"/>
                <a:gd name="T24" fmla="*/ 13 w 15"/>
                <a:gd name="T25" fmla="*/ 11 h 25"/>
                <a:gd name="T26" fmla="*/ 15 w 15"/>
                <a:gd name="T27" fmla="*/ 9 h 25"/>
                <a:gd name="T28" fmla="*/ 15 w 15"/>
                <a:gd name="T29" fmla="*/ 7 h 25"/>
                <a:gd name="T30" fmla="*/ 12 w 15"/>
                <a:gd name="T31" fmla="*/ 7 h 25"/>
                <a:gd name="T32" fmla="*/ 11 w 15"/>
                <a:gd name="T33" fmla="*/ 8 h 25"/>
                <a:gd name="T34" fmla="*/ 11 w 15"/>
                <a:gd name="T35" fmla="*/ 10 h 25"/>
                <a:gd name="T36" fmla="*/ 9 w 15"/>
                <a:gd name="T37" fmla="*/ 10 h 25"/>
                <a:gd name="T38" fmla="*/ 8 w 15"/>
                <a:gd name="T39" fmla="*/ 11 h 25"/>
                <a:gd name="T40" fmla="*/ 4 w 15"/>
                <a:gd name="T41" fmla="*/ 11 h 25"/>
                <a:gd name="T42" fmla="*/ 4 w 15"/>
                <a:gd name="T43" fmla="*/ 3 h 25"/>
                <a:gd name="T44" fmla="*/ 8 w 15"/>
                <a:gd name="T45" fmla="*/ 3 h 25"/>
                <a:gd name="T46" fmla="*/ 9 w 15"/>
                <a:gd name="T47" fmla="*/ 3 h 25"/>
                <a:gd name="T48" fmla="*/ 11 w 15"/>
                <a:gd name="T49" fmla="*/ 4 h 25"/>
                <a:gd name="T50" fmla="*/ 11 w 15"/>
                <a:gd name="T51" fmla="*/ 5 h 25"/>
                <a:gd name="T52" fmla="*/ 12 w 15"/>
                <a:gd name="T53" fmla="*/ 7 h 2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5"/>
                <a:gd name="T82" fmla="*/ 0 h 25"/>
                <a:gd name="T83" fmla="*/ 15 w 15"/>
                <a:gd name="T84" fmla="*/ 25 h 2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5" h="25">
                  <a:moveTo>
                    <a:pt x="15" y="7"/>
                  </a:moveTo>
                  <a:lnTo>
                    <a:pt x="15" y="4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4" y="25"/>
                  </a:lnTo>
                  <a:lnTo>
                    <a:pt x="4" y="13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2" y="12"/>
                  </a:lnTo>
                  <a:lnTo>
                    <a:pt x="13" y="11"/>
                  </a:lnTo>
                  <a:lnTo>
                    <a:pt x="15" y="9"/>
                  </a:lnTo>
                  <a:lnTo>
                    <a:pt x="15" y="7"/>
                  </a:lnTo>
                  <a:close/>
                  <a:moveTo>
                    <a:pt x="12" y="7"/>
                  </a:moveTo>
                  <a:lnTo>
                    <a:pt x="11" y="8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4" y="11"/>
                  </a:lnTo>
                  <a:lnTo>
                    <a:pt x="4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12" y="7"/>
                  </a:lnTo>
                  <a:close/>
                </a:path>
              </a:pathLst>
            </a:custGeom>
            <a:solidFill>
              <a:srgbClr val="334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43" name="Freeform 144"/>
            <p:cNvSpPr>
              <a:spLocks noEditPoints="1"/>
            </p:cNvSpPr>
            <p:nvPr/>
          </p:nvSpPr>
          <p:spPr bwMode="auto">
            <a:xfrm>
              <a:off x="3065319" y="5571166"/>
              <a:ext cx="19628" cy="28050"/>
            </a:xfrm>
            <a:custGeom>
              <a:avLst/>
              <a:gdLst>
                <a:gd name="T0" fmla="*/ 15 w 15"/>
                <a:gd name="T1" fmla="*/ 25 h 25"/>
                <a:gd name="T2" fmla="*/ 9 w 15"/>
                <a:gd name="T3" fmla="*/ 13 h 25"/>
                <a:gd name="T4" fmla="*/ 11 w 15"/>
                <a:gd name="T5" fmla="*/ 13 h 25"/>
                <a:gd name="T6" fmla="*/ 13 w 15"/>
                <a:gd name="T7" fmla="*/ 11 h 25"/>
                <a:gd name="T8" fmla="*/ 14 w 15"/>
                <a:gd name="T9" fmla="*/ 9 h 25"/>
                <a:gd name="T10" fmla="*/ 15 w 15"/>
                <a:gd name="T11" fmla="*/ 7 h 25"/>
                <a:gd name="T12" fmla="*/ 14 w 15"/>
                <a:gd name="T13" fmla="*/ 4 h 25"/>
                <a:gd name="T14" fmla="*/ 13 w 15"/>
                <a:gd name="T15" fmla="*/ 2 h 25"/>
                <a:gd name="T16" fmla="*/ 10 w 15"/>
                <a:gd name="T17" fmla="*/ 0 h 25"/>
                <a:gd name="T18" fmla="*/ 7 w 15"/>
                <a:gd name="T19" fmla="*/ 0 h 25"/>
                <a:gd name="T20" fmla="*/ 0 w 15"/>
                <a:gd name="T21" fmla="*/ 0 h 25"/>
                <a:gd name="T22" fmla="*/ 0 w 15"/>
                <a:gd name="T23" fmla="*/ 25 h 25"/>
                <a:gd name="T24" fmla="*/ 3 w 15"/>
                <a:gd name="T25" fmla="*/ 25 h 25"/>
                <a:gd name="T26" fmla="*/ 3 w 15"/>
                <a:gd name="T27" fmla="*/ 13 h 25"/>
                <a:gd name="T28" fmla="*/ 5 w 15"/>
                <a:gd name="T29" fmla="*/ 13 h 25"/>
                <a:gd name="T30" fmla="*/ 11 w 15"/>
                <a:gd name="T31" fmla="*/ 25 h 25"/>
                <a:gd name="T32" fmla="*/ 15 w 15"/>
                <a:gd name="T33" fmla="*/ 25 h 25"/>
                <a:gd name="T34" fmla="*/ 11 w 15"/>
                <a:gd name="T35" fmla="*/ 7 h 25"/>
                <a:gd name="T36" fmla="*/ 11 w 15"/>
                <a:gd name="T37" fmla="*/ 8 h 25"/>
                <a:gd name="T38" fmla="*/ 10 w 15"/>
                <a:gd name="T39" fmla="*/ 10 h 25"/>
                <a:gd name="T40" fmla="*/ 9 w 15"/>
                <a:gd name="T41" fmla="*/ 10 h 25"/>
                <a:gd name="T42" fmla="*/ 7 w 15"/>
                <a:gd name="T43" fmla="*/ 11 h 25"/>
                <a:gd name="T44" fmla="*/ 3 w 15"/>
                <a:gd name="T45" fmla="*/ 11 h 25"/>
                <a:gd name="T46" fmla="*/ 3 w 15"/>
                <a:gd name="T47" fmla="*/ 3 h 25"/>
                <a:gd name="T48" fmla="*/ 7 w 15"/>
                <a:gd name="T49" fmla="*/ 3 h 25"/>
                <a:gd name="T50" fmla="*/ 9 w 15"/>
                <a:gd name="T51" fmla="*/ 3 h 25"/>
                <a:gd name="T52" fmla="*/ 10 w 15"/>
                <a:gd name="T53" fmla="*/ 4 h 25"/>
                <a:gd name="T54" fmla="*/ 11 w 15"/>
                <a:gd name="T55" fmla="*/ 5 h 25"/>
                <a:gd name="T56" fmla="*/ 11 w 15"/>
                <a:gd name="T57" fmla="*/ 7 h 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5"/>
                <a:gd name="T88" fmla="*/ 0 h 25"/>
                <a:gd name="T89" fmla="*/ 15 w 15"/>
                <a:gd name="T90" fmla="*/ 25 h 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5" h="25">
                  <a:moveTo>
                    <a:pt x="15" y="25"/>
                  </a:moveTo>
                  <a:lnTo>
                    <a:pt x="9" y="13"/>
                  </a:lnTo>
                  <a:lnTo>
                    <a:pt x="11" y="13"/>
                  </a:lnTo>
                  <a:lnTo>
                    <a:pt x="13" y="11"/>
                  </a:lnTo>
                  <a:lnTo>
                    <a:pt x="14" y="9"/>
                  </a:lnTo>
                  <a:lnTo>
                    <a:pt x="15" y="7"/>
                  </a:lnTo>
                  <a:lnTo>
                    <a:pt x="14" y="4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11" y="25"/>
                  </a:lnTo>
                  <a:lnTo>
                    <a:pt x="15" y="25"/>
                  </a:lnTo>
                  <a:close/>
                  <a:moveTo>
                    <a:pt x="11" y="7"/>
                  </a:moveTo>
                  <a:lnTo>
                    <a:pt x="11" y="8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3" y="3"/>
                  </a:lnTo>
                  <a:lnTo>
                    <a:pt x="7" y="3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1" y="7"/>
                  </a:lnTo>
                  <a:close/>
                </a:path>
              </a:pathLst>
            </a:custGeom>
            <a:solidFill>
              <a:srgbClr val="334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44" name="Freeform 145"/>
            <p:cNvSpPr>
              <a:spLocks/>
            </p:cNvSpPr>
            <p:nvPr/>
          </p:nvSpPr>
          <p:spPr bwMode="auto">
            <a:xfrm>
              <a:off x="3088873" y="5571166"/>
              <a:ext cx="19628" cy="26928"/>
            </a:xfrm>
            <a:custGeom>
              <a:avLst/>
              <a:gdLst>
                <a:gd name="T0" fmla="*/ 15 w 15"/>
                <a:gd name="T1" fmla="*/ 0 h 24"/>
                <a:gd name="T2" fmla="*/ 0 w 15"/>
                <a:gd name="T3" fmla="*/ 0 h 24"/>
                <a:gd name="T4" fmla="*/ 0 w 15"/>
                <a:gd name="T5" fmla="*/ 24 h 24"/>
                <a:gd name="T6" fmla="*/ 14 w 15"/>
                <a:gd name="T7" fmla="*/ 24 h 24"/>
                <a:gd name="T8" fmla="*/ 14 w 15"/>
                <a:gd name="T9" fmla="*/ 22 h 24"/>
                <a:gd name="T10" fmla="*/ 4 w 15"/>
                <a:gd name="T11" fmla="*/ 22 h 24"/>
                <a:gd name="T12" fmla="*/ 4 w 15"/>
                <a:gd name="T13" fmla="*/ 12 h 24"/>
                <a:gd name="T14" fmla="*/ 11 w 15"/>
                <a:gd name="T15" fmla="*/ 12 h 24"/>
                <a:gd name="T16" fmla="*/ 12 w 15"/>
                <a:gd name="T17" fmla="*/ 10 h 24"/>
                <a:gd name="T18" fmla="*/ 4 w 15"/>
                <a:gd name="T19" fmla="*/ 10 h 24"/>
                <a:gd name="T20" fmla="*/ 4 w 15"/>
                <a:gd name="T21" fmla="*/ 2 h 24"/>
                <a:gd name="T22" fmla="*/ 13 w 15"/>
                <a:gd name="T23" fmla="*/ 2 h 24"/>
                <a:gd name="T24" fmla="*/ 15 w 15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24"/>
                <a:gd name="T41" fmla="*/ 15 w 15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24">
                  <a:moveTo>
                    <a:pt x="15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4" y="22"/>
                  </a:lnTo>
                  <a:lnTo>
                    <a:pt x="4" y="12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4" y="10"/>
                  </a:lnTo>
                  <a:lnTo>
                    <a:pt x="4" y="2"/>
                  </a:lnTo>
                  <a:lnTo>
                    <a:pt x="13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4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45" name="Freeform 146"/>
            <p:cNvSpPr>
              <a:spLocks/>
            </p:cNvSpPr>
            <p:nvPr/>
          </p:nvSpPr>
          <p:spPr bwMode="auto">
            <a:xfrm>
              <a:off x="3111118" y="5570044"/>
              <a:ext cx="22245" cy="29172"/>
            </a:xfrm>
            <a:custGeom>
              <a:avLst/>
              <a:gdLst>
                <a:gd name="T0" fmla="*/ 17 w 17"/>
                <a:gd name="T1" fmla="*/ 18 h 26"/>
                <a:gd name="T2" fmla="*/ 17 w 17"/>
                <a:gd name="T3" fmla="*/ 16 h 26"/>
                <a:gd name="T4" fmla="*/ 16 w 17"/>
                <a:gd name="T5" fmla="*/ 14 h 26"/>
                <a:gd name="T6" fmla="*/ 14 w 17"/>
                <a:gd name="T7" fmla="*/ 12 h 26"/>
                <a:gd name="T8" fmla="*/ 12 w 17"/>
                <a:gd name="T9" fmla="*/ 12 h 26"/>
                <a:gd name="T10" fmla="*/ 9 w 17"/>
                <a:gd name="T11" fmla="*/ 10 h 26"/>
                <a:gd name="T12" fmla="*/ 6 w 17"/>
                <a:gd name="T13" fmla="*/ 9 h 26"/>
                <a:gd name="T14" fmla="*/ 5 w 17"/>
                <a:gd name="T15" fmla="*/ 8 h 26"/>
                <a:gd name="T16" fmla="*/ 5 w 17"/>
                <a:gd name="T17" fmla="*/ 7 h 26"/>
                <a:gd name="T18" fmla="*/ 5 w 17"/>
                <a:gd name="T19" fmla="*/ 6 h 26"/>
                <a:gd name="T20" fmla="*/ 6 w 17"/>
                <a:gd name="T21" fmla="*/ 4 h 26"/>
                <a:gd name="T22" fmla="*/ 7 w 17"/>
                <a:gd name="T23" fmla="*/ 4 h 26"/>
                <a:gd name="T24" fmla="*/ 9 w 17"/>
                <a:gd name="T25" fmla="*/ 3 h 26"/>
                <a:gd name="T26" fmla="*/ 12 w 17"/>
                <a:gd name="T27" fmla="*/ 4 h 26"/>
                <a:gd name="T28" fmla="*/ 14 w 17"/>
                <a:gd name="T29" fmla="*/ 5 h 26"/>
                <a:gd name="T30" fmla="*/ 16 w 17"/>
                <a:gd name="T31" fmla="*/ 3 h 26"/>
                <a:gd name="T32" fmla="*/ 13 w 17"/>
                <a:gd name="T33" fmla="*/ 1 h 26"/>
                <a:gd name="T34" fmla="*/ 9 w 17"/>
                <a:gd name="T35" fmla="*/ 0 h 26"/>
                <a:gd name="T36" fmla="*/ 6 w 17"/>
                <a:gd name="T37" fmla="*/ 1 h 26"/>
                <a:gd name="T38" fmla="*/ 4 w 17"/>
                <a:gd name="T39" fmla="*/ 1 h 26"/>
                <a:gd name="T40" fmla="*/ 3 w 17"/>
                <a:gd name="T41" fmla="*/ 2 h 26"/>
                <a:gd name="T42" fmla="*/ 2 w 17"/>
                <a:gd name="T43" fmla="*/ 5 h 26"/>
                <a:gd name="T44" fmla="*/ 1 w 17"/>
                <a:gd name="T45" fmla="*/ 8 h 26"/>
                <a:gd name="T46" fmla="*/ 1 w 17"/>
                <a:gd name="T47" fmla="*/ 10 h 26"/>
                <a:gd name="T48" fmla="*/ 2 w 17"/>
                <a:gd name="T49" fmla="*/ 11 h 26"/>
                <a:gd name="T50" fmla="*/ 2 w 17"/>
                <a:gd name="T51" fmla="*/ 12 h 26"/>
                <a:gd name="T52" fmla="*/ 6 w 17"/>
                <a:gd name="T53" fmla="*/ 14 h 26"/>
                <a:gd name="T54" fmla="*/ 9 w 17"/>
                <a:gd name="T55" fmla="*/ 15 h 26"/>
                <a:gd name="T56" fmla="*/ 12 w 17"/>
                <a:gd name="T57" fmla="*/ 16 h 26"/>
                <a:gd name="T58" fmla="*/ 13 w 17"/>
                <a:gd name="T59" fmla="*/ 17 h 26"/>
                <a:gd name="T60" fmla="*/ 13 w 17"/>
                <a:gd name="T61" fmla="*/ 19 h 26"/>
                <a:gd name="T62" fmla="*/ 13 w 17"/>
                <a:gd name="T63" fmla="*/ 20 h 26"/>
                <a:gd name="T64" fmla="*/ 11 w 17"/>
                <a:gd name="T65" fmla="*/ 22 h 26"/>
                <a:gd name="T66" fmla="*/ 10 w 17"/>
                <a:gd name="T67" fmla="*/ 22 h 26"/>
                <a:gd name="T68" fmla="*/ 8 w 17"/>
                <a:gd name="T69" fmla="*/ 23 h 26"/>
                <a:gd name="T70" fmla="*/ 5 w 17"/>
                <a:gd name="T71" fmla="*/ 22 h 26"/>
                <a:gd name="T72" fmla="*/ 2 w 17"/>
                <a:gd name="T73" fmla="*/ 20 h 26"/>
                <a:gd name="T74" fmla="*/ 0 w 17"/>
                <a:gd name="T75" fmla="*/ 22 h 26"/>
                <a:gd name="T76" fmla="*/ 2 w 17"/>
                <a:gd name="T77" fmla="*/ 24 h 26"/>
                <a:gd name="T78" fmla="*/ 4 w 17"/>
                <a:gd name="T79" fmla="*/ 25 h 26"/>
                <a:gd name="T80" fmla="*/ 6 w 17"/>
                <a:gd name="T81" fmla="*/ 26 h 26"/>
                <a:gd name="T82" fmla="*/ 8 w 17"/>
                <a:gd name="T83" fmla="*/ 26 h 26"/>
                <a:gd name="T84" fmla="*/ 11 w 17"/>
                <a:gd name="T85" fmla="*/ 25 h 26"/>
                <a:gd name="T86" fmla="*/ 12 w 17"/>
                <a:gd name="T87" fmla="*/ 25 h 26"/>
                <a:gd name="T88" fmla="*/ 14 w 17"/>
                <a:gd name="T89" fmla="*/ 24 h 26"/>
                <a:gd name="T90" fmla="*/ 15 w 17"/>
                <a:gd name="T91" fmla="*/ 23 h 26"/>
                <a:gd name="T92" fmla="*/ 16 w 17"/>
                <a:gd name="T93" fmla="*/ 22 h 26"/>
                <a:gd name="T94" fmla="*/ 17 w 17"/>
                <a:gd name="T95" fmla="*/ 20 h 26"/>
                <a:gd name="T96" fmla="*/ 17 w 17"/>
                <a:gd name="T97" fmla="*/ 18 h 2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"/>
                <a:gd name="T148" fmla="*/ 0 h 26"/>
                <a:gd name="T149" fmla="*/ 17 w 17"/>
                <a:gd name="T150" fmla="*/ 26 h 2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" h="26">
                  <a:moveTo>
                    <a:pt x="17" y="18"/>
                  </a:moveTo>
                  <a:lnTo>
                    <a:pt x="17" y="16"/>
                  </a:lnTo>
                  <a:lnTo>
                    <a:pt x="16" y="14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9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6" y="4"/>
                  </a:lnTo>
                  <a:lnTo>
                    <a:pt x="7" y="4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4" y="5"/>
                  </a:lnTo>
                  <a:lnTo>
                    <a:pt x="16" y="3"/>
                  </a:lnTo>
                  <a:lnTo>
                    <a:pt x="13" y="1"/>
                  </a:lnTo>
                  <a:lnTo>
                    <a:pt x="9" y="0"/>
                  </a:lnTo>
                  <a:lnTo>
                    <a:pt x="6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1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6" y="14"/>
                  </a:lnTo>
                  <a:lnTo>
                    <a:pt x="9" y="15"/>
                  </a:lnTo>
                  <a:lnTo>
                    <a:pt x="12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8" y="23"/>
                  </a:lnTo>
                  <a:lnTo>
                    <a:pt x="5" y="22"/>
                  </a:lnTo>
                  <a:lnTo>
                    <a:pt x="2" y="20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4" y="25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11" y="25"/>
                  </a:lnTo>
                  <a:lnTo>
                    <a:pt x="12" y="25"/>
                  </a:lnTo>
                  <a:lnTo>
                    <a:pt x="14" y="24"/>
                  </a:lnTo>
                  <a:lnTo>
                    <a:pt x="15" y="23"/>
                  </a:lnTo>
                  <a:lnTo>
                    <a:pt x="16" y="22"/>
                  </a:lnTo>
                  <a:lnTo>
                    <a:pt x="17" y="20"/>
                  </a:lnTo>
                  <a:lnTo>
                    <a:pt x="17" y="18"/>
                  </a:lnTo>
                  <a:close/>
                </a:path>
              </a:pathLst>
            </a:custGeom>
            <a:solidFill>
              <a:srgbClr val="334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46" name="Freeform 147"/>
            <p:cNvSpPr>
              <a:spLocks noEditPoints="1"/>
            </p:cNvSpPr>
            <p:nvPr/>
          </p:nvSpPr>
          <p:spPr bwMode="auto">
            <a:xfrm>
              <a:off x="3135980" y="5570044"/>
              <a:ext cx="26171" cy="28050"/>
            </a:xfrm>
            <a:custGeom>
              <a:avLst/>
              <a:gdLst>
                <a:gd name="T0" fmla="*/ 20 w 20"/>
                <a:gd name="T1" fmla="*/ 25 h 25"/>
                <a:gd name="T2" fmla="*/ 12 w 20"/>
                <a:gd name="T3" fmla="*/ 0 h 25"/>
                <a:gd name="T4" fmla="*/ 8 w 20"/>
                <a:gd name="T5" fmla="*/ 1 h 25"/>
                <a:gd name="T6" fmla="*/ 0 w 20"/>
                <a:gd name="T7" fmla="*/ 25 h 25"/>
                <a:gd name="T8" fmla="*/ 2 w 20"/>
                <a:gd name="T9" fmla="*/ 25 h 25"/>
                <a:gd name="T10" fmla="*/ 5 w 20"/>
                <a:gd name="T11" fmla="*/ 18 h 25"/>
                <a:gd name="T12" fmla="*/ 14 w 20"/>
                <a:gd name="T13" fmla="*/ 18 h 25"/>
                <a:gd name="T14" fmla="*/ 16 w 20"/>
                <a:gd name="T15" fmla="*/ 25 h 25"/>
                <a:gd name="T16" fmla="*/ 20 w 20"/>
                <a:gd name="T17" fmla="*/ 25 h 25"/>
                <a:gd name="T18" fmla="*/ 13 w 20"/>
                <a:gd name="T19" fmla="*/ 15 h 25"/>
                <a:gd name="T20" fmla="*/ 6 w 20"/>
                <a:gd name="T21" fmla="*/ 15 h 25"/>
                <a:gd name="T22" fmla="*/ 10 w 20"/>
                <a:gd name="T23" fmla="*/ 6 h 25"/>
                <a:gd name="T24" fmla="*/ 13 w 20"/>
                <a:gd name="T25" fmla="*/ 15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25"/>
                <a:gd name="T41" fmla="*/ 20 w 20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25">
                  <a:moveTo>
                    <a:pt x="20" y="25"/>
                  </a:moveTo>
                  <a:lnTo>
                    <a:pt x="12" y="0"/>
                  </a:lnTo>
                  <a:lnTo>
                    <a:pt x="8" y="1"/>
                  </a:lnTo>
                  <a:lnTo>
                    <a:pt x="0" y="25"/>
                  </a:lnTo>
                  <a:lnTo>
                    <a:pt x="2" y="25"/>
                  </a:lnTo>
                  <a:lnTo>
                    <a:pt x="5" y="18"/>
                  </a:lnTo>
                  <a:lnTo>
                    <a:pt x="14" y="18"/>
                  </a:lnTo>
                  <a:lnTo>
                    <a:pt x="16" y="25"/>
                  </a:lnTo>
                  <a:lnTo>
                    <a:pt x="20" y="25"/>
                  </a:lnTo>
                  <a:close/>
                  <a:moveTo>
                    <a:pt x="13" y="15"/>
                  </a:moveTo>
                  <a:lnTo>
                    <a:pt x="6" y="15"/>
                  </a:lnTo>
                  <a:lnTo>
                    <a:pt x="10" y="6"/>
                  </a:lnTo>
                  <a:lnTo>
                    <a:pt x="13" y="15"/>
                  </a:lnTo>
                  <a:close/>
                </a:path>
              </a:pathLst>
            </a:custGeom>
            <a:solidFill>
              <a:srgbClr val="334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47" name="Freeform 148"/>
            <p:cNvSpPr>
              <a:spLocks/>
            </p:cNvSpPr>
            <p:nvPr/>
          </p:nvSpPr>
          <p:spPr bwMode="auto">
            <a:xfrm>
              <a:off x="3645056" y="5381070"/>
              <a:ext cx="375550" cy="433099"/>
            </a:xfrm>
            <a:custGeom>
              <a:avLst/>
              <a:gdLst>
                <a:gd name="T0" fmla="*/ 283 w 287"/>
                <a:gd name="T1" fmla="*/ 34 h 386"/>
                <a:gd name="T2" fmla="*/ 285 w 287"/>
                <a:gd name="T3" fmla="*/ 39 h 386"/>
                <a:gd name="T4" fmla="*/ 286 w 287"/>
                <a:gd name="T5" fmla="*/ 46 h 386"/>
                <a:gd name="T6" fmla="*/ 287 w 287"/>
                <a:gd name="T7" fmla="*/ 54 h 386"/>
                <a:gd name="T8" fmla="*/ 287 w 287"/>
                <a:gd name="T9" fmla="*/ 386 h 386"/>
                <a:gd name="T10" fmla="*/ 94 w 287"/>
                <a:gd name="T11" fmla="*/ 386 h 386"/>
                <a:gd name="T12" fmla="*/ 53 w 287"/>
                <a:gd name="T13" fmla="*/ 385 h 386"/>
                <a:gd name="T14" fmla="*/ 48 w 287"/>
                <a:gd name="T15" fmla="*/ 385 h 386"/>
                <a:gd name="T16" fmla="*/ 42 w 287"/>
                <a:gd name="T17" fmla="*/ 384 h 386"/>
                <a:gd name="T18" fmla="*/ 37 w 287"/>
                <a:gd name="T19" fmla="*/ 383 h 386"/>
                <a:gd name="T20" fmla="*/ 32 w 287"/>
                <a:gd name="T21" fmla="*/ 381 h 386"/>
                <a:gd name="T22" fmla="*/ 28 w 287"/>
                <a:gd name="T23" fmla="*/ 379 h 386"/>
                <a:gd name="T24" fmla="*/ 23 w 287"/>
                <a:gd name="T25" fmla="*/ 376 h 386"/>
                <a:gd name="T26" fmla="*/ 19 w 287"/>
                <a:gd name="T27" fmla="*/ 373 h 386"/>
                <a:gd name="T28" fmla="*/ 15 w 287"/>
                <a:gd name="T29" fmla="*/ 370 h 386"/>
                <a:gd name="T30" fmla="*/ 12 w 287"/>
                <a:gd name="T31" fmla="*/ 366 h 386"/>
                <a:gd name="T32" fmla="*/ 9 w 287"/>
                <a:gd name="T33" fmla="*/ 362 h 386"/>
                <a:gd name="T34" fmla="*/ 6 w 287"/>
                <a:gd name="T35" fmla="*/ 357 h 386"/>
                <a:gd name="T36" fmla="*/ 4 w 287"/>
                <a:gd name="T37" fmla="*/ 353 h 386"/>
                <a:gd name="T38" fmla="*/ 2 w 287"/>
                <a:gd name="T39" fmla="*/ 348 h 386"/>
                <a:gd name="T40" fmla="*/ 1 w 287"/>
                <a:gd name="T41" fmla="*/ 343 h 386"/>
                <a:gd name="T42" fmla="*/ 0 w 287"/>
                <a:gd name="T43" fmla="*/ 338 h 386"/>
                <a:gd name="T44" fmla="*/ 0 w 287"/>
                <a:gd name="T45" fmla="*/ 332 h 386"/>
                <a:gd name="T46" fmla="*/ 0 w 287"/>
                <a:gd name="T47" fmla="*/ 0 h 386"/>
                <a:gd name="T48" fmla="*/ 233 w 287"/>
                <a:gd name="T49" fmla="*/ 0 h 386"/>
                <a:gd name="T50" fmla="*/ 241 w 287"/>
                <a:gd name="T51" fmla="*/ 0 h 386"/>
                <a:gd name="T52" fmla="*/ 249 w 287"/>
                <a:gd name="T53" fmla="*/ 2 h 386"/>
                <a:gd name="T54" fmla="*/ 257 w 287"/>
                <a:gd name="T55" fmla="*/ 5 h 386"/>
                <a:gd name="T56" fmla="*/ 263 w 287"/>
                <a:gd name="T57" fmla="*/ 9 h 386"/>
                <a:gd name="T58" fmla="*/ 267 w 287"/>
                <a:gd name="T59" fmla="*/ 12 h 386"/>
                <a:gd name="T60" fmla="*/ 270 w 287"/>
                <a:gd name="T61" fmla="*/ 14 h 386"/>
                <a:gd name="T62" fmla="*/ 272 w 287"/>
                <a:gd name="T63" fmla="*/ 17 h 386"/>
                <a:gd name="T64" fmla="*/ 275 w 287"/>
                <a:gd name="T65" fmla="*/ 20 h 386"/>
                <a:gd name="T66" fmla="*/ 279 w 287"/>
                <a:gd name="T67" fmla="*/ 27 h 386"/>
                <a:gd name="T68" fmla="*/ 283 w 287"/>
                <a:gd name="T69" fmla="*/ 34 h 38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87"/>
                <a:gd name="T106" fmla="*/ 0 h 386"/>
                <a:gd name="T107" fmla="*/ 287 w 287"/>
                <a:gd name="T108" fmla="*/ 386 h 38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87" h="386">
                  <a:moveTo>
                    <a:pt x="283" y="34"/>
                  </a:moveTo>
                  <a:lnTo>
                    <a:pt x="285" y="39"/>
                  </a:lnTo>
                  <a:lnTo>
                    <a:pt x="286" y="46"/>
                  </a:lnTo>
                  <a:lnTo>
                    <a:pt x="287" y="54"/>
                  </a:lnTo>
                  <a:lnTo>
                    <a:pt x="287" y="386"/>
                  </a:lnTo>
                  <a:lnTo>
                    <a:pt x="94" y="386"/>
                  </a:lnTo>
                  <a:lnTo>
                    <a:pt x="53" y="385"/>
                  </a:lnTo>
                  <a:lnTo>
                    <a:pt x="48" y="385"/>
                  </a:lnTo>
                  <a:lnTo>
                    <a:pt x="42" y="384"/>
                  </a:lnTo>
                  <a:lnTo>
                    <a:pt x="37" y="383"/>
                  </a:lnTo>
                  <a:lnTo>
                    <a:pt x="32" y="381"/>
                  </a:lnTo>
                  <a:lnTo>
                    <a:pt x="28" y="379"/>
                  </a:lnTo>
                  <a:lnTo>
                    <a:pt x="23" y="376"/>
                  </a:lnTo>
                  <a:lnTo>
                    <a:pt x="19" y="373"/>
                  </a:lnTo>
                  <a:lnTo>
                    <a:pt x="15" y="370"/>
                  </a:lnTo>
                  <a:lnTo>
                    <a:pt x="12" y="366"/>
                  </a:lnTo>
                  <a:lnTo>
                    <a:pt x="9" y="362"/>
                  </a:lnTo>
                  <a:lnTo>
                    <a:pt x="6" y="357"/>
                  </a:lnTo>
                  <a:lnTo>
                    <a:pt x="4" y="353"/>
                  </a:lnTo>
                  <a:lnTo>
                    <a:pt x="2" y="348"/>
                  </a:lnTo>
                  <a:lnTo>
                    <a:pt x="1" y="343"/>
                  </a:lnTo>
                  <a:lnTo>
                    <a:pt x="0" y="338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233" y="0"/>
                  </a:lnTo>
                  <a:lnTo>
                    <a:pt x="241" y="0"/>
                  </a:lnTo>
                  <a:lnTo>
                    <a:pt x="249" y="2"/>
                  </a:lnTo>
                  <a:lnTo>
                    <a:pt x="257" y="5"/>
                  </a:lnTo>
                  <a:lnTo>
                    <a:pt x="263" y="9"/>
                  </a:lnTo>
                  <a:lnTo>
                    <a:pt x="267" y="12"/>
                  </a:lnTo>
                  <a:lnTo>
                    <a:pt x="270" y="14"/>
                  </a:lnTo>
                  <a:lnTo>
                    <a:pt x="272" y="17"/>
                  </a:lnTo>
                  <a:lnTo>
                    <a:pt x="275" y="20"/>
                  </a:lnTo>
                  <a:lnTo>
                    <a:pt x="279" y="27"/>
                  </a:lnTo>
                  <a:lnTo>
                    <a:pt x="283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48" name="Freeform 149"/>
            <p:cNvSpPr>
              <a:spLocks/>
            </p:cNvSpPr>
            <p:nvPr/>
          </p:nvSpPr>
          <p:spPr bwMode="auto">
            <a:xfrm>
              <a:off x="3635896" y="5373216"/>
              <a:ext cx="392561" cy="447685"/>
            </a:xfrm>
            <a:custGeom>
              <a:avLst/>
              <a:gdLst>
                <a:gd name="T0" fmla="*/ 300 w 300"/>
                <a:gd name="T1" fmla="*/ 96 h 399"/>
                <a:gd name="T2" fmla="*/ 300 w 300"/>
                <a:gd name="T3" fmla="*/ 220 h 399"/>
                <a:gd name="T4" fmla="*/ 300 w 300"/>
                <a:gd name="T5" fmla="*/ 399 h 399"/>
                <a:gd name="T6" fmla="*/ 96 w 300"/>
                <a:gd name="T7" fmla="*/ 399 h 399"/>
                <a:gd name="T8" fmla="*/ 60 w 300"/>
                <a:gd name="T9" fmla="*/ 399 h 399"/>
                <a:gd name="T10" fmla="*/ 54 w 300"/>
                <a:gd name="T11" fmla="*/ 398 h 399"/>
                <a:gd name="T12" fmla="*/ 48 w 300"/>
                <a:gd name="T13" fmla="*/ 398 h 399"/>
                <a:gd name="T14" fmla="*/ 42 w 300"/>
                <a:gd name="T15" fmla="*/ 396 h 399"/>
                <a:gd name="T16" fmla="*/ 37 w 300"/>
                <a:gd name="T17" fmla="*/ 394 h 399"/>
                <a:gd name="T18" fmla="*/ 32 w 300"/>
                <a:gd name="T19" fmla="*/ 392 h 399"/>
                <a:gd name="T20" fmla="*/ 27 w 300"/>
                <a:gd name="T21" fmla="*/ 389 h 399"/>
                <a:gd name="T22" fmla="*/ 22 w 300"/>
                <a:gd name="T23" fmla="*/ 385 h 399"/>
                <a:gd name="T24" fmla="*/ 18 w 300"/>
                <a:gd name="T25" fmla="*/ 381 h 399"/>
                <a:gd name="T26" fmla="*/ 14 w 300"/>
                <a:gd name="T27" fmla="*/ 377 h 399"/>
                <a:gd name="T28" fmla="*/ 11 w 300"/>
                <a:gd name="T29" fmla="*/ 372 h 399"/>
                <a:gd name="T30" fmla="*/ 8 w 300"/>
                <a:gd name="T31" fmla="*/ 368 h 399"/>
                <a:gd name="T32" fmla="*/ 5 w 300"/>
                <a:gd name="T33" fmla="*/ 362 h 399"/>
                <a:gd name="T34" fmla="*/ 3 w 300"/>
                <a:gd name="T35" fmla="*/ 357 h 399"/>
                <a:gd name="T36" fmla="*/ 2 w 300"/>
                <a:gd name="T37" fmla="*/ 351 h 399"/>
                <a:gd name="T38" fmla="*/ 1 w 300"/>
                <a:gd name="T39" fmla="*/ 345 h 399"/>
                <a:gd name="T40" fmla="*/ 0 w 300"/>
                <a:gd name="T41" fmla="*/ 339 h 399"/>
                <a:gd name="T42" fmla="*/ 0 w 300"/>
                <a:gd name="T43" fmla="*/ 0 h 399"/>
                <a:gd name="T44" fmla="*/ 240 w 300"/>
                <a:gd name="T45" fmla="*/ 0 h 399"/>
                <a:gd name="T46" fmla="*/ 249 w 300"/>
                <a:gd name="T47" fmla="*/ 1 h 399"/>
                <a:gd name="T48" fmla="*/ 254 w 300"/>
                <a:gd name="T49" fmla="*/ 2 h 399"/>
                <a:gd name="T50" fmla="*/ 258 w 300"/>
                <a:gd name="T51" fmla="*/ 3 h 399"/>
                <a:gd name="T52" fmla="*/ 262 w 300"/>
                <a:gd name="T53" fmla="*/ 5 h 399"/>
                <a:gd name="T54" fmla="*/ 267 w 300"/>
                <a:gd name="T55" fmla="*/ 7 h 399"/>
                <a:gd name="T56" fmla="*/ 270 w 300"/>
                <a:gd name="T57" fmla="*/ 9 h 399"/>
                <a:gd name="T58" fmla="*/ 274 w 300"/>
                <a:gd name="T59" fmla="*/ 11 h 399"/>
                <a:gd name="T60" fmla="*/ 278 w 300"/>
                <a:gd name="T61" fmla="*/ 14 h 399"/>
                <a:gd name="T62" fmla="*/ 281 w 300"/>
                <a:gd name="T63" fmla="*/ 17 h 399"/>
                <a:gd name="T64" fmla="*/ 284 w 300"/>
                <a:gd name="T65" fmla="*/ 20 h 399"/>
                <a:gd name="T66" fmla="*/ 287 w 300"/>
                <a:gd name="T67" fmla="*/ 23 h 399"/>
                <a:gd name="T68" fmla="*/ 292 w 300"/>
                <a:gd name="T69" fmla="*/ 30 h 399"/>
                <a:gd name="T70" fmla="*/ 296 w 300"/>
                <a:gd name="T71" fmla="*/ 38 h 399"/>
                <a:gd name="T72" fmla="*/ 298 w 300"/>
                <a:gd name="T73" fmla="*/ 44 h 399"/>
                <a:gd name="T74" fmla="*/ 299 w 300"/>
                <a:gd name="T75" fmla="*/ 49 h 399"/>
                <a:gd name="T76" fmla="*/ 300 w 300"/>
                <a:gd name="T77" fmla="*/ 55 h 399"/>
                <a:gd name="T78" fmla="*/ 300 w 300"/>
                <a:gd name="T79" fmla="*/ 61 h 399"/>
                <a:gd name="T80" fmla="*/ 300 w 300"/>
                <a:gd name="T81" fmla="*/ 96 h 39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0"/>
                <a:gd name="T124" fmla="*/ 0 h 399"/>
                <a:gd name="T125" fmla="*/ 300 w 300"/>
                <a:gd name="T126" fmla="*/ 399 h 39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0" h="399">
                  <a:moveTo>
                    <a:pt x="300" y="96"/>
                  </a:moveTo>
                  <a:lnTo>
                    <a:pt x="300" y="220"/>
                  </a:lnTo>
                  <a:lnTo>
                    <a:pt x="300" y="399"/>
                  </a:lnTo>
                  <a:lnTo>
                    <a:pt x="96" y="399"/>
                  </a:lnTo>
                  <a:lnTo>
                    <a:pt x="60" y="399"/>
                  </a:lnTo>
                  <a:lnTo>
                    <a:pt x="54" y="398"/>
                  </a:lnTo>
                  <a:lnTo>
                    <a:pt x="48" y="398"/>
                  </a:lnTo>
                  <a:lnTo>
                    <a:pt x="42" y="396"/>
                  </a:lnTo>
                  <a:lnTo>
                    <a:pt x="37" y="394"/>
                  </a:lnTo>
                  <a:lnTo>
                    <a:pt x="32" y="392"/>
                  </a:lnTo>
                  <a:lnTo>
                    <a:pt x="27" y="389"/>
                  </a:lnTo>
                  <a:lnTo>
                    <a:pt x="22" y="385"/>
                  </a:lnTo>
                  <a:lnTo>
                    <a:pt x="18" y="381"/>
                  </a:lnTo>
                  <a:lnTo>
                    <a:pt x="14" y="377"/>
                  </a:lnTo>
                  <a:lnTo>
                    <a:pt x="11" y="372"/>
                  </a:lnTo>
                  <a:lnTo>
                    <a:pt x="8" y="368"/>
                  </a:lnTo>
                  <a:lnTo>
                    <a:pt x="5" y="362"/>
                  </a:lnTo>
                  <a:lnTo>
                    <a:pt x="3" y="357"/>
                  </a:lnTo>
                  <a:lnTo>
                    <a:pt x="2" y="351"/>
                  </a:lnTo>
                  <a:lnTo>
                    <a:pt x="1" y="345"/>
                  </a:lnTo>
                  <a:lnTo>
                    <a:pt x="0" y="339"/>
                  </a:lnTo>
                  <a:lnTo>
                    <a:pt x="0" y="0"/>
                  </a:lnTo>
                  <a:lnTo>
                    <a:pt x="240" y="0"/>
                  </a:lnTo>
                  <a:lnTo>
                    <a:pt x="249" y="1"/>
                  </a:lnTo>
                  <a:lnTo>
                    <a:pt x="254" y="2"/>
                  </a:lnTo>
                  <a:lnTo>
                    <a:pt x="258" y="3"/>
                  </a:lnTo>
                  <a:lnTo>
                    <a:pt x="262" y="5"/>
                  </a:lnTo>
                  <a:lnTo>
                    <a:pt x="267" y="7"/>
                  </a:lnTo>
                  <a:lnTo>
                    <a:pt x="270" y="9"/>
                  </a:lnTo>
                  <a:lnTo>
                    <a:pt x="274" y="11"/>
                  </a:lnTo>
                  <a:lnTo>
                    <a:pt x="278" y="14"/>
                  </a:lnTo>
                  <a:lnTo>
                    <a:pt x="281" y="17"/>
                  </a:lnTo>
                  <a:lnTo>
                    <a:pt x="284" y="20"/>
                  </a:lnTo>
                  <a:lnTo>
                    <a:pt x="287" y="23"/>
                  </a:lnTo>
                  <a:lnTo>
                    <a:pt x="292" y="30"/>
                  </a:lnTo>
                  <a:lnTo>
                    <a:pt x="296" y="38"/>
                  </a:lnTo>
                  <a:lnTo>
                    <a:pt x="298" y="44"/>
                  </a:lnTo>
                  <a:lnTo>
                    <a:pt x="299" y="49"/>
                  </a:lnTo>
                  <a:lnTo>
                    <a:pt x="300" y="55"/>
                  </a:lnTo>
                  <a:lnTo>
                    <a:pt x="300" y="61"/>
                  </a:lnTo>
                  <a:lnTo>
                    <a:pt x="300" y="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49" name="Freeform 150"/>
            <p:cNvSpPr>
              <a:spLocks/>
            </p:cNvSpPr>
            <p:nvPr/>
          </p:nvSpPr>
          <p:spPr bwMode="auto">
            <a:xfrm>
              <a:off x="3635896" y="5373216"/>
              <a:ext cx="392561" cy="447685"/>
            </a:xfrm>
            <a:custGeom>
              <a:avLst/>
              <a:gdLst>
                <a:gd name="T0" fmla="*/ 300 w 300"/>
                <a:gd name="T1" fmla="*/ 96 h 399"/>
                <a:gd name="T2" fmla="*/ 300 w 300"/>
                <a:gd name="T3" fmla="*/ 220 h 399"/>
                <a:gd name="T4" fmla="*/ 300 w 300"/>
                <a:gd name="T5" fmla="*/ 399 h 399"/>
                <a:gd name="T6" fmla="*/ 96 w 300"/>
                <a:gd name="T7" fmla="*/ 399 h 399"/>
                <a:gd name="T8" fmla="*/ 60 w 300"/>
                <a:gd name="T9" fmla="*/ 399 h 399"/>
                <a:gd name="T10" fmla="*/ 48 w 300"/>
                <a:gd name="T11" fmla="*/ 397 h 399"/>
                <a:gd name="T12" fmla="*/ 37 w 300"/>
                <a:gd name="T13" fmla="*/ 394 h 399"/>
                <a:gd name="T14" fmla="*/ 26 w 300"/>
                <a:gd name="T15" fmla="*/ 388 h 399"/>
                <a:gd name="T16" fmla="*/ 18 w 300"/>
                <a:gd name="T17" fmla="*/ 381 h 399"/>
                <a:gd name="T18" fmla="*/ 10 w 300"/>
                <a:gd name="T19" fmla="*/ 372 h 399"/>
                <a:gd name="T20" fmla="*/ 5 w 300"/>
                <a:gd name="T21" fmla="*/ 362 h 399"/>
                <a:gd name="T22" fmla="*/ 1 w 300"/>
                <a:gd name="T23" fmla="*/ 351 h 399"/>
                <a:gd name="T24" fmla="*/ 0 w 300"/>
                <a:gd name="T25" fmla="*/ 339 h 399"/>
                <a:gd name="T26" fmla="*/ 0 w 300"/>
                <a:gd name="T27" fmla="*/ 0 h 399"/>
                <a:gd name="T28" fmla="*/ 240 w 300"/>
                <a:gd name="T29" fmla="*/ 0 h 399"/>
                <a:gd name="T30" fmla="*/ 258 w 300"/>
                <a:gd name="T31" fmla="*/ 3 h 399"/>
                <a:gd name="T32" fmla="*/ 274 w 300"/>
                <a:gd name="T33" fmla="*/ 11 h 399"/>
                <a:gd name="T34" fmla="*/ 281 w 300"/>
                <a:gd name="T35" fmla="*/ 16 h 399"/>
                <a:gd name="T36" fmla="*/ 287 w 300"/>
                <a:gd name="T37" fmla="*/ 23 h 399"/>
                <a:gd name="T38" fmla="*/ 296 w 300"/>
                <a:gd name="T39" fmla="*/ 38 h 399"/>
                <a:gd name="T40" fmla="*/ 299 w 300"/>
                <a:gd name="T41" fmla="*/ 49 h 399"/>
                <a:gd name="T42" fmla="*/ 300 w 300"/>
                <a:gd name="T43" fmla="*/ 61 h 399"/>
                <a:gd name="T44" fmla="*/ 300 w 300"/>
                <a:gd name="T45" fmla="*/ 96 h 3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0"/>
                <a:gd name="T70" fmla="*/ 0 h 399"/>
                <a:gd name="T71" fmla="*/ 300 w 300"/>
                <a:gd name="T72" fmla="*/ 399 h 39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0" h="399">
                  <a:moveTo>
                    <a:pt x="300" y="96"/>
                  </a:moveTo>
                  <a:lnTo>
                    <a:pt x="300" y="220"/>
                  </a:lnTo>
                  <a:lnTo>
                    <a:pt x="300" y="399"/>
                  </a:lnTo>
                  <a:lnTo>
                    <a:pt x="96" y="399"/>
                  </a:lnTo>
                  <a:lnTo>
                    <a:pt x="60" y="399"/>
                  </a:lnTo>
                  <a:lnTo>
                    <a:pt x="48" y="397"/>
                  </a:lnTo>
                  <a:lnTo>
                    <a:pt x="37" y="394"/>
                  </a:lnTo>
                  <a:lnTo>
                    <a:pt x="26" y="388"/>
                  </a:lnTo>
                  <a:lnTo>
                    <a:pt x="18" y="381"/>
                  </a:lnTo>
                  <a:lnTo>
                    <a:pt x="10" y="372"/>
                  </a:lnTo>
                  <a:lnTo>
                    <a:pt x="5" y="362"/>
                  </a:lnTo>
                  <a:lnTo>
                    <a:pt x="1" y="351"/>
                  </a:lnTo>
                  <a:lnTo>
                    <a:pt x="0" y="339"/>
                  </a:lnTo>
                  <a:lnTo>
                    <a:pt x="0" y="0"/>
                  </a:lnTo>
                  <a:lnTo>
                    <a:pt x="240" y="0"/>
                  </a:lnTo>
                  <a:lnTo>
                    <a:pt x="258" y="3"/>
                  </a:lnTo>
                  <a:lnTo>
                    <a:pt x="274" y="11"/>
                  </a:lnTo>
                  <a:lnTo>
                    <a:pt x="281" y="16"/>
                  </a:lnTo>
                  <a:lnTo>
                    <a:pt x="287" y="23"/>
                  </a:lnTo>
                  <a:lnTo>
                    <a:pt x="296" y="38"/>
                  </a:lnTo>
                  <a:lnTo>
                    <a:pt x="299" y="49"/>
                  </a:lnTo>
                  <a:lnTo>
                    <a:pt x="300" y="61"/>
                  </a:lnTo>
                  <a:lnTo>
                    <a:pt x="300" y="96"/>
                  </a:lnTo>
                </a:path>
              </a:pathLst>
            </a:custGeom>
            <a:noFill/>
            <a:ln w="4763">
              <a:solidFill>
                <a:srgbClr val="00707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50" name="Freeform 151"/>
            <p:cNvSpPr>
              <a:spLocks/>
            </p:cNvSpPr>
            <p:nvPr/>
          </p:nvSpPr>
          <p:spPr bwMode="auto">
            <a:xfrm>
              <a:off x="3652907" y="5390046"/>
              <a:ext cx="357231" cy="306311"/>
            </a:xfrm>
            <a:custGeom>
              <a:avLst/>
              <a:gdLst>
                <a:gd name="T0" fmla="*/ 0 w 273"/>
                <a:gd name="T1" fmla="*/ 0 h 273"/>
                <a:gd name="T2" fmla="*/ 226 w 273"/>
                <a:gd name="T3" fmla="*/ 0 h 273"/>
                <a:gd name="T4" fmla="*/ 231 w 273"/>
                <a:gd name="T5" fmla="*/ 0 h 273"/>
                <a:gd name="T6" fmla="*/ 236 w 273"/>
                <a:gd name="T7" fmla="*/ 0 h 273"/>
                <a:gd name="T8" fmla="*/ 240 w 273"/>
                <a:gd name="T9" fmla="*/ 2 h 273"/>
                <a:gd name="T10" fmla="*/ 244 w 273"/>
                <a:gd name="T11" fmla="*/ 3 h 273"/>
                <a:gd name="T12" fmla="*/ 248 w 273"/>
                <a:gd name="T13" fmla="*/ 5 h 273"/>
                <a:gd name="T14" fmla="*/ 252 w 273"/>
                <a:gd name="T15" fmla="*/ 7 h 273"/>
                <a:gd name="T16" fmla="*/ 256 w 273"/>
                <a:gd name="T17" fmla="*/ 10 h 273"/>
                <a:gd name="T18" fmla="*/ 259 w 273"/>
                <a:gd name="T19" fmla="*/ 13 h 273"/>
                <a:gd name="T20" fmla="*/ 262 w 273"/>
                <a:gd name="T21" fmla="*/ 16 h 273"/>
                <a:gd name="T22" fmla="*/ 265 w 273"/>
                <a:gd name="T23" fmla="*/ 20 h 273"/>
                <a:gd name="T24" fmla="*/ 267 w 273"/>
                <a:gd name="T25" fmla="*/ 24 h 273"/>
                <a:gd name="T26" fmla="*/ 269 w 273"/>
                <a:gd name="T27" fmla="*/ 28 h 273"/>
                <a:gd name="T28" fmla="*/ 271 w 273"/>
                <a:gd name="T29" fmla="*/ 32 h 273"/>
                <a:gd name="T30" fmla="*/ 272 w 273"/>
                <a:gd name="T31" fmla="*/ 37 h 273"/>
                <a:gd name="T32" fmla="*/ 273 w 273"/>
                <a:gd name="T33" fmla="*/ 41 h 273"/>
                <a:gd name="T34" fmla="*/ 273 w 273"/>
                <a:gd name="T35" fmla="*/ 46 h 273"/>
                <a:gd name="T36" fmla="*/ 273 w 273"/>
                <a:gd name="T37" fmla="*/ 273 h 273"/>
                <a:gd name="T38" fmla="*/ 46 w 273"/>
                <a:gd name="T39" fmla="*/ 273 h 273"/>
                <a:gd name="T40" fmla="*/ 41 w 273"/>
                <a:gd name="T41" fmla="*/ 272 h 273"/>
                <a:gd name="T42" fmla="*/ 37 w 273"/>
                <a:gd name="T43" fmla="*/ 272 h 273"/>
                <a:gd name="T44" fmla="*/ 32 w 273"/>
                <a:gd name="T45" fmla="*/ 270 h 273"/>
                <a:gd name="T46" fmla="*/ 28 w 273"/>
                <a:gd name="T47" fmla="*/ 269 h 273"/>
                <a:gd name="T48" fmla="*/ 24 w 273"/>
                <a:gd name="T49" fmla="*/ 267 h 273"/>
                <a:gd name="T50" fmla="*/ 20 w 273"/>
                <a:gd name="T51" fmla="*/ 265 h 273"/>
                <a:gd name="T52" fmla="*/ 17 w 273"/>
                <a:gd name="T53" fmla="*/ 262 h 273"/>
                <a:gd name="T54" fmla="*/ 13 w 273"/>
                <a:gd name="T55" fmla="*/ 259 h 273"/>
                <a:gd name="T56" fmla="*/ 10 w 273"/>
                <a:gd name="T57" fmla="*/ 256 h 273"/>
                <a:gd name="T58" fmla="*/ 8 w 273"/>
                <a:gd name="T59" fmla="*/ 252 h 273"/>
                <a:gd name="T60" fmla="*/ 5 w 273"/>
                <a:gd name="T61" fmla="*/ 248 h 273"/>
                <a:gd name="T62" fmla="*/ 3 w 273"/>
                <a:gd name="T63" fmla="*/ 244 h 273"/>
                <a:gd name="T64" fmla="*/ 2 w 273"/>
                <a:gd name="T65" fmla="*/ 240 h 273"/>
                <a:gd name="T66" fmla="*/ 1 w 273"/>
                <a:gd name="T67" fmla="*/ 235 h 273"/>
                <a:gd name="T68" fmla="*/ 0 w 273"/>
                <a:gd name="T69" fmla="*/ 231 h 273"/>
                <a:gd name="T70" fmla="*/ 0 w 273"/>
                <a:gd name="T71" fmla="*/ 226 h 273"/>
                <a:gd name="T72" fmla="*/ 0 w 273"/>
                <a:gd name="T73" fmla="*/ 0 h 27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73"/>
                <a:gd name="T112" fmla="*/ 0 h 273"/>
                <a:gd name="T113" fmla="*/ 273 w 273"/>
                <a:gd name="T114" fmla="*/ 273 h 27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73" h="273">
                  <a:moveTo>
                    <a:pt x="0" y="0"/>
                  </a:moveTo>
                  <a:lnTo>
                    <a:pt x="226" y="0"/>
                  </a:lnTo>
                  <a:lnTo>
                    <a:pt x="231" y="0"/>
                  </a:lnTo>
                  <a:lnTo>
                    <a:pt x="236" y="0"/>
                  </a:lnTo>
                  <a:lnTo>
                    <a:pt x="240" y="2"/>
                  </a:lnTo>
                  <a:lnTo>
                    <a:pt x="244" y="3"/>
                  </a:lnTo>
                  <a:lnTo>
                    <a:pt x="248" y="5"/>
                  </a:lnTo>
                  <a:lnTo>
                    <a:pt x="252" y="7"/>
                  </a:lnTo>
                  <a:lnTo>
                    <a:pt x="256" y="10"/>
                  </a:lnTo>
                  <a:lnTo>
                    <a:pt x="259" y="13"/>
                  </a:lnTo>
                  <a:lnTo>
                    <a:pt x="262" y="16"/>
                  </a:lnTo>
                  <a:lnTo>
                    <a:pt x="265" y="20"/>
                  </a:lnTo>
                  <a:lnTo>
                    <a:pt x="267" y="24"/>
                  </a:lnTo>
                  <a:lnTo>
                    <a:pt x="269" y="28"/>
                  </a:lnTo>
                  <a:lnTo>
                    <a:pt x="271" y="32"/>
                  </a:lnTo>
                  <a:lnTo>
                    <a:pt x="272" y="37"/>
                  </a:lnTo>
                  <a:lnTo>
                    <a:pt x="273" y="41"/>
                  </a:lnTo>
                  <a:lnTo>
                    <a:pt x="273" y="46"/>
                  </a:lnTo>
                  <a:lnTo>
                    <a:pt x="273" y="273"/>
                  </a:lnTo>
                  <a:lnTo>
                    <a:pt x="46" y="273"/>
                  </a:lnTo>
                  <a:lnTo>
                    <a:pt x="41" y="272"/>
                  </a:lnTo>
                  <a:lnTo>
                    <a:pt x="37" y="272"/>
                  </a:lnTo>
                  <a:lnTo>
                    <a:pt x="32" y="270"/>
                  </a:lnTo>
                  <a:lnTo>
                    <a:pt x="28" y="269"/>
                  </a:lnTo>
                  <a:lnTo>
                    <a:pt x="24" y="267"/>
                  </a:lnTo>
                  <a:lnTo>
                    <a:pt x="20" y="265"/>
                  </a:lnTo>
                  <a:lnTo>
                    <a:pt x="17" y="262"/>
                  </a:lnTo>
                  <a:lnTo>
                    <a:pt x="13" y="259"/>
                  </a:lnTo>
                  <a:lnTo>
                    <a:pt x="10" y="256"/>
                  </a:lnTo>
                  <a:lnTo>
                    <a:pt x="8" y="252"/>
                  </a:lnTo>
                  <a:lnTo>
                    <a:pt x="5" y="248"/>
                  </a:lnTo>
                  <a:lnTo>
                    <a:pt x="3" y="244"/>
                  </a:lnTo>
                  <a:lnTo>
                    <a:pt x="2" y="240"/>
                  </a:lnTo>
                  <a:lnTo>
                    <a:pt x="1" y="235"/>
                  </a:lnTo>
                  <a:lnTo>
                    <a:pt x="0" y="231"/>
                  </a:lnTo>
                  <a:lnTo>
                    <a:pt x="0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51" name="Freeform 152"/>
            <p:cNvSpPr>
              <a:spLocks/>
            </p:cNvSpPr>
            <p:nvPr/>
          </p:nvSpPr>
          <p:spPr bwMode="auto">
            <a:xfrm>
              <a:off x="3652907" y="5542641"/>
              <a:ext cx="116460" cy="153716"/>
            </a:xfrm>
            <a:custGeom>
              <a:avLst/>
              <a:gdLst>
                <a:gd name="T0" fmla="*/ 89 w 89"/>
                <a:gd name="T1" fmla="*/ 137 h 137"/>
                <a:gd name="T2" fmla="*/ 46 w 89"/>
                <a:gd name="T3" fmla="*/ 137 h 137"/>
                <a:gd name="T4" fmla="*/ 41 w 89"/>
                <a:gd name="T5" fmla="*/ 136 h 137"/>
                <a:gd name="T6" fmla="*/ 37 w 89"/>
                <a:gd name="T7" fmla="*/ 136 h 137"/>
                <a:gd name="T8" fmla="*/ 32 w 89"/>
                <a:gd name="T9" fmla="*/ 134 h 137"/>
                <a:gd name="T10" fmla="*/ 28 w 89"/>
                <a:gd name="T11" fmla="*/ 133 h 137"/>
                <a:gd name="T12" fmla="*/ 24 w 89"/>
                <a:gd name="T13" fmla="*/ 131 h 137"/>
                <a:gd name="T14" fmla="*/ 20 w 89"/>
                <a:gd name="T15" fmla="*/ 129 h 137"/>
                <a:gd name="T16" fmla="*/ 17 w 89"/>
                <a:gd name="T17" fmla="*/ 126 h 137"/>
                <a:gd name="T18" fmla="*/ 13 w 89"/>
                <a:gd name="T19" fmla="*/ 123 h 137"/>
                <a:gd name="T20" fmla="*/ 10 w 89"/>
                <a:gd name="T21" fmla="*/ 120 h 137"/>
                <a:gd name="T22" fmla="*/ 8 w 89"/>
                <a:gd name="T23" fmla="*/ 116 h 137"/>
                <a:gd name="T24" fmla="*/ 5 w 89"/>
                <a:gd name="T25" fmla="*/ 112 h 137"/>
                <a:gd name="T26" fmla="*/ 3 w 89"/>
                <a:gd name="T27" fmla="*/ 108 h 137"/>
                <a:gd name="T28" fmla="*/ 2 w 89"/>
                <a:gd name="T29" fmla="*/ 104 h 137"/>
                <a:gd name="T30" fmla="*/ 1 w 89"/>
                <a:gd name="T31" fmla="*/ 99 h 137"/>
                <a:gd name="T32" fmla="*/ 0 w 89"/>
                <a:gd name="T33" fmla="*/ 95 h 137"/>
                <a:gd name="T34" fmla="*/ 0 w 89"/>
                <a:gd name="T35" fmla="*/ 90 h 137"/>
                <a:gd name="T36" fmla="*/ 0 w 89"/>
                <a:gd name="T37" fmla="*/ 0 h 137"/>
                <a:gd name="T38" fmla="*/ 89 w 89"/>
                <a:gd name="T39" fmla="*/ 0 h 137"/>
                <a:gd name="T40" fmla="*/ 89 w 89"/>
                <a:gd name="T41" fmla="*/ 137 h 1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9"/>
                <a:gd name="T64" fmla="*/ 0 h 137"/>
                <a:gd name="T65" fmla="*/ 89 w 89"/>
                <a:gd name="T66" fmla="*/ 137 h 13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9" h="137">
                  <a:moveTo>
                    <a:pt x="89" y="137"/>
                  </a:moveTo>
                  <a:lnTo>
                    <a:pt x="46" y="137"/>
                  </a:lnTo>
                  <a:lnTo>
                    <a:pt x="41" y="136"/>
                  </a:lnTo>
                  <a:lnTo>
                    <a:pt x="37" y="136"/>
                  </a:lnTo>
                  <a:lnTo>
                    <a:pt x="32" y="134"/>
                  </a:lnTo>
                  <a:lnTo>
                    <a:pt x="28" y="133"/>
                  </a:lnTo>
                  <a:lnTo>
                    <a:pt x="24" y="131"/>
                  </a:lnTo>
                  <a:lnTo>
                    <a:pt x="20" y="129"/>
                  </a:lnTo>
                  <a:lnTo>
                    <a:pt x="17" y="126"/>
                  </a:lnTo>
                  <a:lnTo>
                    <a:pt x="13" y="123"/>
                  </a:lnTo>
                  <a:lnTo>
                    <a:pt x="10" y="120"/>
                  </a:lnTo>
                  <a:lnTo>
                    <a:pt x="8" y="116"/>
                  </a:lnTo>
                  <a:lnTo>
                    <a:pt x="5" y="112"/>
                  </a:lnTo>
                  <a:lnTo>
                    <a:pt x="3" y="108"/>
                  </a:lnTo>
                  <a:lnTo>
                    <a:pt x="2" y="104"/>
                  </a:lnTo>
                  <a:lnTo>
                    <a:pt x="1" y="99"/>
                  </a:lnTo>
                  <a:lnTo>
                    <a:pt x="0" y="95"/>
                  </a:lnTo>
                  <a:lnTo>
                    <a:pt x="0" y="90"/>
                  </a:lnTo>
                  <a:lnTo>
                    <a:pt x="0" y="0"/>
                  </a:lnTo>
                  <a:lnTo>
                    <a:pt x="89" y="0"/>
                  </a:lnTo>
                  <a:lnTo>
                    <a:pt x="89" y="137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52" name="Freeform 153"/>
            <p:cNvSpPr>
              <a:spLocks noEditPoints="1"/>
            </p:cNvSpPr>
            <p:nvPr/>
          </p:nvSpPr>
          <p:spPr bwMode="auto">
            <a:xfrm>
              <a:off x="3775909" y="5576301"/>
              <a:ext cx="248622" cy="121178"/>
            </a:xfrm>
            <a:custGeom>
              <a:avLst/>
              <a:gdLst>
                <a:gd name="T0" fmla="*/ 0 w 190"/>
                <a:gd name="T1" fmla="*/ 108 h 108"/>
                <a:gd name="T2" fmla="*/ 1 w 190"/>
                <a:gd name="T3" fmla="*/ 99 h 108"/>
                <a:gd name="T4" fmla="*/ 19 w 190"/>
                <a:gd name="T5" fmla="*/ 49 h 108"/>
                <a:gd name="T6" fmla="*/ 21 w 190"/>
                <a:gd name="T7" fmla="*/ 41 h 108"/>
                <a:gd name="T8" fmla="*/ 22 w 190"/>
                <a:gd name="T9" fmla="*/ 29 h 108"/>
                <a:gd name="T10" fmla="*/ 19 w 190"/>
                <a:gd name="T11" fmla="*/ 19 h 108"/>
                <a:gd name="T12" fmla="*/ 16 w 190"/>
                <a:gd name="T13" fmla="*/ 14 h 108"/>
                <a:gd name="T14" fmla="*/ 11 w 190"/>
                <a:gd name="T15" fmla="*/ 9 h 108"/>
                <a:gd name="T16" fmla="*/ 11 w 190"/>
                <a:gd name="T17" fmla="*/ 7 h 108"/>
                <a:gd name="T18" fmla="*/ 12 w 190"/>
                <a:gd name="T19" fmla="*/ 4 h 108"/>
                <a:gd name="T20" fmla="*/ 18 w 190"/>
                <a:gd name="T21" fmla="*/ 2 h 108"/>
                <a:gd name="T22" fmla="*/ 33 w 190"/>
                <a:gd name="T23" fmla="*/ 0 h 108"/>
                <a:gd name="T24" fmla="*/ 45 w 190"/>
                <a:gd name="T25" fmla="*/ 1 h 108"/>
                <a:gd name="T26" fmla="*/ 54 w 190"/>
                <a:gd name="T27" fmla="*/ 3 h 108"/>
                <a:gd name="T28" fmla="*/ 60 w 190"/>
                <a:gd name="T29" fmla="*/ 6 h 108"/>
                <a:gd name="T30" fmla="*/ 67 w 190"/>
                <a:gd name="T31" fmla="*/ 11 h 108"/>
                <a:gd name="T32" fmla="*/ 72 w 190"/>
                <a:gd name="T33" fmla="*/ 19 h 108"/>
                <a:gd name="T34" fmla="*/ 76 w 190"/>
                <a:gd name="T35" fmla="*/ 28 h 108"/>
                <a:gd name="T36" fmla="*/ 75 w 190"/>
                <a:gd name="T37" fmla="*/ 43 h 108"/>
                <a:gd name="T38" fmla="*/ 53 w 190"/>
                <a:gd name="T39" fmla="*/ 108 h 108"/>
                <a:gd name="T40" fmla="*/ 64 w 190"/>
                <a:gd name="T41" fmla="*/ 108 h 108"/>
                <a:gd name="T42" fmla="*/ 66 w 190"/>
                <a:gd name="T43" fmla="*/ 96 h 108"/>
                <a:gd name="T44" fmla="*/ 93 w 190"/>
                <a:gd name="T45" fmla="*/ 20 h 108"/>
                <a:gd name="T46" fmla="*/ 101 w 190"/>
                <a:gd name="T47" fmla="*/ 20 h 108"/>
                <a:gd name="T48" fmla="*/ 108 w 190"/>
                <a:gd name="T49" fmla="*/ 21 h 108"/>
                <a:gd name="T50" fmla="*/ 118 w 190"/>
                <a:gd name="T51" fmla="*/ 25 h 108"/>
                <a:gd name="T52" fmla="*/ 123 w 190"/>
                <a:gd name="T53" fmla="*/ 29 h 108"/>
                <a:gd name="T54" fmla="*/ 129 w 190"/>
                <a:gd name="T55" fmla="*/ 37 h 108"/>
                <a:gd name="T56" fmla="*/ 133 w 190"/>
                <a:gd name="T57" fmla="*/ 48 h 108"/>
                <a:gd name="T58" fmla="*/ 133 w 190"/>
                <a:gd name="T59" fmla="*/ 58 h 108"/>
                <a:gd name="T60" fmla="*/ 131 w 190"/>
                <a:gd name="T61" fmla="*/ 70 h 108"/>
                <a:gd name="T62" fmla="*/ 117 w 190"/>
                <a:gd name="T63" fmla="*/ 108 h 108"/>
                <a:gd name="T64" fmla="*/ 127 w 190"/>
                <a:gd name="T65" fmla="*/ 108 h 108"/>
                <a:gd name="T66" fmla="*/ 130 w 190"/>
                <a:gd name="T67" fmla="*/ 96 h 108"/>
                <a:gd name="T68" fmla="*/ 154 w 190"/>
                <a:gd name="T69" fmla="*/ 39 h 108"/>
                <a:gd name="T70" fmla="*/ 161 w 190"/>
                <a:gd name="T71" fmla="*/ 39 h 108"/>
                <a:gd name="T72" fmla="*/ 172 w 190"/>
                <a:gd name="T73" fmla="*/ 42 h 108"/>
                <a:gd name="T74" fmla="*/ 178 w 190"/>
                <a:gd name="T75" fmla="*/ 45 h 108"/>
                <a:gd name="T76" fmla="*/ 183 w 190"/>
                <a:gd name="T77" fmla="*/ 50 h 108"/>
                <a:gd name="T78" fmla="*/ 189 w 190"/>
                <a:gd name="T79" fmla="*/ 63 h 108"/>
                <a:gd name="T80" fmla="*/ 190 w 190"/>
                <a:gd name="T81" fmla="*/ 71 h 108"/>
                <a:gd name="T82" fmla="*/ 189 w 190"/>
                <a:gd name="T83" fmla="*/ 83 h 108"/>
                <a:gd name="T84" fmla="*/ 186 w 190"/>
                <a:gd name="T85" fmla="*/ 94 h 10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0"/>
                <a:gd name="T130" fmla="*/ 0 h 108"/>
                <a:gd name="T131" fmla="*/ 190 w 190"/>
                <a:gd name="T132" fmla="*/ 108 h 10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0" h="108">
                  <a:moveTo>
                    <a:pt x="53" y="108"/>
                  </a:moveTo>
                  <a:lnTo>
                    <a:pt x="0" y="108"/>
                  </a:lnTo>
                  <a:lnTo>
                    <a:pt x="1" y="102"/>
                  </a:lnTo>
                  <a:lnTo>
                    <a:pt x="1" y="99"/>
                  </a:lnTo>
                  <a:lnTo>
                    <a:pt x="2" y="96"/>
                  </a:lnTo>
                  <a:lnTo>
                    <a:pt x="19" y="49"/>
                  </a:lnTo>
                  <a:lnTo>
                    <a:pt x="20" y="45"/>
                  </a:lnTo>
                  <a:lnTo>
                    <a:pt x="21" y="41"/>
                  </a:lnTo>
                  <a:lnTo>
                    <a:pt x="22" y="32"/>
                  </a:lnTo>
                  <a:lnTo>
                    <a:pt x="22" y="29"/>
                  </a:lnTo>
                  <a:lnTo>
                    <a:pt x="21" y="25"/>
                  </a:lnTo>
                  <a:lnTo>
                    <a:pt x="19" y="19"/>
                  </a:lnTo>
                  <a:lnTo>
                    <a:pt x="18" y="17"/>
                  </a:lnTo>
                  <a:lnTo>
                    <a:pt x="16" y="14"/>
                  </a:lnTo>
                  <a:lnTo>
                    <a:pt x="12" y="10"/>
                  </a:lnTo>
                  <a:lnTo>
                    <a:pt x="11" y="9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8" y="2"/>
                  </a:lnTo>
                  <a:lnTo>
                    <a:pt x="23" y="1"/>
                  </a:lnTo>
                  <a:lnTo>
                    <a:pt x="33" y="0"/>
                  </a:lnTo>
                  <a:lnTo>
                    <a:pt x="39" y="1"/>
                  </a:lnTo>
                  <a:lnTo>
                    <a:pt x="45" y="1"/>
                  </a:lnTo>
                  <a:lnTo>
                    <a:pt x="50" y="2"/>
                  </a:lnTo>
                  <a:lnTo>
                    <a:pt x="54" y="3"/>
                  </a:lnTo>
                  <a:lnTo>
                    <a:pt x="56" y="4"/>
                  </a:lnTo>
                  <a:lnTo>
                    <a:pt x="60" y="6"/>
                  </a:lnTo>
                  <a:lnTo>
                    <a:pt x="64" y="8"/>
                  </a:lnTo>
                  <a:lnTo>
                    <a:pt x="67" y="11"/>
                  </a:lnTo>
                  <a:lnTo>
                    <a:pt x="70" y="15"/>
                  </a:lnTo>
                  <a:lnTo>
                    <a:pt x="72" y="19"/>
                  </a:lnTo>
                  <a:lnTo>
                    <a:pt x="74" y="23"/>
                  </a:lnTo>
                  <a:lnTo>
                    <a:pt x="76" y="28"/>
                  </a:lnTo>
                  <a:lnTo>
                    <a:pt x="76" y="34"/>
                  </a:lnTo>
                  <a:lnTo>
                    <a:pt x="75" y="43"/>
                  </a:lnTo>
                  <a:lnTo>
                    <a:pt x="73" y="52"/>
                  </a:lnTo>
                  <a:lnTo>
                    <a:pt x="53" y="108"/>
                  </a:lnTo>
                  <a:close/>
                  <a:moveTo>
                    <a:pt x="117" y="108"/>
                  </a:moveTo>
                  <a:lnTo>
                    <a:pt x="64" y="108"/>
                  </a:lnTo>
                  <a:lnTo>
                    <a:pt x="64" y="102"/>
                  </a:lnTo>
                  <a:lnTo>
                    <a:pt x="66" y="96"/>
                  </a:lnTo>
                  <a:lnTo>
                    <a:pt x="75" y="7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1" y="20"/>
                  </a:lnTo>
                  <a:lnTo>
                    <a:pt x="104" y="20"/>
                  </a:lnTo>
                  <a:lnTo>
                    <a:pt x="108" y="21"/>
                  </a:lnTo>
                  <a:lnTo>
                    <a:pt x="114" y="23"/>
                  </a:lnTo>
                  <a:lnTo>
                    <a:pt x="118" y="25"/>
                  </a:lnTo>
                  <a:lnTo>
                    <a:pt x="120" y="27"/>
                  </a:lnTo>
                  <a:lnTo>
                    <a:pt x="123" y="29"/>
                  </a:lnTo>
                  <a:lnTo>
                    <a:pt x="125" y="31"/>
                  </a:lnTo>
                  <a:lnTo>
                    <a:pt x="129" y="37"/>
                  </a:lnTo>
                  <a:lnTo>
                    <a:pt x="132" y="44"/>
                  </a:lnTo>
                  <a:lnTo>
                    <a:pt x="133" y="48"/>
                  </a:lnTo>
                  <a:lnTo>
                    <a:pt x="133" y="53"/>
                  </a:lnTo>
                  <a:lnTo>
                    <a:pt x="133" y="58"/>
                  </a:lnTo>
                  <a:lnTo>
                    <a:pt x="132" y="64"/>
                  </a:lnTo>
                  <a:lnTo>
                    <a:pt x="131" y="70"/>
                  </a:lnTo>
                  <a:lnTo>
                    <a:pt x="129" y="75"/>
                  </a:lnTo>
                  <a:lnTo>
                    <a:pt x="117" y="108"/>
                  </a:lnTo>
                  <a:close/>
                  <a:moveTo>
                    <a:pt x="181" y="108"/>
                  </a:moveTo>
                  <a:lnTo>
                    <a:pt x="127" y="108"/>
                  </a:lnTo>
                  <a:lnTo>
                    <a:pt x="128" y="102"/>
                  </a:lnTo>
                  <a:lnTo>
                    <a:pt x="130" y="96"/>
                  </a:lnTo>
                  <a:lnTo>
                    <a:pt x="150" y="39"/>
                  </a:lnTo>
                  <a:lnTo>
                    <a:pt x="154" y="39"/>
                  </a:lnTo>
                  <a:lnTo>
                    <a:pt x="158" y="39"/>
                  </a:lnTo>
                  <a:lnTo>
                    <a:pt x="161" y="39"/>
                  </a:lnTo>
                  <a:lnTo>
                    <a:pt x="165" y="40"/>
                  </a:lnTo>
                  <a:lnTo>
                    <a:pt x="172" y="42"/>
                  </a:lnTo>
                  <a:lnTo>
                    <a:pt x="175" y="43"/>
                  </a:lnTo>
                  <a:lnTo>
                    <a:pt x="178" y="45"/>
                  </a:lnTo>
                  <a:lnTo>
                    <a:pt x="180" y="47"/>
                  </a:lnTo>
                  <a:lnTo>
                    <a:pt x="183" y="50"/>
                  </a:lnTo>
                  <a:lnTo>
                    <a:pt x="187" y="56"/>
                  </a:lnTo>
                  <a:lnTo>
                    <a:pt x="189" y="63"/>
                  </a:lnTo>
                  <a:lnTo>
                    <a:pt x="190" y="67"/>
                  </a:lnTo>
                  <a:lnTo>
                    <a:pt x="190" y="71"/>
                  </a:lnTo>
                  <a:lnTo>
                    <a:pt x="190" y="77"/>
                  </a:lnTo>
                  <a:lnTo>
                    <a:pt x="189" y="83"/>
                  </a:lnTo>
                  <a:lnTo>
                    <a:pt x="188" y="88"/>
                  </a:lnTo>
                  <a:lnTo>
                    <a:pt x="186" y="94"/>
                  </a:lnTo>
                  <a:lnTo>
                    <a:pt x="181" y="1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53" name="Freeform 154"/>
            <p:cNvSpPr>
              <a:spLocks/>
            </p:cNvSpPr>
            <p:nvPr/>
          </p:nvSpPr>
          <p:spPr bwMode="auto">
            <a:xfrm>
              <a:off x="3718334" y="5662697"/>
              <a:ext cx="30096" cy="19074"/>
            </a:xfrm>
            <a:custGeom>
              <a:avLst/>
              <a:gdLst>
                <a:gd name="T0" fmla="*/ 23 w 23"/>
                <a:gd name="T1" fmla="*/ 8 h 17"/>
                <a:gd name="T2" fmla="*/ 23 w 23"/>
                <a:gd name="T3" fmla="*/ 6 h 17"/>
                <a:gd name="T4" fmla="*/ 23 w 23"/>
                <a:gd name="T5" fmla="*/ 4 h 17"/>
                <a:gd name="T6" fmla="*/ 20 w 23"/>
                <a:gd name="T7" fmla="*/ 0 h 17"/>
                <a:gd name="T8" fmla="*/ 11 w 23"/>
                <a:gd name="T9" fmla="*/ 0 h 17"/>
                <a:gd name="T10" fmla="*/ 11 w 23"/>
                <a:gd name="T11" fmla="*/ 7 h 17"/>
                <a:gd name="T12" fmla="*/ 13 w 23"/>
                <a:gd name="T13" fmla="*/ 8 h 17"/>
                <a:gd name="T14" fmla="*/ 13 w 23"/>
                <a:gd name="T15" fmla="*/ 3 h 17"/>
                <a:gd name="T16" fmla="*/ 19 w 23"/>
                <a:gd name="T17" fmla="*/ 3 h 17"/>
                <a:gd name="T18" fmla="*/ 20 w 23"/>
                <a:gd name="T19" fmla="*/ 5 h 17"/>
                <a:gd name="T20" fmla="*/ 21 w 23"/>
                <a:gd name="T21" fmla="*/ 7 h 17"/>
                <a:gd name="T22" fmla="*/ 20 w 23"/>
                <a:gd name="T23" fmla="*/ 9 h 17"/>
                <a:gd name="T24" fmla="*/ 20 w 23"/>
                <a:gd name="T25" fmla="*/ 10 h 17"/>
                <a:gd name="T26" fmla="*/ 17 w 23"/>
                <a:gd name="T27" fmla="*/ 12 h 17"/>
                <a:gd name="T28" fmla="*/ 14 w 23"/>
                <a:gd name="T29" fmla="*/ 13 h 17"/>
                <a:gd name="T30" fmla="*/ 11 w 23"/>
                <a:gd name="T31" fmla="*/ 13 h 17"/>
                <a:gd name="T32" fmla="*/ 8 w 23"/>
                <a:gd name="T33" fmla="*/ 13 h 17"/>
                <a:gd name="T34" fmla="*/ 6 w 23"/>
                <a:gd name="T35" fmla="*/ 12 h 17"/>
                <a:gd name="T36" fmla="*/ 3 w 23"/>
                <a:gd name="T37" fmla="*/ 10 h 17"/>
                <a:gd name="T38" fmla="*/ 3 w 23"/>
                <a:gd name="T39" fmla="*/ 9 h 17"/>
                <a:gd name="T40" fmla="*/ 3 w 23"/>
                <a:gd name="T41" fmla="*/ 7 h 17"/>
                <a:gd name="T42" fmla="*/ 3 w 23"/>
                <a:gd name="T43" fmla="*/ 5 h 17"/>
                <a:gd name="T44" fmla="*/ 4 w 23"/>
                <a:gd name="T45" fmla="*/ 2 h 17"/>
                <a:gd name="T46" fmla="*/ 2 w 23"/>
                <a:gd name="T47" fmla="*/ 1 h 17"/>
                <a:gd name="T48" fmla="*/ 0 w 23"/>
                <a:gd name="T49" fmla="*/ 4 h 17"/>
                <a:gd name="T50" fmla="*/ 0 w 23"/>
                <a:gd name="T51" fmla="*/ 8 h 17"/>
                <a:gd name="T52" fmla="*/ 0 w 23"/>
                <a:gd name="T53" fmla="*/ 10 h 17"/>
                <a:gd name="T54" fmla="*/ 1 w 23"/>
                <a:gd name="T55" fmla="*/ 12 h 17"/>
                <a:gd name="T56" fmla="*/ 2 w 23"/>
                <a:gd name="T57" fmla="*/ 13 h 17"/>
                <a:gd name="T58" fmla="*/ 4 w 23"/>
                <a:gd name="T59" fmla="*/ 15 h 17"/>
                <a:gd name="T60" fmla="*/ 7 w 23"/>
                <a:gd name="T61" fmla="*/ 16 h 17"/>
                <a:gd name="T62" fmla="*/ 11 w 23"/>
                <a:gd name="T63" fmla="*/ 17 h 17"/>
                <a:gd name="T64" fmla="*/ 15 w 23"/>
                <a:gd name="T65" fmla="*/ 16 h 17"/>
                <a:gd name="T66" fmla="*/ 17 w 23"/>
                <a:gd name="T67" fmla="*/ 16 h 17"/>
                <a:gd name="T68" fmla="*/ 19 w 23"/>
                <a:gd name="T69" fmla="*/ 15 h 17"/>
                <a:gd name="T70" fmla="*/ 21 w 23"/>
                <a:gd name="T71" fmla="*/ 13 h 17"/>
                <a:gd name="T72" fmla="*/ 22 w 23"/>
                <a:gd name="T73" fmla="*/ 12 h 17"/>
                <a:gd name="T74" fmla="*/ 23 w 23"/>
                <a:gd name="T75" fmla="*/ 10 h 17"/>
                <a:gd name="T76" fmla="*/ 23 w 23"/>
                <a:gd name="T77" fmla="*/ 8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"/>
                <a:gd name="T118" fmla="*/ 0 h 17"/>
                <a:gd name="T119" fmla="*/ 23 w 23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" h="17">
                  <a:moveTo>
                    <a:pt x="23" y="8"/>
                  </a:moveTo>
                  <a:lnTo>
                    <a:pt x="23" y="6"/>
                  </a:lnTo>
                  <a:lnTo>
                    <a:pt x="23" y="4"/>
                  </a:lnTo>
                  <a:lnTo>
                    <a:pt x="20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13" y="8"/>
                  </a:lnTo>
                  <a:lnTo>
                    <a:pt x="13" y="3"/>
                  </a:lnTo>
                  <a:lnTo>
                    <a:pt x="19" y="3"/>
                  </a:lnTo>
                  <a:lnTo>
                    <a:pt x="20" y="5"/>
                  </a:lnTo>
                  <a:lnTo>
                    <a:pt x="21" y="7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17" y="12"/>
                  </a:lnTo>
                  <a:lnTo>
                    <a:pt x="14" y="13"/>
                  </a:lnTo>
                  <a:lnTo>
                    <a:pt x="11" y="13"/>
                  </a:lnTo>
                  <a:lnTo>
                    <a:pt x="8" y="13"/>
                  </a:lnTo>
                  <a:lnTo>
                    <a:pt x="6" y="12"/>
                  </a:lnTo>
                  <a:lnTo>
                    <a:pt x="3" y="10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5"/>
                  </a:lnTo>
                  <a:lnTo>
                    <a:pt x="4" y="2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2" y="13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11" y="17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9" y="15"/>
                  </a:lnTo>
                  <a:lnTo>
                    <a:pt x="21" y="13"/>
                  </a:lnTo>
                  <a:lnTo>
                    <a:pt x="22" y="12"/>
                  </a:lnTo>
                  <a:lnTo>
                    <a:pt x="23" y="10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54" name="Freeform 155"/>
            <p:cNvSpPr>
              <a:spLocks/>
            </p:cNvSpPr>
            <p:nvPr/>
          </p:nvSpPr>
          <p:spPr bwMode="auto">
            <a:xfrm>
              <a:off x="3718334" y="5643622"/>
              <a:ext cx="30096" cy="14586"/>
            </a:xfrm>
            <a:custGeom>
              <a:avLst/>
              <a:gdLst>
                <a:gd name="T0" fmla="*/ 3 w 23"/>
                <a:gd name="T1" fmla="*/ 1 h 13"/>
                <a:gd name="T2" fmla="*/ 0 w 23"/>
                <a:gd name="T3" fmla="*/ 0 h 13"/>
                <a:gd name="T4" fmla="*/ 0 w 23"/>
                <a:gd name="T5" fmla="*/ 13 h 13"/>
                <a:gd name="T6" fmla="*/ 23 w 23"/>
                <a:gd name="T7" fmla="*/ 13 h 13"/>
                <a:gd name="T8" fmla="*/ 23 w 23"/>
                <a:gd name="T9" fmla="*/ 0 h 13"/>
                <a:gd name="T10" fmla="*/ 21 w 23"/>
                <a:gd name="T11" fmla="*/ 0 h 13"/>
                <a:gd name="T12" fmla="*/ 21 w 23"/>
                <a:gd name="T13" fmla="*/ 10 h 13"/>
                <a:gd name="T14" fmla="*/ 12 w 23"/>
                <a:gd name="T15" fmla="*/ 10 h 13"/>
                <a:gd name="T16" fmla="*/ 12 w 23"/>
                <a:gd name="T17" fmla="*/ 4 h 13"/>
                <a:gd name="T18" fmla="*/ 10 w 23"/>
                <a:gd name="T19" fmla="*/ 2 h 13"/>
                <a:gd name="T20" fmla="*/ 10 w 23"/>
                <a:gd name="T21" fmla="*/ 10 h 13"/>
                <a:gd name="T22" fmla="*/ 3 w 23"/>
                <a:gd name="T23" fmla="*/ 10 h 13"/>
                <a:gd name="T24" fmla="*/ 3 w 23"/>
                <a:gd name="T25" fmla="*/ 1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13"/>
                <a:gd name="T41" fmla="*/ 23 w 23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13">
                  <a:moveTo>
                    <a:pt x="3" y="1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23" y="13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1" y="10"/>
                  </a:lnTo>
                  <a:lnTo>
                    <a:pt x="12" y="10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55" name="Freeform 156"/>
            <p:cNvSpPr>
              <a:spLocks/>
            </p:cNvSpPr>
            <p:nvPr/>
          </p:nvSpPr>
          <p:spPr bwMode="auto">
            <a:xfrm>
              <a:off x="3718334" y="5625670"/>
              <a:ext cx="30096" cy="16830"/>
            </a:xfrm>
            <a:custGeom>
              <a:avLst/>
              <a:gdLst>
                <a:gd name="T0" fmla="*/ 22 w 23"/>
                <a:gd name="T1" fmla="*/ 3 h 15"/>
                <a:gd name="T2" fmla="*/ 21 w 23"/>
                <a:gd name="T3" fmla="*/ 2 h 15"/>
                <a:gd name="T4" fmla="*/ 19 w 23"/>
                <a:gd name="T5" fmla="*/ 1 h 15"/>
                <a:gd name="T6" fmla="*/ 16 w 23"/>
                <a:gd name="T7" fmla="*/ 0 h 15"/>
                <a:gd name="T8" fmla="*/ 14 w 23"/>
                <a:gd name="T9" fmla="*/ 0 h 15"/>
                <a:gd name="T10" fmla="*/ 12 w 23"/>
                <a:gd name="T11" fmla="*/ 1 h 15"/>
                <a:gd name="T12" fmla="*/ 11 w 23"/>
                <a:gd name="T13" fmla="*/ 2 h 15"/>
                <a:gd name="T14" fmla="*/ 10 w 23"/>
                <a:gd name="T15" fmla="*/ 4 h 15"/>
                <a:gd name="T16" fmla="*/ 9 w 23"/>
                <a:gd name="T17" fmla="*/ 8 h 15"/>
                <a:gd name="T18" fmla="*/ 8 w 23"/>
                <a:gd name="T19" fmla="*/ 10 h 15"/>
                <a:gd name="T20" fmla="*/ 6 w 23"/>
                <a:gd name="T21" fmla="*/ 11 h 15"/>
                <a:gd name="T22" fmla="*/ 5 w 23"/>
                <a:gd name="T23" fmla="*/ 11 h 15"/>
                <a:gd name="T24" fmla="*/ 4 w 23"/>
                <a:gd name="T25" fmla="*/ 10 h 15"/>
                <a:gd name="T26" fmla="*/ 3 w 23"/>
                <a:gd name="T27" fmla="*/ 9 h 15"/>
                <a:gd name="T28" fmla="*/ 3 w 23"/>
                <a:gd name="T29" fmla="*/ 7 h 15"/>
                <a:gd name="T30" fmla="*/ 3 w 23"/>
                <a:gd name="T31" fmla="*/ 5 h 15"/>
                <a:gd name="T32" fmla="*/ 5 w 23"/>
                <a:gd name="T33" fmla="*/ 3 h 15"/>
                <a:gd name="T34" fmla="*/ 2 w 23"/>
                <a:gd name="T35" fmla="*/ 1 h 15"/>
                <a:gd name="T36" fmla="*/ 1 w 23"/>
                <a:gd name="T37" fmla="*/ 4 h 15"/>
                <a:gd name="T38" fmla="*/ 0 w 23"/>
                <a:gd name="T39" fmla="*/ 6 h 15"/>
                <a:gd name="T40" fmla="*/ 0 w 23"/>
                <a:gd name="T41" fmla="*/ 7 h 15"/>
                <a:gd name="T42" fmla="*/ 0 w 23"/>
                <a:gd name="T43" fmla="*/ 10 h 15"/>
                <a:gd name="T44" fmla="*/ 2 w 23"/>
                <a:gd name="T45" fmla="*/ 13 h 15"/>
                <a:gd name="T46" fmla="*/ 3 w 23"/>
                <a:gd name="T47" fmla="*/ 13 h 15"/>
                <a:gd name="T48" fmla="*/ 4 w 23"/>
                <a:gd name="T49" fmla="*/ 14 h 15"/>
                <a:gd name="T50" fmla="*/ 7 w 23"/>
                <a:gd name="T51" fmla="*/ 15 h 15"/>
                <a:gd name="T52" fmla="*/ 9 w 23"/>
                <a:gd name="T53" fmla="*/ 14 h 15"/>
                <a:gd name="T54" fmla="*/ 10 w 23"/>
                <a:gd name="T55" fmla="*/ 13 h 15"/>
                <a:gd name="T56" fmla="*/ 12 w 23"/>
                <a:gd name="T57" fmla="*/ 10 h 15"/>
                <a:gd name="T58" fmla="*/ 13 w 23"/>
                <a:gd name="T59" fmla="*/ 7 h 15"/>
                <a:gd name="T60" fmla="*/ 15 w 23"/>
                <a:gd name="T61" fmla="*/ 4 h 15"/>
                <a:gd name="T62" fmla="*/ 17 w 23"/>
                <a:gd name="T63" fmla="*/ 3 h 15"/>
                <a:gd name="T64" fmla="*/ 18 w 23"/>
                <a:gd name="T65" fmla="*/ 4 h 15"/>
                <a:gd name="T66" fmla="*/ 20 w 23"/>
                <a:gd name="T67" fmla="*/ 5 h 15"/>
                <a:gd name="T68" fmla="*/ 20 w 23"/>
                <a:gd name="T69" fmla="*/ 6 h 15"/>
                <a:gd name="T70" fmla="*/ 20 w 23"/>
                <a:gd name="T71" fmla="*/ 8 h 15"/>
                <a:gd name="T72" fmla="*/ 20 w 23"/>
                <a:gd name="T73" fmla="*/ 11 h 15"/>
                <a:gd name="T74" fmla="*/ 18 w 23"/>
                <a:gd name="T75" fmla="*/ 14 h 15"/>
                <a:gd name="T76" fmla="*/ 20 w 23"/>
                <a:gd name="T77" fmla="*/ 15 h 15"/>
                <a:gd name="T78" fmla="*/ 22 w 23"/>
                <a:gd name="T79" fmla="*/ 12 h 15"/>
                <a:gd name="T80" fmla="*/ 23 w 23"/>
                <a:gd name="T81" fmla="*/ 10 h 15"/>
                <a:gd name="T82" fmla="*/ 23 w 23"/>
                <a:gd name="T83" fmla="*/ 8 h 15"/>
                <a:gd name="T84" fmla="*/ 23 w 23"/>
                <a:gd name="T85" fmla="*/ 5 h 15"/>
                <a:gd name="T86" fmla="*/ 22 w 23"/>
                <a:gd name="T87" fmla="*/ 3 h 1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3"/>
                <a:gd name="T133" fmla="*/ 0 h 15"/>
                <a:gd name="T134" fmla="*/ 23 w 23"/>
                <a:gd name="T135" fmla="*/ 15 h 1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3" h="15">
                  <a:moveTo>
                    <a:pt x="22" y="3"/>
                  </a:moveTo>
                  <a:lnTo>
                    <a:pt x="21" y="2"/>
                  </a:lnTo>
                  <a:lnTo>
                    <a:pt x="19" y="1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0" y="4"/>
                  </a:lnTo>
                  <a:lnTo>
                    <a:pt x="9" y="8"/>
                  </a:lnTo>
                  <a:lnTo>
                    <a:pt x="8" y="10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4" y="14"/>
                  </a:lnTo>
                  <a:lnTo>
                    <a:pt x="7" y="15"/>
                  </a:lnTo>
                  <a:lnTo>
                    <a:pt x="9" y="14"/>
                  </a:lnTo>
                  <a:lnTo>
                    <a:pt x="10" y="13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8" y="4"/>
                  </a:lnTo>
                  <a:lnTo>
                    <a:pt x="20" y="5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20" y="11"/>
                  </a:lnTo>
                  <a:lnTo>
                    <a:pt x="18" y="14"/>
                  </a:lnTo>
                  <a:lnTo>
                    <a:pt x="20" y="15"/>
                  </a:lnTo>
                  <a:lnTo>
                    <a:pt x="22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5"/>
                  </a:lnTo>
                  <a:lnTo>
                    <a:pt x="22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56" name="Freeform 157"/>
            <p:cNvSpPr>
              <a:spLocks/>
            </p:cNvSpPr>
            <p:nvPr/>
          </p:nvSpPr>
          <p:spPr bwMode="auto">
            <a:xfrm>
              <a:off x="3718334" y="5606596"/>
              <a:ext cx="30096" cy="19074"/>
            </a:xfrm>
            <a:custGeom>
              <a:avLst/>
              <a:gdLst>
                <a:gd name="T0" fmla="*/ 3 w 23"/>
                <a:gd name="T1" fmla="*/ 7 h 17"/>
                <a:gd name="T2" fmla="*/ 3 w 23"/>
                <a:gd name="T3" fmla="*/ 0 h 17"/>
                <a:gd name="T4" fmla="*/ 0 w 23"/>
                <a:gd name="T5" fmla="*/ 0 h 17"/>
                <a:gd name="T6" fmla="*/ 0 w 23"/>
                <a:gd name="T7" fmla="*/ 16 h 17"/>
                <a:gd name="T8" fmla="*/ 3 w 23"/>
                <a:gd name="T9" fmla="*/ 17 h 17"/>
                <a:gd name="T10" fmla="*/ 3 w 23"/>
                <a:gd name="T11" fmla="*/ 10 h 17"/>
                <a:gd name="T12" fmla="*/ 23 w 23"/>
                <a:gd name="T13" fmla="*/ 10 h 17"/>
                <a:gd name="T14" fmla="*/ 23 w 23"/>
                <a:gd name="T15" fmla="*/ 7 h 17"/>
                <a:gd name="T16" fmla="*/ 3 w 23"/>
                <a:gd name="T17" fmla="*/ 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17"/>
                <a:gd name="T29" fmla="*/ 23 w 23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17">
                  <a:moveTo>
                    <a:pt x="3" y="7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7"/>
                  </a:lnTo>
                  <a:lnTo>
                    <a:pt x="3" y="10"/>
                  </a:lnTo>
                  <a:lnTo>
                    <a:pt x="23" y="10"/>
                  </a:lnTo>
                  <a:lnTo>
                    <a:pt x="23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57" name="Freeform 158"/>
            <p:cNvSpPr>
              <a:spLocks/>
            </p:cNvSpPr>
            <p:nvPr/>
          </p:nvSpPr>
          <p:spPr bwMode="auto">
            <a:xfrm>
              <a:off x="3718334" y="5600986"/>
              <a:ext cx="30096" cy="4488"/>
            </a:xfrm>
            <a:custGeom>
              <a:avLst/>
              <a:gdLst>
                <a:gd name="T0" fmla="*/ 23 w 23"/>
                <a:gd name="T1" fmla="*/ 4 h 4"/>
                <a:gd name="T2" fmla="*/ 23 w 23"/>
                <a:gd name="T3" fmla="*/ 0 h 4"/>
                <a:gd name="T4" fmla="*/ 0 w 23"/>
                <a:gd name="T5" fmla="*/ 0 h 4"/>
                <a:gd name="T6" fmla="*/ 1 w 23"/>
                <a:gd name="T7" fmla="*/ 4 h 4"/>
                <a:gd name="T8" fmla="*/ 23 w 2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4"/>
                <a:gd name="T17" fmla="*/ 23 w 2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4">
                  <a:moveTo>
                    <a:pt x="23" y="4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1" y="4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58" name="Freeform 159"/>
            <p:cNvSpPr>
              <a:spLocks noEditPoints="1"/>
            </p:cNvSpPr>
            <p:nvPr/>
          </p:nvSpPr>
          <p:spPr bwMode="auto">
            <a:xfrm>
              <a:off x="3718334" y="5576301"/>
              <a:ext cx="30096" cy="21318"/>
            </a:xfrm>
            <a:custGeom>
              <a:avLst/>
              <a:gdLst>
                <a:gd name="T0" fmla="*/ 23 w 23"/>
                <a:gd name="T1" fmla="*/ 9 h 19"/>
                <a:gd name="T2" fmla="*/ 23 w 23"/>
                <a:gd name="T3" fmla="*/ 7 h 19"/>
                <a:gd name="T4" fmla="*/ 22 w 23"/>
                <a:gd name="T5" fmla="*/ 5 h 19"/>
                <a:gd name="T6" fmla="*/ 21 w 23"/>
                <a:gd name="T7" fmla="*/ 3 h 19"/>
                <a:gd name="T8" fmla="*/ 19 w 23"/>
                <a:gd name="T9" fmla="*/ 2 h 19"/>
                <a:gd name="T10" fmla="*/ 18 w 23"/>
                <a:gd name="T11" fmla="*/ 1 h 19"/>
                <a:gd name="T12" fmla="*/ 16 w 23"/>
                <a:gd name="T13" fmla="*/ 0 h 19"/>
                <a:gd name="T14" fmla="*/ 14 w 23"/>
                <a:gd name="T15" fmla="*/ 0 h 19"/>
                <a:gd name="T16" fmla="*/ 11 w 23"/>
                <a:gd name="T17" fmla="*/ 0 h 19"/>
                <a:gd name="T18" fmla="*/ 7 w 23"/>
                <a:gd name="T19" fmla="*/ 0 h 19"/>
                <a:gd name="T20" fmla="*/ 5 w 23"/>
                <a:gd name="T21" fmla="*/ 1 h 19"/>
                <a:gd name="T22" fmla="*/ 4 w 23"/>
                <a:gd name="T23" fmla="*/ 2 h 19"/>
                <a:gd name="T24" fmla="*/ 2 w 23"/>
                <a:gd name="T25" fmla="*/ 4 h 19"/>
                <a:gd name="T26" fmla="*/ 1 w 23"/>
                <a:gd name="T27" fmla="*/ 5 h 19"/>
                <a:gd name="T28" fmla="*/ 0 w 23"/>
                <a:gd name="T29" fmla="*/ 7 h 19"/>
                <a:gd name="T30" fmla="*/ 0 w 23"/>
                <a:gd name="T31" fmla="*/ 9 h 19"/>
                <a:gd name="T32" fmla="*/ 0 w 23"/>
                <a:gd name="T33" fmla="*/ 12 h 19"/>
                <a:gd name="T34" fmla="*/ 1 w 23"/>
                <a:gd name="T35" fmla="*/ 14 h 19"/>
                <a:gd name="T36" fmla="*/ 2 w 23"/>
                <a:gd name="T37" fmla="*/ 15 h 19"/>
                <a:gd name="T38" fmla="*/ 4 w 23"/>
                <a:gd name="T39" fmla="*/ 17 h 19"/>
                <a:gd name="T40" fmla="*/ 7 w 23"/>
                <a:gd name="T41" fmla="*/ 19 h 19"/>
                <a:gd name="T42" fmla="*/ 11 w 23"/>
                <a:gd name="T43" fmla="*/ 19 h 19"/>
                <a:gd name="T44" fmla="*/ 16 w 23"/>
                <a:gd name="T45" fmla="*/ 19 h 19"/>
                <a:gd name="T46" fmla="*/ 19 w 23"/>
                <a:gd name="T47" fmla="*/ 17 h 19"/>
                <a:gd name="T48" fmla="*/ 21 w 23"/>
                <a:gd name="T49" fmla="*/ 15 h 19"/>
                <a:gd name="T50" fmla="*/ 22 w 23"/>
                <a:gd name="T51" fmla="*/ 14 h 19"/>
                <a:gd name="T52" fmla="*/ 23 w 23"/>
                <a:gd name="T53" fmla="*/ 12 h 19"/>
                <a:gd name="T54" fmla="*/ 23 w 23"/>
                <a:gd name="T55" fmla="*/ 9 h 19"/>
                <a:gd name="T56" fmla="*/ 3 w 23"/>
                <a:gd name="T57" fmla="*/ 9 h 19"/>
                <a:gd name="T58" fmla="*/ 3 w 23"/>
                <a:gd name="T59" fmla="*/ 8 h 19"/>
                <a:gd name="T60" fmla="*/ 3 w 23"/>
                <a:gd name="T61" fmla="*/ 7 h 19"/>
                <a:gd name="T62" fmla="*/ 5 w 23"/>
                <a:gd name="T63" fmla="*/ 5 h 19"/>
                <a:gd name="T64" fmla="*/ 8 w 23"/>
                <a:gd name="T65" fmla="*/ 4 h 19"/>
                <a:gd name="T66" fmla="*/ 11 w 23"/>
                <a:gd name="T67" fmla="*/ 3 h 19"/>
                <a:gd name="T68" fmla="*/ 15 w 23"/>
                <a:gd name="T69" fmla="*/ 4 h 19"/>
                <a:gd name="T70" fmla="*/ 18 w 23"/>
                <a:gd name="T71" fmla="*/ 5 h 19"/>
                <a:gd name="T72" fmla="*/ 20 w 23"/>
                <a:gd name="T73" fmla="*/ 7 h 19"/>
                <a:gd name="T74" fmla="*/ 21 w 23"/>
                <a:gd name="T75" fmla="*/ 9 h 19"/>
                <a:gd name="T76" fmla="*/ 20 w 23"/>
                <a:gd name="T77" fmla="*/ 11 h 19"/>
                <a:gd name="T78" fmla="*/ 20 w 23"/>
                <a:gd name="T79" fmla="*/ 12 h 19"/>
                <a:gd name="T80" fmla="*/ 18 w 23"/>
                <a:gd name="T81" fmla="*/ 14 h 19"/>
                <a:gd name="T82" fmla="*/ 15 w 23"/>
                <a:gd name="T83" fmla="*/ 15 h 19"/>
                <a:gd name="T84" fmla="*/ 11 w 23"/>
                <a:gd name="T85" fmla="*/ 16 h 19"/>
                <a:gd name="T86" fmla="*/ 8 w 23"/>
                <a:gd name="T87" fmla="*/ 15 h 19"/>
                <a:gd name="T88" fmla="*/ 5 w 23"/>
                <a:gd name="T89" fmla="*/ 14 h 19"/>
                <a:gd name="T90" fmla="*/ 3 w 23"/>
                <a:gd name="T91" fmla="*/ 12 h 19"/>
                <a:gd name="T92" fmla="*/ 3 w 23"/>
                <a:gd name="T93" fmla="*/ 11 h 19"/>
                <a:gd name="T94" fmla="*/ 3 w 23"/>
                <a:gd name="T95" fmla="*/ 9 h 1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"/>
                <a:gd name="T145" fmla="*/ 0 h 19"/>
                <a:gd name="T146" fmla="*/ 23 w 23"/>
                <a:gd name="T147" fmla="*/ 19 h 1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" h="19">
                  <a:moveTo>
                    <a:pt x="23" y="9"/>
                  </a:moveTo>
                  <a:lnTo>
                    <a:pt x="23" y="7"/>
                  </a:lnTo>
                  <a:lnTo>
                    <a:pt x="22" y="5"/>
                  </a:lnTo>
                  <a:lnTo>
                    <a:pt x="21" y="3"/>
                  </a:lnTo>
                  <a:lnTo>
                    <a:pt x="19" y="2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4" y="2"/>
                  </a:lnTo>
                  <a:lnTo>
                    <a:pt x="2" y="4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7" y="19"/>
                  </a:lnTo>
                  <a:lnTo>
                    <a:pt x="11" y="19"/>
                  </a:lnTo>
                  <a:lnTo>
                    <a:pt x="16" y="19"/>
                  </a:lnTo>
                  <a:lnTo>
                    <a:pt x="19" y="17"/>
                  </a:lnTo>
                  <a:lnTo>
                    <a:pt x="21" y="15"/>
                  </a:lnTo>
                  <a:lnTo>
                    <a:pt x="22" y="14"/>
                  </a:lnTo>
                  <a:lnTo>
                    <a:pt x="23" y="12"/>
                  </a:lnTo>
                  <a:lnTo>
                    <a:pt x="23" y="9"/>
                  </a:lnTo>
                  <a:close/>
                  <a:moveTo>
                    <a:pt x="3" y="9"/>
                  </a:moveTo>
                  <a:lnTo>
                    <a:pt x="3" y="8"/>
                  </a:lnTo>
                  <a:lnTo>
                    <a:pt x="3" y="7"/>
                  </a:lnTo>
                  <a:lnTo>
                    <a:pt x="5" y="5"/>
                  </a:lnTo>
                  <a:lnTo>
                    <a:pt x="8" y="4"/>
                  </a:lnTo>
                  <a:lnTo>
                    <a:pt x="11" y="3"/>
                  </a:lnTo>
                  <a:lnTo>
                    <a:pt x="15" y="4"/>
                  </a:lnTo>
                  <a:lnTo>
                    <a:pt x="18" y="5"/>
                  </a:lnTo>
                  <a:lnTo>
                    <a:pt x="20" y="7"/>
                  </a:lnTo>
                  <a:lnTo>
                    <a:pt x="21" y="9"/>
                  </a:lnTo>
                  <a:lnTo>
                    <a:pt x="20" y="11"/>
                  </a:lnTo>
                  <a:lnTo>
                    <a:pt x="20" y="12"/>
                  </a:lnTo>
                  <a:lnTo>
                    <a:pt x="18" y="14"/>
                  </a:lnTo>
                  <a:lnTo>
                    <a:pt x="15" y="15"/>
                  </a:lnTo>
                  <a:lnTo>
                    <a:pt x="11" y="16"/>
                  </a:lnTo>
                  <a:lnTo>
                    <a:pt x="8" y="15"/>
                  </a:lnTo>
                  <a:lnTo>
                    <a:pt x="5" y="14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59" name="Freeform 160"/>
            <p:cNvSpPr>
              <a:spLocks/>
            </p:cNvSpPr>
            <p:nvPr/>
          </p:nvSpPr>
          <p:spPr bwMode="auto">
            <a:xfrm>
              <a:off x="3718334" y="5552739"/>
              <a:ext cx="30096" cy="19074"/>
            </a:xfrm>
            <a:custGeom>
              <a:avLst/>
              <a:gdLst>
                <a:gd name="T0" fmla="*/ 23 w 23"/>
                <a:gd name="T1" fmla="*/ 3 h 17"/>
                <a:gd name="T2" fmla="*/ 23 w 23"/>
                <a:gd name="T3" fmla="*/ 0 h 17"/>
                <a:gd name="T4" fmla="*/ 0 w 23"/>
                <a:gd name="T5" fmla="*/ 0 h 17"/>
                <a:gd name="T6" fmla="*/ 0 w 23"/>
                <a:gd name="T7" fmla="*/ 2 h 17"/>
                <a:gd name="T8" fmla="*/ 18 w 23"/>
                <a:gd name="T9" fmla="*/ 2 h 17"/>
                <a:gd name="T10" fmla="*/ 0 w 23"/>
                <a:gd name="T11" fmla="*/ 14 h 17"/>
                <a:gd name="T12" fmla="*/ 1 w 23"/>
                <a:gd name="T13" fmla="*/ 17 h 17"/>
                <a:gd name="T14" fmla="*/ 23 w 23"/>
                <a:gd name="T15" fmla="*/ 17 h 17"/>
                <a:gd name="T16" fmla="*/ 23 w 23"/>
                <a:gd name="T17" fmla="*/ 14 h 17"/>
                <a:gd name="T18" fmla="*/ 6 w 23"/>
                <a:gd name="T19" fmla="*/ 14 h 17"/>
                <a:gd name="T20" fmla="*/ 23 w 23"/>
                <a:gd name="T21" fmla="*/ 3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"/>
                <a:gd name="T34" fmla="*/ 0 h 17"/>
                <a:gd name="T35" fmla="*/ 23 w 23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" h="17">
                  <a:moveTo>
                    <a:pt x="23" y="3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18" y="2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23" y="17"/>
                  </a:lnTo>
                  <a:lnTo>
                    <a:pt x="23" y="14"/>
                  </a:lnTo>
                  <a:lnTo>
                    <a:pt x="6" y="14"/>
                  </a:ln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60" name="Freeform 161"/>
            <p:cNvSpPr>
              <a:spLocks noEditPoints="1"/>
            </p:cNvSpPr>
            <p:nvPr/>
          </p:nvSpPr>
          <p:spPr bwMode="auto">
            <a:xfrm>
              <a:off x="3752356" y="5442781"/>
              <a:ext cx="70661" cy="99860"/>
            </a:xfrm>
            <a:custGeom>
              <a:avLst/>
              <a:gdLst>
                <a:gd name="T0" fmla="*/ 30 w 54"/>
                <a:gd name="T1" fmla="*/ 49 h 89"/>
                <a:gd name="T2" fmla="*/ 35 w 54"/>
                <a:gd name="T3" fmla="*/ 49 h 89"/>
                <a:gd name="T4" fmla="*/ 40 w 54"/>
                <a:gd name="T5" fmla="*/ 47 h 89"/>
                <a:gd name="T6" fmla="*/ 42 w 54"/>
                <a:gd name="T7" fmla="*/ 46 h 89"/>
                <a:gd name="T8" fmla="*/ 44 w 54"/>
                <a:gd name="T9" fmla="*/ 45 h 89"/>
                <a:gd name="T10" fmla="*/ 46 w 54"/>
                <a:gd name="T11" fmla="*/ 44 h 89"/>
                <a:gd name="T12" fmla="*/ 47 w 54"/>
                <a:gd name="T13" fmla="*/ 42 h 89"/>
                <a:gd name="T14" fmla="*/ 50 w 54"/>
                <a:gd name="T15" fmla="*/ 39 h 89"/>
                <a:gd name="T16" fmla="*/ 52 w 54"/>
                <a:gd name="T17" fmla="*/ 34 h 89"/>
                <a:gd name="T18" fmla="*/ 54 w 54"/>
                <a:gd name="T19" fmla="*/ 30 h 89"/>
                <a:gd name="T20" fmla="*/ 54 w 54"/>
                <a:gd name="T21" fmla="*/ 25 h 89"/>
                <a:gd name="T22" fmla="*/ 54 w 54"/>
                <a:gd name="T23" fmla="*/ 20 h 89"/>
                <a:gd name="T24" fmla="*/ 52 w 54"/>
                <a:gd name="T25" fmla="*/ 15 h 89"/>
                <a:gd name="T26" fmla="*/ 50 w 54"/>
                <a:gd name="T27" fmla="*/ 11 h 89"/>
                <a:gd name="T28" fmla="*/ 47 w 54"/>
                <a:gd name="T29" fmla="*/ 7 h 89"/>
                <a:gd name="T30" fmla="*/ 43 w 54"/>
                <a:gd name="T31" fmla="*/ 4 h 89"/>
                <a:gd name="T32" fmla="*/ 41 w 54"/>
                <a:gd name="T33" fmla="*/ 3 h 89"/>
                <a:gd name="T34" fmla="*/ 39 w 54"/>
                <a:gd name="T35" fmla="*/ 2 h 89"/>
                <a:gd name="T36" fmla="*/ 34 w 54"/>
                <a:gd name="T37" fmla="*/ 1 h 89"/>
                <a:gd name="T38" fmla="*/ 29 w 54"/>
                <a:gd name="T39" fmla="*/ 0 h 89"/>
                <a:gd name="T40" fmla="*/ 0 w 54"/>
                <a:gd name="T41" fmla="*/ 0 h 89"/>
                <a:gd name="T42" fmla="*/ 0 w 54"/>
                <a:gd name="T43" fmla="*/ 89 h 89"/>
                <a:gd name="T44" fmla="*/ 13 w 54"/>
                <a:gd name="T45" fmla="*/ 89 h 89"/>
                <a:gd name="T46" fmla="*/ 13 w 54"/>
                <a:gd name="T47" fmla="*/ 49 h 89"/>
                <a:gd name="T48" fmla="*/ 30 w 54"/>
                <a:gd name="T49" fmla="*/ 49 h 89"/>
                <a:gd name="T50" fmla="*/ 27 w 54"/>
                <a:gd name="T51" fmla="*/ 10 h 89"/>
                <a:gd name="T52" fmla="*/ 30 w 54"/>
                <a:gd name="T53" fmla="*/ 10 h 89"/>
                <a:gd name="T54" fmla="*/ 33 w 54"/>
                <a:gd name="T55" fmla="*/ 11 h 89"/>
                <a:gd name="T56" fmla="*/ 35 w 54"/>
                <a:gd name="T57" fmla="*/ 13 h 89"/>
                <a:gd name="T58" fmla="*/ 37 w 54"/>
                <a:gd name="T59" fmla="*/ 15 h 89"/>
                <a:gd name="T60" fmla="*/ 39 w 54"/>
                <a:gd name="T61" fmla="*/ 17 h 89"/>
                <a:gd name="T62" fmla="*/ 40 w 54"/>
                <a:gd name="T63" fmla="*/ 19 h 89"/>
                <a:gd name="T64" fmla="*/ 41 w 54"/>
                <a:gd name="T65" fmla="*/ 22 h 89"/>
                <a:gd name="T66" fmla="*/ 41 w 54"/>
                <a:gd name="T67" fmla="*/ 24 h 89"/>
                <a:gd name="T68" fmla="*/ 41 w 54"/>
                <a:gd name="T69" fmla="*/ 28 h 89"/>
                <a:gd name="T70" fmla="*/ 40 w 54"/>
                <a:gd name="T71" fmla="*/ 30 h 89"/>
                <a:gd name="T72" fmla="*/ 39 w 54"/>
                <a:gd name="T73" fmla="*/ 33 h 89"/>
                <a:gd name="T74" fmla="*/ 37 w 54"/>
                <a:gd name="T75" fmla="*/ 35 h 89"/>
                <a:gd name="T76" fmla="*/ 35 w 54"/>
                <a:gd name="T77" fmla="*/ 37 h 89"/>
                <a:gd name="T78" fmla="*/ 33 w 54"/>
                <a:gd name="T79" fmla="*/ 38 h 89"/>
                <a:gd name="T80" fmla="*/ 30 w 54"/>
                <a:gd name="T81" fmla="*/ 39 h 89"/>
                <a:gd name="T82" fmla="*/ 27 w 54"/>
                <a:gd name="T83" fmla="*/ 39 h 89"/>
                <a:gd name="T84" fmla="*/ 13 w 54"/>
                <a:gd name="T85" fmla="*/ 39 h 89"/>
                <a:gd name="T86" fmla="*/ 13 w 54"/>
                <a:gd name="T87" fmla="*/ 10 h 89"/>
                <a:gd name="T88" fmla="*/ 27 w 54"/>
                <a:gd name="T89" fmla="*/ 10 h 8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4"/>
                <a:gd name="T136" fmla="*/ 0 h 89"/>
                <a:gd name="T137" fmla="*/ 54 w 54"/>
                <a:gd name="T138" fmla="*/ 89 h 8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4" h="89">
                  <a:moveTo>
                    <a:pt x="30" y="49"/>
                  </a:moveTo>
                  <a:lnTo>
                    <a:pt x="35" y="49"/>
                  </a:lnTo>
                  <a:lnTo>
                    <a:pt x="40" y="47"/>
                  </a:lnTo>
                  <a:lnTo>
                    <a:pt x="42" y="46"/>
                  </a:lnTo>
                  <a:lnTo>
                    <a:pt x="44" y="45"/>
                  </a:lnTo>
                  <a:lnTo>
                    <a:pt x="46" y="44"/>
                  </a:lnTo>
                  <a:lnTo>
                    <a:pt x="47" y="42"/>
                  </a:lnTo>
                  <a:lnTo>
                    <a:pt x="50" y="39"/>
                  </a:lnTo>
                  <a:lnTo>
                    <a:pt x="52" y="34"/>
                  </a:lnTo>
                  <a:lnTo>
                    <a:pt x="54" y="30"/>
                  </a:lnTo>
                  <a:lnTo>
                    <a:pt x="54" y="25"/>
                  </a:lnTo>
                  <a:lnTo>
                    <a:pt x="54" y="20"/>
                  </a:lnTo>
                  <a:lnTo>
                    <a:pt x="52" y="15"/>
                  </a:lnTo>
                  <a:lnTo>
                    <a:pt x="50" y="11"/>
                  </a:lnTo>
                  <a:lnTo>
                    <a:pt x="47" y="7"/>
                  </a:lnTo>
                  <a:lnTo>
                    <a:pt x="43" y="4"/>
                  </a:lnTo>
                  <a:lnTo>
                    <a:pt x="41" y="3"/>
                  </a:lnTo>
                  <a:lnTo>
                    <a:pt x="39" y="2"/>
                  </a:lnTo>
                  <a:lnTo>
                    <a:pt x="34" y="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89"/>
                  </a:lnTo>
                  <a:lnTo>
                    <a:pt x="13" y="89"/>
                  </a:lnTo>
                  <a:lnTo>
                    <a:pt x="13" y="49"/>
                  </a:lnTo>
                  <a:lnTo>
                    <a:pt x="30" y="49"/>
                  </a:lnTo>
                  <a:close/>
                  <a:moveTo>
                    <a:pt x="27" y="10"/>
                  </a:moveTo>
                  <a:lnTo>
                    <a:pt x="30" y="10"/>
                  </a:lnTo>
                  <a:lnTo>
                    <a:pt x="33" y="11"/>
                  </a:lnTo>
                  <a:lnTo>
                    <a:pt x="35" y="13"/>
                  </a:lnTo>
                  <a:lnTo>
                    <a:pt x="37" y="15"/>
                  </a:lnTo>
                  <a:lnTo>
                    <a:pt x="39" y="17"/>
                  </a:lnTo>
                  <a:lnTo>
                    <a:pt x="40" y="19"/>
                  </a:lnTo>
                  <a:lnTo>
                    <a:pt x="41" y="22"/>
                  </a:lnTo>
                  <a:lnTo>
                    <a:pt x="41" y="24"/>
                  </a:lnTo>
                  <a:lnTo>
                    <a:pt x="41" y="28"/>
                  </a:lnTo>
                  <a:lnTo>
                    <a:pt x="40" y="30"/>
                  </a:lnTo>
                  <a:lnTo>
                    <a:pt x="39" y="33"/>
                  </a:lnTo>
                  <a:lnTo>
                    <a:pt x="37" y="35"/>
                  </a:lnTo>
                  <a:lnTo>
                    <a:pt x="35" y="37"/>
                  </a:lnTo>
                  <a:lnTo>
                    <a:pt x="33" y="38"/>
                  </a:lnTo>
                  <a:lnTo>
                    <a:pt x="30" y="39"/>
                  </a:lnTo>
                  <a:lnTo>
                    <a:pt x="27" y="39"/>
                  </a:lnTo>
                  <a:lnTo>
                    <a:pt x="13" y="39"/>
                  </a:lnTo>
                  <a:lnTo>
                    <a:pt x="13" y="10"/>
                  </a:lnTo>
                  <a:lnTo>
                    <a:pt x="27" y="10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61" name="Freeform 162"/>
            <p:cNvSpPr>
              <a:spLocks/>
            </p:cNvSpPr>
            <p:nvPr/>
          </p:nvSpPr>
          <p:spPr bwMode="auto">
            <a:xfrm>
              <a:off x="3830868" y="5442781"/>
              <a:ext cx="68044" cy="99860"/>
            </a:xfrm>
            <a:custGeom>
              <a:avLst/>
              <a:gdLst>
                <a:gd name="T0" fmla="*/ 47 w 52"/>
                <a:gd name="T1" fmla="*/ 10 h 89"/>
                <a:gd name="T2" fmla="*/ 52 w 52"/>
                <a:gd name="T3" fmla="*/ 0 h 89"/>
                <a:gd name="T4" fmla="*/ 0 w 52"/>
                <a:gd name="T5" fmla="*/ 0 h 89"/>
                <a:gd name="T6" fmla="*/ 0 w 52"/>
                <a:gd name="T7" fmla="*/ 89 h 89"/>
                <a:gd name="T8" fmla="*/ 50 w 52"/>
                <a:gd name="T9" fmla="*/ 89 h 89"/>
                <a:gd name="T10" fmla="*/ 50 w 52"/>
                <a:gd name="T11" fmla="*/ 80 h 89"/>
                <a:gd name="T12" fmla="*/ 13 w 52"/>
                <a:gd name="T13" fmla="*/ 80 h 89"/>
                <a:gd name="T14" fmla="*/ 13 w 52"/>
                <a:gd name="T15" fmla="*/ 46 h 89"/>
                <a:gd name="T16" fmla="*/ 37 w 52"/>
                <a:gd name="T17" fmla="*/ 46 h 89"/>
                <a:gd name="T18" fmla="*/ 42 w 52"/>
                <a:gd name="T19" fmla="*/ 36 h 89"/>
                <a:gd name="T20" fmla="*/ 13 w 52"/>
                <a:gd name="T21" fmla="*/ 36 h 89"/>
                <a:gd name="T22" fmla="*/ 13 w 52"/>
                <a:gd name="T23" fmla="*/ 10 h 89"/>
                <a:gd name="T24" fmla="*/ 47 w 52"/>
                <a:gd name="T25" fmla="*/ 10 h 8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"/>
                <a:gd name="T40" fmla="*/ 0 h 89"/>
                <a:gd name="T41" fmla="*/ 52 w 52"/>
                <a:gd name="T42" fmla="*/ 89 h 8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" h="89">
                  <a:moveTo>
                    <a:pt x="47" y="10"/>
                  </a:moveTo>
                  <a:lnTo>
                    <a:pt x="52" y="0"/>
                  </a:lnTo>
                  <a:lnTo>
                    <a:pt x="0" y="0"/>
                  </a:lnTo>
                  <a:lnTo>
                    <a:pt x="0" y="89"/>
                  </a:lnTo>
                  <a:lnTo>
                    <a:pt x="50" y="89"/>
                  </a:lnTo>
                  <a:lnTo>
                    <a:pt x="50" y="80"/>
                  </a:lnTo>
                  <a:lnTo>
                    <a:pt x="13" y="80"/>
                  </a:lnTo>
                  <a:lnTo>
                    <a:pt x="13" y="46"/>
                  </a:lnTo>
                  <a:lnTo>
                    <a:pt x="37" y="46"/>
                  </a:lnTo>
                  <a:lnTo>
                    <a:pt x="42" y="36"/>
                  </a:lnTo>
                  <a:lnTo>
                    <a:pt x="13" y="36"/>
                  </a:lnTo>
                  <a:lnTo>
                    <a:pt x="13" y="10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62" name="Freeform 163"/>
            <p:cNvSpPr>
              <a:spLocks/>
            </p:cNvSpPr>
            <p:nvPr/>
          </p:nvSpPr>
          <p:spPr bwMode="auto">
            <a:xfrm>
              <a:off x="3900220" y="5441659"/>
              <a:ext cx="88981" cy="102104"/>
            </a:xfrm>
            <a:custGeom>
              <a:avLst/>
              <a:gdLst>
                <a:gd name="T0" fmla="*/ 39 w 68"/>
                <a:gd name="T1" fmla="*/ 91 h 91"/>
                <a:gd name="T2" fmla="*/ 52 w 68"/>
                <a:gd name="T3" fmla="*/ 88 h 91"/>
                <a:gd name="T4" fmla="*/ 64 w 68"/>
                <a:gd name="T5" fmla="*/ 82 h 91"/>
                <a:gd name="T6" fmla="*/ 63 w 68"/>
                <a:gd name="T7" fmla="*/ 71 h 91"/>
                <a:gd name="T8" fmla="*/ 50 w 68"/>
                <a:gd name="T9" fmla="*/ 78 h 91"/>
                <a:gd name="T10" fmla="*/ 42 w 68"/>
                <a:gd name="T11" fmla="*/ 80 h 91"/>
                <a:gd name="T12" fmla="*/ 32 w 68"/>
                <a:gd name="T13" fmla="*/ 80 h 91"/>
                <a:gd name="T14" fmla="*/ 28 w 68"/>
                <a:gd name="T15" fmla="*/ 77 h 91"/>
                <a:gd name="T16" fmla="*/ 23 w 68"/>
                <a:gd name="T17" fmla="*/ 72 h 91"/>
                <a:gd name="T18" fmla="*/ 19 w 68"/>
                <a:gd name="T19" fmla="*/ 64 h 91"/>
                <a:gd name="T20" fmla="*/ 16 w 68"/>
                <a:gd name="T21" fmla="*/ 52 h 91"/>
                <a:gd name="T22" fmla="*/ 16 w 68"/>
                <a:gd name="T23" fmla="*/ 39 h 91"/>
                <a:gd name="T24" fmla="*/ 18 w 68"/>
                <a:gd name="T25" fmla="*/ 26 h 91"/>
                <a:gd name="T26" fmla="*/ 22 w 68"/>
                <a:gd name="T27" fmla="*/ 19 h 91"/>
                <a:gd name="T28" fmla="*/ 28 w 68"/>
                <a:gd name="T29" fmla="*/ 13 h 91"/>
                <a:gd name="T30" fmla="*/ 32 w 68"/>
                <a:gd name="T31" fmla="*/ 11 h 91"/>
                <a:gd name="T32" fmla="*/ 43 w 68"/>
                <a:gd name="T33" fmla="*/ 10 h 91"/>
                <a:gd name="T34" fmla="*/ 53 w 68"/>
                <a:gd name="T35" fmla="*/ 13 h 91"/>
                <a:gd name="T36" fmla="*/ 63 w 68"/>
                <a:gd name="T37" fmla="*/ 8 h 91"/>
                <a:gd name="T38" fmla="*/ 50 w 68"/>
                <a:gd name="T39" fmla="*/ 2 h 91"/>
                <a:gd name="T40" fmla="*/ 36 w 68"/>
                <a:gd name="T41" fmla="*/ 0 h 91"/>
                <a:gd name="T42" fmla="*/ 28 w 68"/>
                <a:gd name="T43" fmla="*/ 0 h 91"/>
                <a:gd name="T44" fmla="*/ 20 w 68"/>
                <a:gd name="T45" fmla="*/ 3 h 91"/>
                <a:gd name="T46" fmla="*/ 14 w 68"/>
                <a:gd name="T47" fmla="*/ 8 h 91"/>
                <a:gd name="T48" fmla="*/ 9 w 68"/>
                <a:gd name="T49" fmla="*/ 14 h 91"/>
                <a:gd name="T50" fmla="*/ 3 w 68"/>
                <a:gd name="T51" fmla="*/ 25 h 91"/>
                <a:gd name="T52" fmla="*/ 0 w 68"/>
                <a:gd name="T53" fmla="*/ 37 h 91"/>
                <a:gd name="T54" fmla="*/ 0 w 68"/>
                <a:gd name="T55" fmla="*/ 48 h 91"/>
                <a:gd name="T56" fmla="*/ 2 w 68"/>
                <a:gd name="T57" fmla="*/ 60 h 91"/>
                <a:gd name="T58" fmla="*/ 6 w 68"/>
                <a:gd name="T59" fmla="*/ 72 h 91"/>
                <a:gd name="T60" fmla="*/ 13 w 68"/>
                <a:gd name="T61" fmla="*/ 82 h 91"/>
                <a:gd name="T62" fmla="*/ 18 w 68"/>
                <a:gd name="T63" fmla="*/ 86 h 91"/>
                <a:gd name="T64" fmla="*/ 23 w 68"/>
                <a:gd name="T65" fmla="*/ 89 h 91"/>
                <a:gd name="T66" fmla="*/ 31 w 68"/>
                <a:gd name="T67" fmla="*/ 91 h 9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8"/>
                <a:gd name="T103" fmla="*/ 0 h 91"/>
                <a:gd name="T104" fmla="*/ 68 w 68"/>
                <a:gd name="T105" fmla="*/ 91 h 9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8" h="91">
                  <a:moveTo>
                    <a:pt x="35" y="91"/>
                  </a:moveTo>
                  <a:lnTo>
                    <a:pt x="39" y="91"/>
                  </a:lnTo>
                  <a:lnTo>
                    <a:pt x="44" y="91"/>
                  </a:lnTo>
                  <a:lnTo>
                    <a:pt x="52" y="88"/>
                  </a:lnTo>
                  <a:lnTo>
                    <a:pt x="60" y="85"/>
                  </a:lnTo>
                  <a:lnTo>
                    <a:pt x="64" y="82"/>
                  </a:lnTo>
                  <a:lnTo>
                    <a:pt x="68" y="79"/>
                  </a:lnTo>
                  <a:lnTo>
                    <a:pt x="63" y="71"/>
                  </a:lnTo>
                  <a:lnTo>
                    <a:pt x="55" y="75"/>
                  </a:lnTo>
                  <a:lnTo>
                    <a:pt x="50" y="78"/>
                  </a:lnTo>
                  <a:lnTo>
                    <a:pt x="46" y="79"/>
                  </a:lnTo>
                  <a:lnTo>
                    <a:pt x="42" y="80"/>
                  </a:lnTo>
                  <a:lnTo>
                    <a:pt x="37" y="80"/>
                  </a:lnTo>
                  <a:lnTo>
                    <a:pt x="32" y="80"/>
                  </a:lnTo>
                  <a:lnTo>
                    <a:pt x="30" y="79"/>
                  </a:lnTo>
                  <a:lnTo>
                    <a:pt x="28" y="77"/>
                  </a:lnTo>
                  <a:lnTo>
                    <a:pt x="24" y="74"/>
                  </a:lnTo>
                  <a:lnTo>
                    <a:pt x="23" y="72"/>
                  </a:lnTo>
                  <a:lnTo>
                    <a:pt x="21" y="69"/>
                  </a:lnTo>
                  <a:lnTo>
                    <a:pt x="19" y="64"/>
                  </a:lnTo>
                  <a:lnTo>
                    <a:pt x="17" y="58"/>
                  </a:lnTo>
                  <a:lnTo>
                    <a:pt x="16" y="52"/>
                  </a:lnTo>
                  <a:lnTo>
                    <a:pt x="15" y="45"/>
                  </a:lnTo>
                  <a:lnTo>
                    <a:pt x="16" y="39"/>
                  </a:lnTo>
                  <a:lnTo>
                    <a:pt x="17" y="32"/>
                  </a:lnTo>
                  <a:lnTo>
                    <a:pt x="18" y="26"/>
                  </a:lnTo>
                  <a:lnTo>
                    <a:pt x="21" y="21"/>
                  </a:lnTo>
                  <a:lnTo>
                    <a:pt x="22" y="19"/>
                  </a:lnTo>
                  <a:lnTo>
                    <a:pt x="24" y="17"/>
                  </a:lnTo>
                  <a:lnTo>
                    <a:pt x="28" y="13"/>
                  </a:lnTo>
                  <a:lnTo>
                    <a:pt x="30" y="12"/>
                  </a:lnTo>
                  <a:lnTo>
                    <a:pt x="32" y="11"/>
                  </a:lnTo>
                  <a:lnTo>
                    <a:pt x="38" y="10"/>
                  </a:lnTo>
                  <a:lnTo>
                    <a:pt x="43" y="10"/>
                  </a:lnTo>
                  <a:lnTo>
                    <a:pt x="48" y="11"/>
                  </a:lnTo>
                  <a:lnTo>
                    <a:pt x="53" y="13"/>
                  </a:lnTo>
                  <a:lnTo>
                    <a:pt x="58" y="16"/>
                  </a:lnTo>
                  <a:lnTo>
                    <a:pt x="63" y="8"/>
                  </a:lnTo>
                  <a:lnTo>
                    <a:pt x="57" y="4"/>
                  </a:lnTo>
                  <a:lnTo>
                    <a:pt x="50" y="2"/>
                  </a:lnTo>
                  <a:lnTo>
                    <a:pt x="43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4" y="2"/>
                  </a:lnTo>
                  <a:lnTo>
                    <a:pt x="20" y="3"/>
                  </a:lnTo>
                  <a:lnTo>
                    <a:pt x="17" y="6"/>
                  </a:lnTo>
                  <a:lnTo>
                    <a:pt x="14" y="8"/>
                  </a:lnTo>
                  <a:lnTo>
                    <a:pt x="11" y="11"/>
                  </a:lnTo>
                  <a:lnTo>
                    <a:pt x="9" y="14"/>
                  </a:lnTo>
                  <a:lnTo>
                    <a:pt x="5" y="21"/>
                  </a:lnTo>
                  <a:lnTo>
                    <a:pt x="3" y="25"/>
                  </a:lnTo>
                  <a:lnTo>
                    <a:pt x="2" y="29"/>
                  </a:lnTo>
                  <a:lnTo>
                    <a:pt x="0" y="37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60"/>
                  </a:lnTo>
                  <a:lnTo>
                    <a:pt x="4" y="68"/>
                  </a:lnTo>
                  <a:lnTo>
                    <a:pt x="6" y="72"/>
                  </a:lnTo>
                  <a:lnTo>
                    <a:pt x="8" y="75"/>
                  </a:lnTo>
                  <a:lnTo>
                    <a:pt x="13" y="82"/>
                  </a:lnTo>
                  <a:lnTo>
                    <a:pt x="16" y="84"/>
                  </a:lnTo>
                  <a:lnTo>
                    <a:pt x="18" y="86"/>
                  </a:lnTo>
                  <a:lnTo>
                    <a:pt x="20" y="87"/>
                  </a:lnTo>
                  <a:lnTo>
                    <a:pt x="23" y="89"/>
                  </a:lnTo>
                  <a:lnTo>
                    <a:pt x="27" y="90"/>
                  </a:lnTo>
                  <a:lnTo>
                    <a:pt x="31" y="91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8F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63" name="Freeform 164"/>
            <p:cNvSpPr>
              <a:spLocks noEditPoints="1"/>
            </p:cNvSpPr>
            <p:nvPr/>
          </p:nvSpPr>
          <p:spPr bwMode="auto">
            <a:xfrm>
              <a:off x="3681695" y="5762556"/>
              <a:ext cx="23554" cy="28050"/>
            </a:xfrm>
            <a:custGeom>
              <a:avLst/>
              <a:gdLst>
                <a:gd name="T0" fmla="*/ 18 w 18"/>
                <a:gd name="T1" fmla="*/ 13 h 25"/>
                <a:gd name="T2" fmla="*/ 17 w 18"/>
                <a:gd name="T3" fmla="*/ 10 h 25"/>
                <a:gd name="T4" fmla="*/ 17 w 18"/>
                <a:gd name="T5" fmla="*/ 7 h 25"/>
                <a:gd name="T6" fmla="*/ 15 w 18"/>
                <a:gd name="T7" fmla="*/ 4 h 25"/>
                <a:gd name="T8" fmla="*/ 14 w 18"/>
                <a:gd name="T9" fmla="*/ 2 h 25"/>
                <a:gd name="T10" fmla="*/ 11 w 18"/>
                <a:gd name="T11" fmla="*/ 0 h 25"/>
                <a:gd name="T12" fmla="*/ 8 w 18"/>
                <a:gd name="T13" fmla="*/ 0 h 25"/>
                <a:gd name="T14" fmla="*/ 0 w 18"/>
                <a:gd name="T15" fmla="*/ 0 h 25"/>
                <a:gd name="T16" fmla="*/ 0 w 18"/>
                <a:gd name="T17" fmla="*/ 22 h 25"/>
                <a:gd name="T18" fmla="*/ 2 w 18"/>
                <a:gd name="T19" fmla="*/ 23 h 25"/>
                <a:gd name="T20" fmla="*/ 3 w 18"/>
                <a:gd name="T21" fmla="*/ 24 h 25"/>
                <a:gd name="T22" fmla="*/ 6 w 18"/>
                <a:gd name="T23" fmla="*/ 24 h 25"/>
                <a:gd name="T24" fmla="*/ 8 w 18"/>
                <a:gd name="T25" fmla="*/ 25 h 25"/>
                <a:gd name="T26" fmla="*/ 11 w 18"/>
                <a:gd name="T27" fmla="*/ 24 h 25"/>
                <a:gd name="T28" fmla="*/ 13 w 18"/>
                <a:gd name="T29" fmla="*/ 23 h 25"/>
                <a:gd name="T30" fmla="*/ 15 w 18"/>
                <a:gd name="T31" fmla="*/ 21 h 25"/>
                <a:gd name="T32" fmla="*/ 17 w 18"/>
                <a:gd name="T33" fmla="*/ 18 h 25"/>
                <a:gd name="T34" fmla="*/ 17 w 18"/>
                <a:gd name="T35" fmla="*/ 16 h 25"/>
                <a:gd name="T36" fmla="*/ 18 w 18"/>
                <a:gd name="T37" fmla="*/ 13 h 25"/>
                <a:gd name="T38" fmla="*/ 14 w 18"/>
                <a:gd name="T39" fmla="*/ 13 h 25"/>
                <a:gd name="T40" fmla="*/ 14 w 18"/>
                <a:gd name="T41" fmla="*/ 15 h 25"/>
                <a:gd name="T42" fmla="*/ 13 w 18"/>
                <a:gd name="T43" fmla="*/ 17 h 25"/>
                <a:gd name="T44" fmla="*/ 12 w 18"/>
                <a:gd name="T45" fmla="*/ 19 h 25"/>
                <a:gd name="T46" fmla="*/ 11 w 18"/>
                <a:gd name="T47" fmla="*/ 21 h 25"/>
                <a:gd name="T48" fmla="*/ 9 w 18"/>
                <a:gd name="T49" fmla="*/ 22 h 25"/>
                <a:gd name="T50" fmla="*/ 7 w 18"/>
                <a:gd name="T51" fmla="*/ 22 h 25"/>
                <a:gd name="T52" fmla="*/ 5 w 18"/>
                <a:gd name="T53" fmla="*/ 22 h 25"/>
                <a:gd name="T54" fmla="*/ 4 w 18"/>
                <a:gd name="T55" fmla="*/ 21 h 25"/>
                <a:gd name="T56" fmla="*/ 4 w 18"/>
                <a:gd name="T57" fmla="*/ 3 h 25"/>
                <a:gd name="T58" fmla="*/ 6 w 18"/>
                <a:gd name="T59" fmla="*/ 3 h 25"/>
                <a:gd name="T60" fmla="*/ 9 w 18"/>
                <a:gd name="T61" fmla="*/ 3 h 25"/>
                <a:gd name="T62" fmla="*/ 11 w 18"/>
                <a:gd name="T63" fmla="*/ 4 h 25"/>
                <a:gd name="T64" fmla="*/ 12 w 18"/>
                <a:gd name="T65" fmla="*/ 6 h 25"/>
                <a:gd name="T66" fmla="*/ 13 w 18"/>
                <a:gd name="T67" fmla="*/ 8 h 25"/>
                <a:gd name="T68" fmla="*/ 14 w 18"/>
                <a:gd name="T69" fmla="*/ 10 h 25"/>
                <a:gd name="T70" fmla="*/ 14 w 18"/>
                <a:gd name="T71" fmla="*/ 13 h 2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8"/>
                <a:gd name="T109" fmla="*/ 0 h 25"/>
                <a:gd name="T110" fmla="*/ 18 w 18"/>
                <a:gd name="T111" fmla="*/ 25 h 2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8" h="25">
                  <a:moveTo>
                    <a:pt x="18" y="13"/>
                  </a:moveTo>
                  <a:lnTo>
                    <a:pt x="17" y="10"/>
                  </a:lnTo>
                  <a:lnTo>
                    <a:pt x="17" y="7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1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2" y="23"/>
                  </a:lnTo>
                  <a:lnTo>
                    <a:pt x="3" y="24"/>
                  </a:lnTo>
                  <a:lnTo>
                    <a:pt x="6" y="24"/>
                  </a:lnTo>
                  <a:lnTo>
                    <a:pt x="8" y="25"/>
                  </a:lnTo>
                  <a:lnTo>
                    <a:pt x="11" y="24"/>
                  </a:lnTo>
                  <a:lnTo>
                    <a:pt x="13" y="23"/>
                  </a:lnTo>
                  <a:lnTo>
                    <a:pt x="15" y="21"/>
                  </a:lnTo>
                  <a:lnTo>
                    <a:pt x="17" y="18"/>
                  </a:lnTo>
                  <a:lnTo>
                    <a:pt x="17" y="16"/>
                  </a:lnTo>
                  <a:lnTo>
                    <a:pt x="18" y="13"/>
                  </a:lnTo>
                  <a:close/>
                  <a:moveTo>
                    <a:pt x="14" y="13"/>
                  </a:moveTo>
                  <a:lnTo>
                    <a:pt x="14" y="15"/>
                  </a:lnTo>
                  <a:lnTo>
                    <a:pt x="13" y="17"/>
                  </a:lnTo>
                  <a:lnTo>
                    <a:pt x="12" y="19"/>
                  </a:lnTo>
                  <a:lnTo>
                    <a:pt x="11" y="21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1"/>
                  </a:lnTo>
                  <a:lnTo>
                    <a:pt x="4" y="3"/>
                  </a:lnTo>
                  <a:lnTo>
                    <a:pt x="6" y="3"/>
                  </a:lnTo>
                  <a:lnTo>
                    <a:pt x="9" y="3"/>
                  </a:lnTo>
                  <a:lnTo>
                    <a:pt x="11" y="4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4" y="10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rgbClr val="00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64" name="Freeform 165"/>
            <p:cNvSpPr>
              <a:spLocks/>
            </p:cNvSpPr>
            <p:nvPr/>
          </p:nvSpPr>
          <p:spPr bwMode="auto">
            <a:xfrm>
              <a:off x="3709174" y="5762556"/>
              <a:ext cx="18320" cy="26928"/>
            </a:xfrm>
            <a:custGeom>
              <a:avLst/>
              <a:gdLst>
                <a:gd name="T0" fmla="*/ 14 w 14"/>
                <a:gd name="T1" fmla="*/ 0 h 24"/>
                <a:gd name="T2" fmla="*/ 0 w 14"/>
                <a:gd name="T3" fmla="*/ 0 h 24"/>
                <a:gd name="T4" fmla="*/ 0 w 14"/>
                <a:gd name="T5" fmla="*/ 24 h 24"/>
                <a:gd name="T6" fmla="*/ 14 w 14"/>
                <a:gd name="T7" fmla="*/ 24 h 24"/>
                <a:gd name="T8" fmla="*/ 14 w 14"/>
                <a:gd name="T9" fmla="*/ 22 h 24"/>
                <a:gd name="T10" fmla="*/ 4 w 14"/>
                <a:gd name="T11" fmla="*/ 22 h 24"/>
                <a:gd name="T12" fmla="*/ 4 w 14"/>
                <a:gd name="T13" fmla="*/ 12 h 24"/>
                <a:gd name="T14" fmla="*/ 10 w 14"/>
                <a:gd name="T15" fmla="*/ 12 h 24"/>
                <a:gd name="T16" fmla="*/ 12 w 14"/>
                <a:gd name="T17" fmla="*/ 10 h 24"/>
                <a:gd name="T18" fmla="*/ 4 w 14"/>
                <a:gd name="T19" fmla="*/ 10 h 24"/>
                <a:gd name="T20" fmla="*/ 4 w 14"/>
                <a:gd name="T21" fmla="*/ 2 h 24"/>
                <a:gd name="T22" fmla="*/ 13 w 14"/>
                <a:gd name="T23" fmla="*/ 2 h 24"/>
                <a:gd name="T24" fmla="*/ 14 w 14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24"/>
                <a:gd name="T41" fmla="*/ 14 w 14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24">
                  <a:moveTo>
                    <a:pt x="14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4" y="22"/>
                  </a:lnTo>
                  <a:lnTo>
                    <a:pt x="4" y="12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4" y="10"/>
                  </a:lnTo>
                  <a:lnTo>
                    <a:pt x="4" y="2"/>
                  </a:lnTo>
                  <a:lnTo>
                    <a:pt x="13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65" name="Freeform 166"/>
            <p:cNvSpPr>
              <a:spLocks/>
            </p:cNvSpPr>
            <p:nvPr/>
          </p:nvSpPr>
          <p:spPr bwMode="auto">
            <a:xfrm>
              <a:off x="3747122" y="5762556"/>
              <a:ext cx="19628" cy="26928"/>
            </a:xfrm>
            <a:custGeom>
              <a:avLst/>
              <a:gdLst>
                <a:gd name="T0" fmla="*/ 15 w 15"/>
                <a:gd name="T1" fmla="*/ 0 h 24"/>
                <a:gd name="T2" fmla="*/ 0 w 15"/>
                <a:gd name="T3" fmla="*/ 0 h 24"/>
                <a:gd name="T4" fmla="*/ 0 w 15"/>
                <a:gd name="T5" fmla="*/ 24 h 24"/>
                <a:gd name="T6" fmla="*/ 14 w 15"/>
                <a:gd name="T7" fmla="*/ 24 h 24"/>
                <a:gd name="T8" fmla="*/ 14 w 15"/>
                <a:gd name="T9" fmla="*/ 22 h 24"/>
                <a:gd name="T10" fmla="*/ 4 w 15"/>
                <a:gd name="T11" fmla="*/ 22 h 24"/>
                <a:gd name="T12" fmla="*/ 4 w 15"/>
                <a:gd name="T13" fmla="*/ 12 h 24"/>
                <a:gd name="T14" fmla="*/ 11 w 15"/>
                <a:gd name="T15" fmla="*/ 12 h 24"/>
                <a:gd name="T16" fmla="*/ 12 w 15"/>
                <a:gd name="T17" fmla="*/ 10 h 24"/>
                <a:gd name="T18" fmla="*/ 4 w 15"/>
                <a:gd name="T19" fmla="*/ 10 h 24"/>
                <a:gd name="T20" fmla="*/ 4 w 15"/>
                <a:gd name="T21" fmla="*/ 2 h 24"/>
                <a:gd name="T22" fmla="*/ 13 w 15"/>
                <a:gd name="T23" fmla="*/ 2 h 24"/>
                <a:gd name="T24" fmla="*/ 15 w 15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24"/>
                <a:gd name="T41" fmla="*/ 15 w 15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24">
                  <a:moveTo>
                    <a:pt x="15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4" y="22"/>
                  </a:lnTo>
                  <a:lnTo>
                    <a:pt x="4" y="12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4" y="10"/>
                  </a:lnTo>
                  <a:lnTo>
                    <a:pt x="4" y="2"/>
                  </a:lnTo>
                  <a:lnTo>
                    <a:pt x="13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66" name="Freeform 167"/>
            <p:cNvSpPr>
              <a:spLocks/>
            </p:cNvSpPr>
            <p:nvPr/>
          </p:nvSpPr>
          <p:spPr bwMode="auto">
            <a:xfrm>
              <a:off x="3770675" y="5761434"/>
              <a:ext cx="26171" cy="28050"/>
            </a:xfrm>
            <a:custGeom>
              <a:avLst/>
              <a:gdLst>
                <a:gd name="T0" fmla="*/ 20 w 20"/>
                <a:gd name="T1" fmla="*/ 25 h 25"/>
                <a:gd name="T2" fmla="*/ 12 w 20"/>
                <a:gd name="T3" fmla="*/ 12 h 25"/>
                <a:gd name="T4" fmla="*/ 19 w 20"/>
                <a:gd name="T5" fmla="*/ 1 h 25"/>
                <a:gd name="T6" fmla="*/ 16 w 20"/>
                <a:gd name="T7" fmla="*/ 0 h 25"/>
                <a:gd name="T8" fmla="*/ 10 w 20"/>
                <a:gd name="T9" fmla="*/ 10 h 25"/>
                <a:gd name="T10" fmla="*/ 4 w 20"/>
                <a:gd name="T11" fmla="*/ 0 h 25"/>
                <a:gd name="T12" fmla="*/ 1 w 20"/>
                <a:gd name="T13" fmla="*/ 1 h 25"/>
                <a:gd name="T14" fmla="*/ 8 w 20"/>
                <a:gd name="T15" fmla="*/ 13 h 25"/>
                <a:gd name="T16" fmla="*/ 0 w 20"/>
                <a:gd name="T17" fmla="*/ 25 h 25"/>
                <a:gd name="T18" fmla="*/ 3 w 20"/>
                <a:gd name="T19" fmla="*/ 25 h 25"/>
                <a:gd name="T20" fmla="*/ 10 w 20"/>
                <a:gd name="T21" fmla="*/ 15 h 25"/>
                <a:gd name="T22" fmla="*/ 16 w 20"/>
                <a:gd name="T23" fmla="*/ 25 h 25"/>
                <a:gd name="T24" fmla="*/ 20 w 20"/>
                <a:gd name="T25" fmla="*/ 25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25"/>
                <a:gd name="T41" fmla="*/ 20 w 20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25">
                  <a:moveTo>
                    <a:pt x="20" y="25"/>
                  </a:moveTo>
                  <a:lnTo>
                    <a:pt x="12" y="12"/>
                  </a:lnTo>
                  <a:lnTo>
                    <a:pt x="19" y="1"/>
                  </a:lnTo>
                  <a:lnTo>
                    <a:pt x="16" y="0"/>
                  </a:lnTo>
                  <a:lnTo>
                    <a:pt x="10" y="10"/>
                  </a:lnTo>
                  <a:lnTo>
                    <a:pt x="4" y="0"/>
                  </a:lnTo>
                  <a:lnTo>
                    <a:pt x="1" y="1"/>
                  </a:lnTo>
                  <a:lnTo>
                    <a:pt x="8" y="13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10" y="15"/>
                  </a:lnTo>
                  <a:lnTo>
                    <a:pt x="16" y="25"/>
                  </a:lnTo>
                  <a:lnTo>
                    <a:pt x="20" y="25"/>
                  </a:lnTo>
                  <a:close/>
                </a:path>
              </a:pathLst>
            </a:custGeom>
            <a:solidFill>
              <a:srgbClr val="00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67" name="Freeform 168"/>
            <p:cNvSpPr>
              <a:spLocks/>
            </p:cNvSpPr>
            <p:nvPr/>
          </p:nvSpPr>
          <p:spPr bwMode="auto">
            <a:xfrm>
              <a:off x="3798154" y="5761434"/>
              <a:ext cx="24862" cy="29172"/>
            </a:xfrm>
            <a:custGeom>
              <a:avLst/>
              <a:gdLst>
                <a:gd name="T0" fmla="*/ 19 w 19"/>
                <a:gd name="T1" fmla="*/ 22 h 26"/>
                <a:gd name="T2" fmla="*/ 18 w 19"/>
                <a:gd name="T3" fmla="*/ 20 h 26"/>
                <a:gd name="T4" fmla="*/ 16 w 19"/>
                <a:gd name="T5" fmla="*/ 21 h 26"/>
                <a:gd name="T6" fmla="*/ 15 w 19"/>
                <a:gd name="T7" fmla="*/ 21 h 26"/>
                <a:gd name="T8" fmla="*/ 13 w 19"/>
                <a:gd name="T9" fmla="*/ 22 h 26"/>
                <a:gd name="T10" fmla="*/ 11 w 19"/>
                <a:gd name="T11" fmla="*/ 23 h 26"/>
                <a:gd name="T12" fmla="*/ 8 w 19"/>
                <a:gd name="T13" fmla="*/ 22 h 26"/>
                <a:gd name="T14" fmla="*/ 7 w 19"/>
                <a:gd name="T15" fmla="*/ 21 h 26"/>
                <a:gd name="T16" fmla="*/ 6 w 19"/>
                <a:gd name="T17" fmla="*/ 19 h 26"/>
                <a:gd name="T18" fmla="*/ 5 w 19"/>
                <a:gd name="T19" fmla="*/ 16 h 26"/>
                <a:gd name="T20" fmla="*/ 4 w 19"/>
                <a:gd name="T21" fmla="*/ 13 h 26"/>
                <a:gd name="T22" fmla="*/ 5 w 19"/>
                <a:gd name="T23" fmla="*/ 10 h 26"/>
                <a:gd name="T24" fmla="*/ 5 w 19"/>
                <a:gd name="T25" fmla="*/ 7 h 26"/>
                <a:gd name="T26" fmla="*/ 7 w 19"/>
                <a:gd name="T27" fmla="*/ 5 h 26"/>
                <a:gd name="T28" fmla="*/ 7 w 19"/>
                <a:gd name="T29" fmla="*/ 4 h 26"/>
                <a:gd name="T30" fmla="*/ 8 w 19"/>
                <a:gd name="T31" fmla="*/ 4 h 26"/>
                <a:gd name="T32" fmla="*/ 11 w 19"/>
                <a:gd name="T33" fmla="*/ 3 h 26"/>
                <a:gd name="T34" fmla="*/ 13 w 19"/>
                <a:gd name="T35" fmla="*/ 4 h 26"/>
                <a:gd name="T36" fmla="*/ 16 w 19"/>
                <a:gd name="T37" fmla="*/ 5 h 26"/>
                <a:gd name="T38" fmla="*/ 18 w 19"/>
                <a:gd name="T39" fmla="*/ 3 h 26"/>
                <a:gd name="T40" fmla="*/ 16 w 19"/>
                <a:gd name="T41" fmla="*/ 2 h 26"/>
                <a:gd name="T42" fmla="*/ 14 w 19"/>
                <a:gd name="T43" fmla="*/ 1 h 26"/>
                <a:gd name="T44" fmla="*/ 10 w 19"/>
                <a:gd name="T45" fmla="*/ 0 h 26"/>
                <a:gd name="T46" fmla="*/ 7 w 19"/>
                <a:gd name="T47" fmla="*/ 1 h 26"/>
                <a:gd name="T48" fmla="*/ 6 w 19"/>
                <a:gd name="T49" fmla="*/ 1 h 26"/>
                <a:gd name="T50" fmla="*/ 5 w 19"/>
                <a:gd name="T51" fmla="*/ 2 h 26"/>
                <a:gd name="T52" fmla="*/ 3 w 19"/>
                <a:gd name="T53" fmla="*/ 4 h 26"/>
                <a:gd name="T54" fmla="*/ 1 w 19"/>
                <a:gd name="T55" fmla="*/ 7 h 26"/>
                <a:gd name="T56" fmla="*/ 1 w 19"/>
                <a:gd name="T57" fmla="*/ 10 h 26"/>
                <a:gd name="T58" fmla="*/ 0 w 19"/>
                <a:gd name="T59" fmla="*/ 13 h 26"/>
                <a:gd name="T60" fmla="*/ 0 w 19"/>
                <a:gd name="T61" fmla="*/ 16 h 26"/>
                <a:gd name="T62" fmla="*/ 1 w 19"/>
                <a:gd name="T63" fmla="*/ 19 h 26"/>
                <a:gd name="T64" fmla="*/ 3 w 19"/>
                <a:gd name="T65" fmla="*/ 21 h 26"/>
                <a:gd name="T66" fmla="*/ 4 w 19"/>
                <a:gd name="T67" fmla="*/ 24 h 26"/>
                <a:gd name="T68" fmla="*/ 6 w 19"/>
                <a:gd name="T69" fmla="*/ 24 h 26"/>
                <a:gd name="T70" fmla="*/ 7 w 19"/>
                <a:gd name="T71" fmla="*/ 25 h 26"/>
                <a:gd name="T72" fmla="*/ 10 w 19"/>
                <a:gd name="T73" fmla="*/ 26 h 26"/>
                <a:gd name="T74" fmla="*/ 15 w 19"/>
                <a:gd name="T75" fmla="*/ 25 h 26"/>
                <a:gd name="T76" fmla="*/ 17 w 19"/>
                <a:gd name="T77" fmla="*/ 24 h 26"/>
                <a:gd name="T78" fmla="*/ 19 w 19"/>
                <a:gd name="T79" fmla="*/ 22 h 2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9"/>
                <a:gd name="T121" fmla="*/ 0 h 26"/>
                <a:gd name="T122" fmla="*/ 19 w 19"/>
                <a:gd name="T123" fmla="*/ 26 h 2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9" h="26">
                  <a:moveTo>
                    <a:pt x="19" y="22"/>
                  </a:moveTo>
                  <a:lnTo>
                    <a:pt x="18" y="20"/>
                  </a:lnTo>
                  <a:lnTo>
                    <a:pt x="16" y="21"/>
                  </a:lnTo>
                  <a:lnTo>
                    <a:pt x="15" y="21"/>
                  </a:lnTo>
                  <a:lnTo>
                    <a:pt x="13" y="22"/>
                  </a:lnTo>
                  <a:lnTo>
                    <a:pt x="11" y="23"/>
                  </a:lnTo>
                  <a:lnTo>
                    <a:pt x="8" y="22"/>
                  </a:lnTo>
                  <a:lnTo>
                    <a:pt x="7" y="21"/>
                  </a:lnTo>
                  <a:lnTo>
                    <a:pt x="6" y="19"/>
                  </a:lnTo>
                  <a:lnTo>
                    <a:pt x="5" y="16"/>
                  </a:lnTo>
                  <a:lnTo>
                    <a:pt x="4" y="13"/>
                  </a:lnTo>
                  <a:lnTo>
                    <a:pt x="5" y="10"/>
                  </a:lnTo>
                  <a:lnTo>
                    <a:pt x="5" y="7"/>
                  </a:lnTo>
                  <a:lnTo>
                    <a:pt x="7" y="5"/>
                  </a:lnTo>
                  <a:lnTo>
                    <a:pt x="7" y="4"/>
                  </a:lnTo>
                  <a:lnTo>
                    <a:pt x="8" y="4"/>
                  </a:lnTo>
                  <a:lnTo>
                    <a:pt x="11" y="3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8" y="3"/>
                  </a:lnTo>
                  <a:lnTo>
                    <a:pt x="16" y="2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4"/>
                  </a:lnTo>
                  <a:lnTo>
                    <a:pt x="1" y="7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1" y="19"/>
                  </a:lnTo>
                  <a:lnTo>
                    <a:pt x="3" y="21"/>
                  </a:lnTo>
                  <a:lnTo>
                    <a:pt x="4" y="24"/>
                  </a:lnTo>
                  <a:lnTo>
                    <a:pt x="6" y="24"/>
                  </a:lnTo>
                  <a:lnTo>
                    <a:pt x="7" y="25"/>
                  </a:lnTo>
                  <a:lnTo>
                    <a:pt x="10" y="26"/>
                  </a:lnTo>
                  <a:lnTo>
                    <a:pt x="15" y="25"/>
                  </a:lnTo>
                  <a:lnTo>
                    <a:pt x="17" y="24"/>
                  </a:lnTo>
                  <a:lnTo>
                    <a:pt x="19" y="22"/>
                  </a:lnTo>
                  <a:close/>
                </a:path>
              </a:pathLst>
            </a:custGeom>
            <a:solidFill>
              <a:srgbClr val="00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68" name="Freeform 169"/>
            <p:cNvSpPr>
              <a:spLocks/>
            </p:cNvSpPr>
            <p:nvPr/>
          </p:nvSpPr>
          <p:spPr bwMode="auto">
            <a:xfrm>
              <a:off x="3826942" y="5762556"/>
              <a:ext cx="19628" cy="26928"/>
            </a:xfrm>
            <a:custGeom>
              <a:avLst/>
              <a:gdLst>
                <a:gd name="T0" fmla="*/ 15 w 15"/>
                <a:gd name="T1" fmla="*/ 0 h 24"/>
                <a:gd name="T2" fmla="*/ 0 w 15"/>
                <a:gd name="T3" fmla="*/ 0 h 24"/>
                <a:gd name="T4" fmla="*/ 0 w 15"/>
                <a:gd name="T5" fmla="*/ 24 h 24"/>
                <a:gd name="T6" fmla="*/ 14 w 15"/>
                <a:gd name="T7" fmla="*/ 24 h 24"/>
                <a:gd name="T8" fmla="*/ 14 w 15"/>
                <a:gd name="T9" fmla="*/ 22 h 24"/>
                <a:gd name="T10" fmla="*/ 4 w 15"/>
                <a:gd name="T11" fmla="*/ 22 h 24"/>
                <a:gd name="T12" fmla="*/ 4 w 15"/>
                <a:gd name="T13" fmla="*/ 12 h 24"/>
                <a:gd name="T14" fmla="*/ 11 w 15"/>
                <a:gd name="T15" fmla="*/ 12 h 24"/>
                <a:gd name="T16" fmla="*/ 12 w 15"/>
                <a:gd name="T17" fmla="*/ 10 h 24"/>
                <a:gd name="T18" fmla="*/ 4 w 15"/>
                <a:gd name="T19" fmla="*/ 10 h 24"/>
                <a:gd name="T20" fmla="*/ 4 w 15"/>
                <a:gd name="T21" fmla="*/ 2 h 24"/>
                <a:gd name="T22" fmla="*/ 13 w 15"/>
                <a:gd name="T23" fmla="*/ 2 h 24"/>
                <a:gd name="T24" fmla="*/ 15 w 15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24"/>
                <a:gd name="T41" fmla="*/ 15 w 15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24">
                  <a:moveTo>
                    <a:pt x="15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4" y="22"/>
                  </a:lnTo>
                  <a:lnTo>
                    <a:pt x="4" y="12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4" y="10"/>
                  </a:lnTo>
                  <a:lnTo>
                    <a:pt x="4" y="2"/>
                  </a:lnTo>
                  <a:lnTo>
                    <a:pt x="13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69" name="Freeform 170"/>
            <p:cNvSpPr>
              <a:spLocks/>
            </p:cNvSpPr>
            <p:nvPr/>
          </p:nvSpPr>
          <p:spPr bwMode="auto">
            <a:xfrm>
              <a:off x="3850496" y="5761434"/>
              <a:ext cx="17011" cy="28050"/>
            </a:xfrm>
            <a:custGeom>
              <a:avLst/>
              <a:gdLst>
                <a:gd name="T0" fmla="*/ 13 w 13"/>
                <a:gd name="T1" fmla="*/ 25 h 25"/>
                <a:gd name="T2" fmla="*/ 11 w 13"/>
                <a:gd name="T3" fmla="*/ 23 h 25"/>
                <a:gd name="T4" fmla="*/ 4 w 13"/>
                <a:gd name="T5" fmla="*/ 23 h 25"/>
                <a:gd name="T6" fmla="*/ 4 w 13"/>
                <a:gd name="T7" fmla="*/ 0 h 25"/>
                <a:gd name="T8" fmla="*/ 0 w 13"/>
                <a:gd name="T9" fmla="*/ 1 h 25"/>
                <a:gd name="T10" fmla="*/ 0 w 13"/>
                <a:gd name="T11" fmla="*/ 25 h 25"/>
                <a:gd name="T12" fmla="*/ 13 w 13"/>
                <a:gd name="T13" fmla="*/ 25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5"/>
                <a:gd name="T23" fmla="*/ 13 w 13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5">
                  <a:moveTo>
                    <a:pt x="13" y="25"/>
                  </a:moveTo>
                  <a:lnTo>
                    <a:pt x="11" y="23"/>
                  </a:lnTo>
                  <a:lnTo>
                    <a:pt x="4" y="23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25"/>
                  </a:lnTo>
                  <a:lnTo>
                    <a:pt x="13" y="25"/>
                  </a:lnTo>
                  <a:close/>
                </a:path>
              </a:pathLst>
            </a:custGeom>
            <a:solidFill>
              <a:srgbClr val="00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70" name="Freeform 171"/>
            <p:cNvSpPr>
              <a:spLocks/>
            </p:cNvSpPr>
            <p:nvPr/>
          </p:nvSpPr>
          <p:spPr bwMode="auto">
            <a:xfrm>
              <a:off x="3871433" y="5762556"/>
              <a:ext cx="18320" cy="26928"/>
            </a:xfrm>
            <a:custGeom>
              <a:avLst/>
              <a:gdLst>
                <a:gd name="T0" fmla="*/ 14 w 14"/>
                <a:gd name="T1" fmla="*/ 0 h 24"/>
                <a:gd name="T2" fmla="*/ 0 w 14"/>
                <a:gd name="T3" fmla="*/ 0 h 24"/>
                <a:gd name="T4" fmla="*/ 0 w 14"/>
                <a:gd name="T5" fmla="*/ 24 h 24"/>
                <a:gd name="T6" fmla="*/ 14 w 14"/>
                <a:gd name="T7" fmla="*/ 24 h 24"/>
                <a:gd name="T8" fmla="*/ 14 w 14"/>
                <a:gd name="T9" fmla="*/ 22 h 24"/>
                <a:gd name="T10" fmla="*/ 3 w 14"/>
                <a:gd name="T11" fmla="*/ 22 h 24"/>
                <a:gd name="T12" fmla="*/ 3 w 14"/>
                <a:gd name="T13" fmla="*/ 12 h 24"/>
                <a:gd name="T14" fmla="*/ 10 w 14"/>
                <a:gd name="T15" fmla="*/ 12 h 24"/>
                <a:gd name="T16" fmla="*/ 12 w 14"/>
                <a:gd name="T17" fmla="*/ 10 h 24"/>
                <a:gd name="T18" fmla="*/ 3 w 14"/>
                <a:gd name="T19" fmla="*/ 10 h 24"/>
                <a:gd name="T20" fmla="*/ 3 w 14"/>
                <a:gd name="T21" fmla="*/ 2 h 24"/>
                <a:gd name="T22" fmla="*/ 13 w 14"/>
                <a:gd name="T23" fmla="*/ 2 h 24"/>
                <a:gd name="T24" fmla="*/ 14 w 14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24"/>
                <a:gd name="T41" fmla="*/ 14 w 14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24">
                  <a:moveTo>
                    <a:pt x="14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3" y="22"/>
                  </a:lnTo>
                  <a:lnTo>
                    <a:pt x="3" y="12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3" y="10"/>
                  </a:lnTo>
                  <a:lnTo>
                    <a:pt x="3" y="2"/>
                  </a:lnTo>
                  <a:lnTo>
                    <a:pt x="13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71" name="Freeform 172"/>
            <p:cNvSpPr>
              <a:spLocks/>
            </p:cNvSpPr>
            <p:nvPr/>
          </p:nvSpPr>
          <p:spPr bwMode="auto">
            <a:xfrm>
              <a:off x="3894986" y="5761434"/>
              <a:ext cx="24862" cy="28050"/>
            </a:xfrm>
            <a:custGeom>
              <a:avLst/>
              <a:gdLst>
                <a:gd name="T0" fmla="*/ 19 w 19"/>
                <a:gd name="T1" fmla="*/ 25 h 25"/>
                <a:gd name="T2" fmla="*/ 19 w 19"/>
                <a:gd name="T3" fmla="*/ 1 h 25"/>
                <a:gd name="T4" fmla="*/ 16 w 19"/>
                <a:gd name="T5" fmla="*/ 1 h 25"/>
                <a:gd name="T6" fmla="*/ 16 w 19"/>
                <a:gd name="T7" fmla="*/ 20 h 25"/>
                <a:gd name="T8" fmla="*/ 3 w 19"/>
                <a:gd name="T9" fmla="*/ 0 h 25"/>
                <a:gd name="T10" fmla="*/ 0 w 19"/>
                <a:gd name="T11" fmla="*/ 1 h 25"/>
                <a:gd name="T12" fmla="*/ 0 w 19"/>
                <a:gd name="T13" fmla="*/ 25 h 25"/>
                <a:gd name="T14" fmla="*/ 3 w 19"/>
                <a:gd name="T15" fmla="*/ 25 h 25"/>
                <a:gd name="T16" fmla="*/ 3 w 19"/>
                <a:gd name="T17" fmla="*/ 7 h 25"/>
                <a:gd name="T18" fmla="*/ 15 w 19"/>
                <a:gd name="T19" fmla="*/ 25 h 25"/>
                <a:gd name="T20" fmla="*/ 19 w 19"/>
                <a:gd name="T21" fmla="*/ 25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25"/>
                <a:gd name="T35" fmla="*/ 19 w 19"/>
                <a:gd name="T36" fmla="*/ 25 h 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25">
                  <a:moveTo>
                    <a:pt x="19" y="25"/>
                  </a:moveTo>
                  <a:lnTo>
                    <a:pt x="19" y="1"/>
                  </a:lnTo>
                  <a:lnTo>
                    <a:pt x="16" y="1"/>
                  </a:lnTo>
                  <a:lnTo>
                    <a:pt x="16" y="2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3" y="7"/>
                  </a:lnTo>
                  <a:lnTo>
                    <a:pt x="15" y="25"/>
                  </a:lnTo>
                  <a:lnTo>
                    <a:pt x="19" y="25"/>
                  </a:lnTo>
                  <a:close/>
                </a:path>
              </a:pathLst>
            </a:custGeom>
            <a:solidFill>
              <a:srgbClr val="00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72" name="Freeform 173"/>
            <p:cNvSpPr>
              <a:spLocks/>
            </p:cNvSpPr>
            <p:nvPr/>
          </p:nvSpPr>
          <p:spPr bwMode="auto">
            <a:xfrm>
              <a:off x="3923774" y="5761434"/>
              <a:ext cx="24862" cy="29172"/>
            </a:xfrm>
            <a:custGeom>
              <a:avLst/>
              <a:gdLst>
                <a:gd name="T0" fmla="*/ 19 w 19"/>
                <a:gd name="T1" fmla="*/ 22 h 26"/>
                <a:gd name="T2" fmla="*/ 18 w 19"/>
                <a:gd name="T3" fmla="*/ 20 h 26"/>
                <a:gd name="T4" fmla="*/ 16 w 19"/>
                <a:gd name="T5" fmla="*/ 21 h 26"/>
                <a:gd name="T6" fmla="*/ 15 w 19"/>
                <a:gd name="T7" fmla="*/ 21 h 26"/>
                <a:gd name="T8" fmla="*/ 13 w 19"/>
                <a:gd name="T9" fmla="*/ 22 h 26"/>
                <a:gd name="T10" fmla="*/ 11 w 19"/>
                <a:gd name="T11" fmla="*/ 23 h 26"/>
                <a:gd name="T12" fmla="*/ 9 w 19"/>
                <a:gd name="T13" fmla="*/ 22 h 26"/>
                <a:gd name="T14" fmla="*/ 8 w 19"/>
                <a:gd name="T15" fmla="*/ 22 h 26"/>
                <a:gd name="T16" fmla="*/ 7 w 19"/>
                <a:gd name="T17" fmla="*/ 21 h 26"/>
                <a:gd name="T18" fmla="*/ 6 w 19"/>
                <a:gd name="T19" fmla="*/ 19 h 26"/>
                <a:gd name="T20" fmla="*/ 5 w 19"/>
                <a:gd name="T21" fmla="*/ 16 h 26"/>
                <a:gd name="T22" fmla="*/ 5 w 19"/>
                <a:gd name="T23" fmla="*/ 13 h 26"/>
                <a:gd name="T24" fmla="*/ 5 w 19"/>
                <a:gd name="T25" fmla="*/ 10 h 26"/>
                <a:gd name="T26" fmla="*/ 5 w 19"/>
                <a:gd name="T27" fmla="*/ 7 h 26"/>
                <a:gd name="T28" fmla="*/ 7 w 19"/>
                <a:gd name="T29" fmla="*/ 5 h 26"/>
                <a:gd name="T30" fmla="*/ 8 w 19"/>
                <a:gd name="T31" fmla="*/ 4 h 26"/>
                <a:gd name="T32" fmla="*/ 11 w 19"/>
                <a:gd name="T33" fmla="*/ 3 h 26"/>
                <a:gd name="T34" fmla="*/ 14 w 19"/>
                <a:gd name="T35" fmla="*/ 4 h 26"/>
                <a:gd name="T36" fmla="*/ 16 w 19"/>
                <a:gd name="T37" fmla="*/ 5 h 26"/>
                <a:gd name="T38" fmla="*/ 18 w 19"/>
                <a:gd name="T39" fmla="*/ 3 h 26"/>
                <a:gd name="T40" fmla="*/ 16 w 19"/>
                <a:gd name="T41" fmla="*/ 2 h 26"/>
                <a:gd name="T42" fmla="*/ 14 w 19"/>
                <a:gd name="T43" fmla="*/ 1 h 26"/>
                <a:gd name="T44" fmla="*/ 10 w 19"/>
                <a:gd name="T45" fmla="*/ 0 h 26"/>
                <a:gd name="T46" fmla="*/ 7 w 19"/>
                <a:gd name="T47" fmla="*/ 1 h 26"/>
                <a:gd name="T48" fmla="*/ 6 w 19"/>
                <a:gd name="T49" fmla="*/ 1 h 26"/>
                <a:gd name="T50" fmla="*/ 5 w 19"/>
                <a:gd name="T51" fmla="*/ 2 h 26"/>
                <a:gd name="T52" fmla="*/ 3 w 19"/>
                <a:gd name="T53" fmla="*/ 4 h 26"/>
                <a:gd name="T54" fmla="*/ 1 w 19"/>
                <a:gd name="T55" fmla="*/ 7 h 26"/>
                <a:gd name="T56" fmla="*/ 1 w 19"/>
                <a:gd name="T57" fmla="*/ 10 h 26"/>
                <a:gd name="T58" fmla="*/ 0 w 19"/>
                <a:gd name="T59" fmla="*/ 13 h 26"/>
                <a:gd name="T60" fmla="*/ 0 w 19"/>
                <a:gd name="T61" fmla="*/ 16 h 26"/>
                <a:gd name="T62" fmla="*/ 1 w 19"/>
                <a:gd name="T63" fmla="*/ 19 h 26"/>
                <a:gd name="T64" fmla="*/ 3 w 19"/>
                <a:gd name="T65" fmla="*/ 21 h 26"/>
                <a:gd name="T66" fmla="*/ 5 w 19"/>
                <a:gd name="T67" fmla="*/ 24 h 26"/>
                <a:gd name="T68" fmla="*/ 6 w 19"/>
                <a:gd name="T69" fmla="*/ 24 h 26"/>
                <a:gd name="T70" fmla="*/ 7 w 19"/>
                <a:gd name="T71" fmla="*/ 25 h 26"/>
                <a:gd name="T72" fmla="*/ 10 w 19"/>
                <a:gd name="T73" fmla="*/ 26 h 26"/>
                <a:gd name="T74" fmla="*/ 15 w 19"/>
                <a:gd name="T75" fmla="*/ 25 h 26"/>
                <a:gd name="T76" fmla="*/ 17 w 19"/>
                <a:gd name="T77" fmla="*/ 24 h 26"/>
                <a:gd name="T78" fmla="*/ 19 w 19"/>
                <a:gd name="T79" fmla="*/ 22 h 2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9"/>
                <a:gd name="T121" fmla="*/ 0 h 26"/>
                <a:gd name="T122" fmla="*/ 19 w 19"/>
                <a:gd name="T123" fmla="*/ 26 h 2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9" h="26">
                  <a:moveTo>
                    <a:pt x="19" y="22"/>
                  </a:moveTo>
                  <a:lnTo>
                    <a:pt x="18" y="20"/>
                  </a:lnTo>
                  <a:lnTo>
                    <a:pt x="16" y="21"/>
                  </a:lnTo>
                  <a:lnTo>
                    <a:pt x="15" y="21"/>
                  </a:lnTo>
                  <a:lnTo>
                    <a:pt x="13" y="22"/>
                  </a:lnTo>
                  <a:lnTo>
                    <a:pt x="11" y="23"/>
                  </a:lnTo>
                  <a:lnTo>
                    <a:pt x="9" y="22"/>
                  </a:lnTo>
                  <a:lnTo>
                    <a:pt x="8" y="22"/>
                  </a:lnTo>
                  <a:lnTo>
                    <a:pt x="7" y="21"/>
                  </a:lnTo>
                  <a:lnTo>
                    <a:pt x="6" y="19"/>
                  </a:lnTo>
                  <a:lnTo>
                    <a:pt x="5" y="16"/>
                  </a:lnTo>
                  <a:lnTo>
                    <a:pt x="5" y="13"/>
                  </a:lnTo>
                  <a:lnTo>
                    <a:pt x="5" y="10"/>
                  </a:lnTo>
                  <a:lnTo>
                    <a:pt x="5" y="7"/>
                  </a:lnTo>
                  <a:lnTo>
                    <a:pt x="7" y="5"/>
                  </a:lnTo>
                  <a:lnTo>
                    <a:pt x="8" y="4"/>
                  </a:lnTo>
                  <a:lnTo>
                    <a:pt x="11" y="3"/>
                  </a:lnTo>
                  <a:lnTo>
                    <a:pt x="14" y="4"/>
                  </a:lnTo>
                  <a:lnTo>
                    <a:pt x="16" y="5"/>
                  </a:lnTo>
                  <a:lnTo>
                    <a:pt x="18" y="3"/>
                  </a:lnTo>
                  <a:lnTo>
                    <a:pt x="16" y="2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4"/>
                  </a:lnTo>
                  <a:lnTo>
                    <a:pt x="1" y="7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1" y="19"/>
                  </a:lnTo>
                  <a:lnTo>
                    <a:pt x="3" y="21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5"/>
                  </a:lnTo>
                  <a:lnTo>
                    <a:pt x="10" y="26"/>
                  </a:lnTo>
                  <a:lnTo>
                    <a:pt x="15" y="25"/>
                  </a:lnTo>
                  <a:lnTo>
                    <a:pt x="17" y="24"/>
                  </a:lnTo>
                  <a:lnTo>
                    <a:pt x="19" y="22"/>
                  </a:lnTo>
                  <a:close/>
                </a:path>
              </a:pathLst>
            </a:custGeom>
            <a:solidFill>
              <a:srgbClr val="00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73" name="Freeform 174"/>
            <p:cNvSpPr>
              <a:spLocks/>
            </p:cNvSpPr>
            <p:nvPr/>
          </p:nvSpPr>
          <p:spPr bwMode="auto">
            <a:xfrm>
              <a:off x="3953870" y="5761434"/>
              <a:ext cx="3926" cy="28050"/>
            </a:xfrm>
            <a:custGeom>
              <a:avLst/>
              <a:gdLst>
                <a:gd name="T0" fmla="*/ 3 w 3"/>
                <a:gd name="T1" fmla="*/ 25 h 25"/>
                <a:gd name="T2" fmla="*/ 3 w 3"/>
                <a:gd name="T3" fmla="*/ 0 h 25"/>
                <a:gd name="T4" fmla="*/ 0 w 3"/>
                <a:gd name="T5" fmla="*/ 1 h 25"/>
                <a:gd name="T6" fmla="*/ 0 w 3"/>
                <a:gd name="T7" fmla="*/ 25 h 25"/>
                <a:gd name="T8" fmla="*/ 3 w 3"/>
                <a:gd name="T9" fmla="*/ 2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5"/>
                <a:gd name="T17" fmla="*/ 3 w 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5">
                  <a:moveTo>
                    <a:pt x="3" y="25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0" y="25"/>
                  </a:lnTo>
                  <a:lnTo>
                    <a:pt x="3" y="25"/>
                  </a:lnTo>
                  <a:close/>
                </a:path>
              </a:pathLst>
            </a:custGeom>
            <a:solidFill>
              <a:srgbClr val="00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74" name="Freeform 175"/>
            <p:cNvSpPr>
              <a:spLocks noEditPoints="1"/>
            </p:cNvSpPr>
            <p:nvPr/>
          </p:nvSpPr>
          <p:spPr bwMode="auto">
            <a:xfrm>
              <a:off x="3961722" y="5761434"/>
              <a:ext cx="27479" cy="28050"/>
            </a:xfrm>
            <a:custGeom>
              <a:avLst/>
              <a:gdLst>
                <a:gd name="T0" fmla="*/ 21 w 21"/>
                <a:gd name="T1" fmla="*/ 25 h 25"/>
                <a:gd name="T2" fmla="*/ 13 w 21"/>
                <a:gd name="T3" fmla="*/ 0 h 25"/>
                <a:gd name="T4" fmla="*/ 9 w 21"/>
                <a:gd name="T5" fmla="*/ 1 h 25"/>
                <a:gd name="T6" fmla="*/ 0 w 21"/>
                <a:gd name="T7" fmla="*/ 25 h 25"/>
                <a:gd name="T8" fmla="*/ 3 w 21"/>
                <a:gd name="T9" fmla="*/ 25 h 25"/>
                <a:gd name="T10" fmla="*/ 6 w 21"/>
                <a:gd name="T11" fmla="*/ 18 h 25"/>
                <a:gd name="T12" fmla="*/ 15 w 21"/>
                <a:gd name="T13" fmla="*/ 18 h 25"/>
                <a:gd name="T14" fmla="*/ 17 w 21"/>
                <a:gd name="T15" fmla="*/ 25 h 25"/>
                <a:gd name="T16" fmla="*/ 21 w 21"/>
                <a:gd name="T17" fmla="*/ 25 h 25"/>
                <a:gd name="T18" fmla="*/ 14 w 21"/>
                <a:gd name="T19" fmla="*/ 15 h 25"/>
                <a:gd name="T20" fmla="*/ 7 w 21"/>
                <a:gd name="T21" fmla="*/ 15 h 25"/>
                <a:gd name="T22" fmla="*/ 11 w 21"/>
                <a:gd name="T23" fmla="*/ 6 h 25"/>
                <a:gd name="T24" fmla="*/ 14 w 21"/>
                <a:gd name="T25" fmla="*/ 15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25"/>
                <a:gd name="T41" fmla="*/ 21 w 21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25">
                  <a:moveTo>
                    <a:pt x="21" y="25"/>
                  </a:moveTo>
                  <a:lnTo>
                    <a:pt x="13" y="0"/>
                  </a:lnTo>
                  <a:lnTo>
                    <a:pt x="9" y="1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6" y="18"/>
                  </a:lnTo>
                  <a:lnTo>
                    <a:pt x="15" y="18"/>
                  </a:lnTo>
                  <a:lnTo>
                    <a:pt x="17" y="25"/>
                  </a:lnTo>
                  <a:lnTo>
                    <a:pt x="21" y="25"/>
                  </a:lnTo>
                  <a:close/>
                  <a:moveTo>
                    <a:pt x="14" y="15"/>
                  </a:moveTo>
                  <a:lnTo>
                    <a:pt x="7" y="15"/>
                  </a:lnTo>
                  <a:lnTo>
                    <a:pt x="11" y="6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00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75" name="Freeform 176"/>
            <p:cNvSpPr>
              <a:spLocks/>
            </p:cNvSpPr>
            <p:nvPr/>
          </p:nvSpPr>
          <p:spPr bwMode="auto">
            <a:xfrm>
              <a:off x="3807314" y="5719919"/>
              <a:ext cx="19628" cy="26928"/>
            </a:xfrm>
            <a:custGeom>
              <a:avLst/>
              <a:gdLst>
                <a:gd name="T0" fmla="*/ 15 w 15"/>
                <a:gd name="T1" fmla="*/ 0 h 24"/>
                <a:gd name="T2" fmla="*/ 0 w 15"/>
                <a:gd name="T3" fmla="*/ 0 h 24"/>
                <a:gd name="T4" fmla="*/ 0 w 15"/>
                <a:gd name="T5" fmla="*/ 24 h 24"/>
                <a:gd name="T6" fmla="*/ 14 w 15"/>
                <a:gd name="T7" fmla="*/ 24 h 24"/>
                <a:gd name="T8" fmla="*/ 14 w 15"/>
                <a:gd name="T9" fmla="*/ 21 h 24"/>
                <a:gd name="T10" fmla="*/ 4 w 15"/>
                <a:gd name="T11" fmla="*/ 21 h 24"/>
                <a:gd name="T12" fmla="*/ 4 w 15"/>
                <a:gd name="T13" fmla="*/ 12 h 24"/>
                <a:gd name="T14" fmla="*/ 11 w 15"/>
                <a:gd name="T15" fmla="*/ 12 h 24"/>
                <a:gd name="T16" fmla="*/ 12 w 15"/>
                <a:gd name="T17" fmla="*/ 10 h 24"/>
                <a:gd name="T18" fmla="*/ 4 w 15"/>
                <a:gd name="T19" fmla="*/ 10 h 24"/>
                <a:gd name="T20" fmla="*/ 4 w 15"/>
                <a:gd name="T21" fmla="*/ 2 h 24"/>
                <a:gd name="T22" fmla="*/ 13 w 15"/>
                <a:gd name="T23" fmla="*/ 2 h 24"/>
                <a:gd name="T24" fmla="*/ 15 w 15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24"/>
                <a:gd name="T41" fmla="*/ 15 w 15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24">
                  <a:moveTo>
                    <a:pt x="15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14" y="24"/>
                  </a:lnTo>
                  <a:lnTo>
                    <a:pt x="14" y="21"/>
                  </a:lnTo>
                  <a:lnTo>
                    <a:pt x="4" y="21"/>
                  </a:lnTo>
                  <a:lnTo>
                    <a:pt x="4" y="12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4" y="10"/>
                  </a:lnTo>
                  <a:lnTo>
                    <a:pt x="4" y="2"/>
                  </a:lnTo>
                  <a:lnTo>
                    <a:pt x="13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76" name="Freeform 177"/>
            <p:cNvSpPr>
              <a:spLocks/>
            </p:cNvSpPr>
            <p:nvPr/>
          </p:nvSpPr>
          <p:spPr bwMode="auto">
            <a:xfrm>
              <a:off x="3830868" y="5718797"/>
              <a:ext cx="31405" cy="29172"/>
            </a:xfrm>
            <a:custGeom>
              <a:avLst/>
              <a:gdLst>
                <a:gd name="T0" fmla="*/ 24 w 24"/>
                <a:gd name="T1" fmla="*/ 25 h 26"/>
                <a:gd name="T2" fmla="*/ 24 w 24"/>
                <a:gd name="T3" fmla="*/ 1 h 26"/>
                <a:gd name="T4" fmla="*/ 20 w 24"/>
                <a:gd name="T5" fmla="*/ 1 h 26"/>
                <a:gd name="T6" fmla="*/ 12 w 24"/>
                <a:gd name="T7" fmla="*/ 20 h 26"/>
                <a:gd name="T8" fmla="*/ 4 w 24"/>
                <a:gd name="T9" fmla="*/ 0 h 26"/>
                <a:gd name="T10" fmla="*/ 0 w 24"/>
                <a:gd name="T11" fmla="*/ 1 h 26"/>
                <a:gd name="T12" fmla="*/ 0 w 24"/>
                <a:gd name="T13" fmla="*/ 25 h 26"/>
                <a:gd name="T14" fmla="*/ 3 w 24"/>
                <a:gd name="T15" fmla="*/ 25 h 26"/>
                <a:gd name="T16" fmla="*/ 3 w 24"/>
                <a:gd name="T17" fmla="*/ 8 h 26"/>
                <a:gd name="T18" fmla="*/ 10 w 24"/>
                <a:gd name="T19" fmla="*/ 26 h 26"/>
                <a:gd name="T20" fmla="*/ 13 w 24"/>
                <a:gd name="T21" fmla="*/ 25 h 26"/>
                <a:gd name="T22" fmla="*/ 20 w 24"/>
                <a:gd name="T23" fmla="*/ 7 h 26"/>
                <a:gd name="T24" fmla="*/ 20 w 24"/>
                <a:gd name="T25" fmla="*/ 25 h 26"/>
                <a:gd name="T26" fmla="*/ 24 w 24"/>
                <a:gd name="T27" fmla="*/ 25 h 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"/>
                <a:gd name="T43" fmla="*/ 0 h 26"/>
                <a:gd name="T44" fmla="*/ 24 w 24"/>
                <a:gd name="T45" fmla="*/ 26 h 2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" h="26">
                  <a:moveTo>
                    <a:pt x="24" y="25"/>
                  </a:moveTo>
                  <a:lnTo>
                    <a:pt x="24" y="1"/>
                  </a:lnTo>
                  <a:lnTo>
                    <a:pt x="20" y="1"/>
                  </a:lnTo>
                  <a:lnTo>
                    <a:pt x="12" y="20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3" y="8"/>
                  </a:lnTo>
                  <a:lnTo>
                    <a:pt x="10" y="26"/>
                  </a:lnTo>
                  <a:lnTo>
                    <a:pt x="13" y="25"/>
                  </a:lnTo>
                  <a:lnTo>
                    <a:pt x="20" y="7"/>
                  </a:lnTo>
                  <a:lnTo>
                    <a:pt x="20" y="25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00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77" name="Freeform 178"/>
            <p:cNvSpPr>
              <a:spLocks noEditPoints="1"/>
            </p:cNvSpPr>
            <p:nvPr/>
          </p:nvSpPr>
          <p:spPr bwMode="auto">
            <a:xfrm>
              <a:off x="3867507" y="5719919"/>
              <a:ext cx="19628" cy="26928"/>
            </a:xfrm>
            <a:custGeom>
              <a:avLst/>
              <a:gdLst>
                <a:gd name="T0" fmla="*/ 15 w 15"/>
                <a:gd name="T1" fmla="*/ 6 h 24"/>
                <a:gd name="T2" fmla="*/ 15 w 15"/>
                <a:gd name="T3" fmla="*/ 4 h 24"/>
                <a:gd name="T4" fmla="*/ 13 w 15"/>
                <a:gd name="T5" fmla="*/ 2 h 24"/>
                <a:gd name="T6" fmla="*/ 11 w 15"/>
                <a:gd name="T7" fmla="*/ 0 h 24"/>
                <a:gd name="T8" fmla="*/ 8 w 15"/>
                <a:gd name="T9" fmla="*/ 0 h 24"/>
                <a:gd name="T10" fmla="*/ 0 w 15"/>
                <a:gd name="T11" fmla="*/ 0 h 24"/>
                <a:gd name="T12" fmla="*/ 0 w 15"/>
                <a:gd name="T13" fmla="*/ 24 h 24"/>
                <a:gd name="T14" fmla="*/ 4 w 15"/>
                <a:gd name="T15" fmla="*/ 24 h 24"/>
                <a:gd name="T16" fmla="*/ 4 w 15"/>
                <a:gd name="T17" fmla="*/ 13 h 24"/>
                <a:gd name="T18" fmla="*/ 8 w 15"/>
                <a:gd name="T19" fmla="*/ 13 h 24"/>
                <a:gd name="T20" fmla="*/ 11 w 15"/>
                <a:gd name="T21" fmla="*/ 13 h 24"/>
                <a:gd name="T22" fmla="*/ 12 w 15"/>
                <a:gd name="T23" fmla="*/ 12 h 24"/>
                <a:gd name="T24" fmla="*/ 13 w 15"/>
                <a:gd name="T25" fmla="*/ 11 h 24"/>
                <a:gd name="T26" fmla="*/ 15 w 15"/>
                <a:gd name="T27" fmla="*/ 9 h 24"/>
                <a:gd name="T28" fmla="*/ 15 w 15"/>
                <a:gd name="T29" fmla="*/ 6 h 24"/>
                <a:gd name="T30" fmla="*/ 12 w 15"/>
                <a:gd name="T31" fmla="*/ 6 h 24"/>
                <a:gd name="T32" fmla="*/ 11 w 15"/>
                <a:gd name="T33" fmla="*/ 8 h 24"/>
                <a:gd name="T34" fmla="*/ 11 w 15"/>
                <a:gd name="T35" fmla="*/ 9 h 24"/>
                <a:gd name="T36" fmla="*/ 9 w 15"/>
                <a:gd name="T37" fmla="*/ 10 h 24"/>
                <a:gd name="T38" fmla="*/ 8 w 15"/>
                <a:gd name="T39" fmla="*/ 10 h 24"/>
                <a:gd name="T40" fmla="*/ 4 w 15"/>
                <a:gd name="T41" fmla="*/ 10 h 24"/>
                <a:gd name="T42" fmla="*/ 4 w 15"/>
                <a:gd name="T43" fmla="*/ 2 h 24"/>
                <a:gd name="T44" fmla="*/ 8 w 15"/>
                <a:gd name="T45" fmla="*/ 2 h 24"/>
                <a:gd name="T46" fmla="*/ 9 w 15"/>
                <a:gd name="T47" fmla="*/ 3 h 24"/>
                <a:gd name="T48" fmla="*/ 10 w 15"/>
                <a:gd name="T49" fmla="*/ 4 h 24"/>
                <a:gd name="T50" fmla="*/ 11 w 15"/>
                <a:gd name="T51" fmla="*/ 5 h 24"/>
                <a:gd name="T52" fmla="*/ 12 w 15"/>
                <a:gd name="T53" fmla="*/ 6 h 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5"/>
                <a:gd name="T82" fmla="*/ 0 h 24"/>
                <a:gd name="T83" fmla="*/ 15 w 15"/>
                <a:gd name="T84" fmla="*/ 24 h 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5" h="24">
                  <a:moveTo>
                    <a:pt x="15" y="6"/>
                  </a:moveTo>
                  <a:lnTo>
                    <a:pt x="15" y="4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11" y="13"/>
                  </a:lnTo>
                  <a:lnTo>
                    <a:pt x="12" y="12"/>
                  </a:lnTo>
                  <a:lnTo>
                    <a:pt x="13" y="11"/>
                  </a:lnTo>
                  <a:lnTo>
                    <a:pt x="15" y="9"/>
                  </a:lnTo>
                  <a:lnTo>
                    <a:pt x="15" y="6"/>
                  </a:lnTo>
                  <a:close/>
                  <a:moveTo>
                    <a:pt x="12" y="6"/>
                  </a:moveTo>
                  <a:lnTo>
                    <a:pt x="11" y="8"/>
                  </a:lnTo>
                  <a:lnTo>
                    <a:pt x="11" y="9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4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78" name="Freeform 179"/>
            <p:cNvSpPr>
              <a:spLocks noEditPoints="1"/>
            </p:cNvSpPr>
            <p:nvPr/>
          </p:nvSpPr>
          <p:spPr bwMode="auto">
            <a:xfrm>
              <a:off x="3892369" y="5719919"/>
              <a:ext cx="19628" cy="26928"/>
            </a:xfrm>
            <a:custGeom>
              <a:avLst/>
              <a:gdLst>
                <a:gd name="T0" fmla="*/ 15 w 15"/>
                <a:gd name="T1" fmla="*/ 24 h 24"/>
                <a:gd name="T2" fmla="*/ 9 w 15"/>
                <a:gd name="T3" fmla="*/ 13 h 24"/>
                <a:gd name="T4" fmla="*/ 11 w 15"/>
                <a:gd name="T5" fmla="*/ 12 h 24"/>
                <a:gd name="T6" fmla="*/ 13 w 15"/>
                <a:gd name="T7" fmla="*/ 11 h 24"/>
                <a:gd name="T8" fmla="*/ 14 w 15"/>
                <a:gd name="T9" fmla="*/ 9 h 24"/>
                <a:gd name="T10" fmla="*/ 15 w 15"/>
                <a:gd name="T11" fmla="*/ 6 h 24"/>
                <a:gd name="T12" fmla="*/ 14 w 15"/>
                <a:gd name="T13" fmla="*/ 4 h 24"/>
                <a:gd name="T14" fmla="*/ 12 w 15"/>
                <a:gd name="T15" fmla="*/ 2 h 24"/>
                <a:gd name="T16" fmla="*/ 10 w 15"/>
                <a:gd name="T17" fmla="*/ 0 h 24"/>
                <a:gd name="T18" fmla="*/ 7 w 15"/>
                <a:gd name="T19" fmla="*/ 0 h 24"/>
                <a:gd name="T20" fmla="*/ 0 w 15"/>
                <a:gd name="T21" fmla="*/ 0 h 24"/>
                <a:gd name="T22" fmla="*/ 0 w 15"/>
                <a:gd name="T23" fmla="*/ 24 h 24"/>
                <a:gd name="T24" fmla="*/ 3 w 15"/>
                <a:gd name="T25" fmla="*/ 24 h 24"/>
                <a:gd name="T26" fmla="*/ 3 w 15"/>
                <a:gd name="T27" fmla="*/ 13 h 24"/>
                <a:gd name="T28" fmla="*/ 4 w 15"/>
                <a:gd name="T29" fmla="*/ 13 h 24"/>
                <a:gd name="T30" fmla="*/ 11 w 15"/>
                <a:gd name="T31" fmla="*/ 24 h 24"/>
                <a:gd name="T32" fmla="*/ 15 w 15"/>
                <a:gd name="T33" fmla="*/ 24 h 24"/>
                <a:gd name="T34" fmla="*/ 11 w 15"/>
                <a:gd name="T35" fmla="*/ 6 h 24"/>
                <a:gd name="T36" fmla="*/ 11 w 15"/>
                <a:gd name="T37" fmla="*/ 8 h 24"/>
                <a:gd name="T38" fmla="*/ 10 w 15"/>
                <a:gd name="T39" fmla="*/ 9 h 24"/>
                <a:gd name="T40" fmla="*/ 9 w 15"/>
                <a:gd name="T41" fmla="*/ 10 h 24"/>
                <a:gd name="T42" fmla="*/ 7 w 15"/>
                <a:gd name="T43" fmla="*/ 10 h 24"/>
                <a:gd name="T44" fmla="*/ 3 w 15"/>
                <a:gd name="T45" fmla="*/ 10 h 24"/>
                <a:gd name="T46" fmla="*/ 3 w 15"/>
                <a:gd name="T47" fmla="*/ 2 h 24"/>
                <a:gd name="T48" fmla="*/ 7 w 15"/>
                <a:gd name="T49" fmla="*/ 2 h 24"/>
                <a:gd name="T50" fmla="*/ 9 w 15"/>
                <a:gd name="T51" fmla="*/ 3 h 24"/>
                <a:gd name="T52" fmla="*/ 10 w 15"/>
                <a:gd name="T53" fmla="*/ 4 h 24"/>
                <a:gd name="T54" fmla="*/ 11 w 15"/>
                <a:gd name="T55" fmla="*/ 5 h 24"/>
                <a:gd name="T56" fmla="*/ 11 w 15"/>
                <a:gd name="T57" fmla="*/ 6 h 2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5"/>
                <a:gd name="T88" fmla="*/ 0 h 24"/>
                <a:gd name="T89" fmla="*/ 15 w 15"/>
                <a:gd name="T90" fmla="*/ 24 h 2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5" h="24">
                  <a:moveTo>
                    <a:pt x="15" y="24"/>
                  </a:moveTo>
                  <a:lnTo>
                    <a:pt x="9" y="13"/>
                  </a:lnTo>
                  <a:lnTo>
                    <a:pt x="11" y="12"/>
                  </a:lnTo>
                  <a:lnTo>
                    <a:pt x="13" y="11"/>
                  </a:lnTo>
                  <a:lnTo>
                    <a:pt x="14" y="9"/>
                  </a:lnTo>
                  <a:lnTo>
                    <a:pt x="15" y="6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3" y="24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11" y="24"/>
                  </a:lnTo>
                  <a:lnTo>
                    <a:pt x="15" y="24"/>
                  </a:lnTo>
                  <a:close/>
                  <a:moveTo>
                    <a:pt x="11" y="6"/>
                  </a:moveTo>
                  <a:lnTo>
                    <a:pt x="11" y="8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7" y="10"/>
                  </a:lnTo>
                  <a:lnTo>
                    <a:pt x="3" y="10"/>
                  </a:lnTo>
                  <a:lnTo>
                    <a:pt x="3" y="2"/>
                  </a:lnTo>
                  <a:lnTo>
                    <a:pt x="7" y="2"/>
                  </a:lnTo>
                  <a:lnTo>
                    <a:pt x="9" y="3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00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79" name="Freeform 180"/>
            <p:cNvSpPr>
              <a:spLocks/>
            </p:cNvSpPr>
            <p:nvPr/>
          </p:nvSpPr>
          <p:spPr bwMode="auto">
            <a:xfrm>
              <a:off x="3915923" y="5719919"/>
              <a:ext cx="18320" cy="26928"/>
            </a:xfrm>
            <a:custGeom>
              <a:avLst/>
              <a:gdLst>
                <a:gd name="T0" fmla="*/ 14 w 14"/>
                <a:gd name="T1" fmla="*/ 0 h 24"/>
                <a:gd name="T2" fmla="*/ 0 w 14"/>
                <a:gd name="T3" fmla="*/ 0 h 24"/>
                <a:gd name="T4" fmla="*/ 0 w 14"/>
                <a:gd name="T5" fmla="*/ 24 h 24"/>
                <a:gd name="T6" fmla="*/ 14 w 14"/>
                <a:gd name="T7" fmla="*/ 24 h 24"/>
                <a:gd name="T8" fmla="*/ 14 w 14"/>
                <a:gd name="T9" fmla="*/ 21 h 24"/>
                <a:gd name="T10" fmla="*/ 4 w 14"/>
                <a:gd name="T11" fmla="*/ 21 h 24"/>
                <a:gd name="T12" fmla="*/ 4 w 14"/>
                <a:gd name="T13" fmla="*/ 12 h 24"/>
                <a:gd name="T14" fmla="*/ 11 w 14"/>
                <a:gd name="T15" fmla="*/ 12 h 24"/>
                <a:gd name="T16" fmla="*/ 12 w 14"/>
                <a:gd name="T17" fmla="*/ 10 h 24"/>
                <a:gd name="T18" fmla="*/ 4 w 14"/>
                <a:gd name="T19" fmla="*/ 10 h 24"/>
                <a:gd name="T20" fmla="*/ 4 w 14"/>
                <a:gd name="T21" fmla="*/ 2 h 24"/>
                <a:gd name="T22" fmla="*/ 13 w 14"/>
                <a:gd name="T23" fmla="*/ 2 h 24"/>
                <a:gd name="T24" fmla="*/ 14 w 14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24"/>
                <a:gd name="T41" fmla="*/ 14 w 14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24">
                  <a:moveTo>
                    <a:pt x="14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14" y="24"/>
                  </a:lnTo>
                  <a:lnTo>
                    <a:pt x="14" y="21"/>
                  </a:lnTo>
                  <a:lnTo>
                    <a:pt x="4" y="21"/>
                  </a:lnTo>
                  <a:lnTo>
                    <a:pt x="4" y="12"/>
                  </a:lnTo>
                  <a:lnTo>
                    <a:pt x="11" y="12"/>
                  </a:lnTo>
                  <a:lnTo>
                    <a:pt x="12" y="10"/>
                  </a:lnTo>
                  <a:lnTo>
                    <a:pt x="4" y="10"/>
                  </a:lnTo>
                  <a:lnTo>
                    <a:pt x="4" y="2"/>
                  </a:lnTo>
                  <a:lnTo>
                    <a:pt x="13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80" name="Freeform 181"/>
            <p:cNvSpPr>
              <a:spLocks/>
            </p:cNvSpPr>
            <p:nvPr/>
          </p:nvSpPr>
          <p:spPr bwMode="auto">
            <a:xfrm>
              <a:off x="3938168" y="5718797"/>
              <a:ext cx="22245" cy="29172"/>
            </a:xfrm>
            <a:custGeom>
              <a:avLst/>
              <a:gdLst>
                <a:gd name="T0" fmla="*/ 17 w 17"/>
                <a:gd name="T1" fmla="*/ 18 h 26"/>
                <a:gd name="T2" fmla="*/ 17 w 17"/>
                <a:gd name="T3" fmla="*/ 16 h 26"/>
                <a:gd name="T4" fmla="*/ 16 w 17"/>
                <a:gd name="T5" fmla="*/ 14 h 26"/>
                <a:gd name="T6" fmla="*/ 14 w 17"/>
                <a:gd name="T7" fmla="*/ 12 h 26"/>
                <a:gd name="T8" fmla="*/ 12 w 17"/>
                <a:gd name="T9" fmla="*/ 11 h 26"/>
                <a:gd name="T10" fmla="*/ 9 w 17"/>
                <a:gd name="T11" fmla="*/ 10 h 26"/>
                <a:gd name="T12" fmla="*/ 6 w 17"/>
                <a:gd name="T13" fmla="*/ 9 h 26"/>
                <a:gd name="T14" fmla="*/ 5 w 17"/>
                <a:gd name="T15" fmla="*/ 8 h 26"/>
                <a:gd name="T16" fmla="*/ 5 w 17"/>
                <a:gd name="T17" fmla="*/ 7 h 26"/>
                <a:gd name="T18" fmla="*/ 5 w 17"/>
                <a:gd name="T19" fmla="*/ 5 h 26"/>
                <a:gd name="T20" fmla="*/ 6 w 17"/>
                <a:gd name="T21" fmla="*/ 4 h 26"/>
                <a:gd name="T22" fmla="*/ 7 w 17"/>
                <a:gd name="T23" fmla="*/ 3 h 26"/>
                <a:gd name="T24" fmla="*/ 9 w 17"/>
                <a:gd name="T25" fmla="*/ 3 h 26"/>
                <a:gd name="T26" fmla="*/ 12 w 17"/>
                <a:gd name="T27" fmla="*/ 4 h 26"/>
                <a:gd name="T28" fmla="*/ 14 w 17"/>
                <a:gd name="T29" fmla="*/ 5 h 26"/>
                <a:gd name="T30" fmla="*/ 15 w 17"/>
                <a:gd name="T31" fmla="*/ 3 h 26"/>
                <a:gd name="T32" fmla="*/ 12 w 17"/>
                <a:gd name="T33" fmla="*/ 1 h 26"/>
                <a:gd name="T34" fmla="*/ 9 w 17"/>
                <a:gd name="T35" fmla="*/ 0 h 26"/>
                <a:gd name="T36" fmla="*/ 6 w 17"/>
                <a:gd name="T37" fmla="*/ 1 h 26"/>
                <a:gd name="T38" fmla="*/ 4 w 17"/>
                <a:gd name="T39" fmla="*/ 1 h 26"/>
                <a:gd name="T40" fmla="*/ 3 w 17"/>
                <a:gd name="T41" fmla="*/ 2 h 26"/>
                <a:gd name="T42" fmla="*/ 1 w 17"/>
                <a:gd name="T43" fmla="*/ 4 h 26"/>
                <a:gd name="T44" fmla="*/ 1 w 17"/>
                <a:gd name="T45" fmla="*/ 7 h 26"/>
                <a:gd name="T46" fmla="*/ 1 w 17"/>
                <a:gd name="T47" fmla="*/ 10 h 26"/>
                <a:gd name="T48" fmla="*/ 2 w 17"/>
                <a:gd name="T49" fmla="*/ 10 h 26"/>
                <a:gd name="T50" fmla="*/ 2 w 17"/>
                <a:gd name="T51" fmla="*/ 11 h 26"/>
                <a:gd name="T52" fmla="*/ 6 w 17"/>
                <a:gd name="T53" fmla="*/ 13 h 26"/>
                <a:gd name="T54" fmla="*/ 9 w 17"/>
                <a:gd name="T55" fmla="*/ 15 h 26"/>
                <a:gd name="T56" fmla="*/ 12 w 17"/>
                <a:gd name="T57" fmla="*/ 16 h 26"/>
                <a:gd name="T58" fmla="*/ 13 w 17"/>
                <a:gd name="T59" fmla="*/ 17 h 26"/>
                <a:gd name="T60" fmla="*/ 13 w 17"/>
                <a:gd name="T61" fmla="*/ 18 h 26"/>
                <a:gd name="T62" fmla="*/ 13 w 17"/>
                <a:gd name="T63" fmla="*/ 20 h 26"/>
                <a:gd name="T64" fmla="*/ 11 w 17"/>
                <a:gd name="T65" fmla="*/ 21 h 26"/>
                <a:gd name="T66" fmla="*/ 10 w 17"/>
                <a:gd name="T67" fmla="*/ 22 h 26"/>
                <a:gd name="T68" fmla="*/ 8 w 17"/>
                <a:gd name="T69" fmla="*/ 22 h 26"/>
                <a:gd name="T70" fmla="*/ 5 w 17"/>
                <a:gd name="T71" fmla="*/ 22 h 26"/>
                <a:gd name="T72" fmla="*/ 2 w 17"/>
                <a:gd name="T73" fmla="*/ 20 h 26"/>
                <a:gd name="T74" fmla="*/ 0 w 17"/>
                <a:gd name="T75" fmla="*/ 22 h 26"/>
                <a:gd name="T76" fmla="*/ 2 w 17"/>
                <a:gd name="T77" fmla="*/ 24 h 26"/>
                <a:gd name="T78" fmla="*/ 4 w 17"/>
                <a:gd name="T79" fmla="*/ 25 h 26"/>
                <a:gd name="T80" fmla="*/ 6 w 17"/>
                <a:gd name="T81" fmla="*/ 25 h 26"/>
                <a:gd name="T82" fmla="*/ 8 w 17"/>
                <a:gd name="T83" fmla="*/ 26 h 26"/>
                <a:gd name="T84" fmla="*/ 11 w 17"/>
                <a:gd name="T85" fmla="*/ 25 h 26"/>
                <a:gd name="T86" fmla="*/ 12 w 17"/>
                <a:gd name="T87" fmla="*/ 25 h 26"/>
                <a:gd name="T88" fmla="*/ 14 w 17"/>
                <a:gd name="T89" fmla="*/ 24 h 26"/>
                <a:gd name="T90" fmla="*/ 15 w 17"/>
                <a:gd name="T91" fmla="*/ 23 h 26"/>
                <a:gd name="T92" fmla="*/ 16 w 17"/>
                <a:gd name="T93" fmla="*/ 21 h 26"/>
                <a:gd name="T94" fmla="*/ 17 w 17"/>
                <a:gd name="T95" fmla="*/ 20 h 26"/>
                <a:gd name="T96" fmla="*/ 17 w 17"/>
                <a:gd name="T97" fmla="*/ 18 h 2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"/>
                <a:gd name="T148" fmla="*/ 0 h 26"/>
                <a:gd name="T149" fmla="*/ 17 w 17"/>
                <a:gd name="T150" fmla="*/ 26 h 2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" h="26">
                  <a:moveTo>
                    <a:pt x="17" y="18"/>
                  </a:moveTo>
                  <a:lnTo>
                    <a:pt x="17" y="16"/>
                  </a:lnTo>
                  <a:lnTo>
                    <a:pt x="16" y="14"/>
                  </a:lnTo>
                  <a:lnTo>
                    <a:pt x="14" y="12"/>
                  </a:lnTo>
                  <a:lnTo>
                    <a:pt x="12" y="11"/>
                  </a:lnTo>
                  <a:lnTo>
                    <a:pt x="9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5"/>
                  </a:lnTo>
                  <a:lnTo>
                    <a:pt x="6" y="4"/>
                  </a:lnTo>
                  <a:lnTo>
                    <a:pt x="7" y="3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4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1" y="4"/>
                  </a:lnTo>
                  <a:lnTo>
                    <a:pt x="1" y="7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6" y="13"/>
                  </a:lnTo>
                  <a:lnTo>
                    <a:pt x="9" y="15"/>
                  </a:lnTo>
                  <a:lnTo>
                    <a:pt x="12" y="16"/>
                  </a:lnTo>
                  <a:lnTo>
                    <a:pt x="13" y="17"/>
                  </a:lnTo>
                  <a:lnTo>
                    <a:pt x="13" y="18"/>
                  </a:lnTo>
                  <a:lnTo>
                    <a:pt x="13" y="20"/>
                  </a:lnTo>
                  <a:lnTo>
                    <a:pt x="11" y="21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5" y="22"/>
                  </a:lnTo>
                  <a:lnTo>
                    <a:pt x="2" y="20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4" y="25"/>
                  </a:lnTo>
                  <a:lnTo>
                    <a:pt x="6" y="25"/>
                  </a:lnTo>
                  <a:lnTo>
                    <a:pt x="8" y="26"/>
                  </a:lnTo>
                  <a:lnTo>
                    <a:pt x="11" y="25"/>
                  </a:lnTo>
                  <a:lnTo>
                    <a:pt x="12" y="25"/>
                  </a:lnTo>
                  <a:lnTo>
                    <a:pt x="14" y="24"/>
                  </a:lnTo>
                  <a:lnTo>
                    <a:pt x="15" y="23"/>
                  </a:lnTo>
                  <a:lnTo>
                    <a:pt x="16" y="21"/>
                  </a:lnTo>
                  <a:lnTo>
                    <a:pt x="17" y="20"/>
                  </a:lnTo>
                  <a:lnTo>
                    <a:pt x="17" y="18"/>
                  </a:lnTo>
                  <a:close/>
                </a:path>
              </a:pathLst>
            </a:custGeom>
            <a:solidFill>
              <a:srgbClr val="00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181" name="Freeform 182"/>
            <p:cNvSpPr>
              <a:spLocks noEditPoints="1"/>
            </p:cNvSpPr>
            <p:nvPr/>
          </p:nvSpPr>
          <p:spPr bwMode="auto">
            <a:xfrm>
              <a:off x="3961722" y="5718797"/>
              <a:ext cx="27479" cy="28050"/>
            </a:xfrm>
            <a:custGeom>
              <a:avLst/>
              <a:gdLst>
                <a:gd name="T0" fmla="*/ 21 w 21"/>
                <a:gd name="T1" fmla="*/ 25 h 25"/>
                <a:gd name="T2" fmla="*/ 13 w 21"/>
                <a:gd name="T3" fmla="*/ 0 h 25"/>
                <a:gd name="T4" fmla="*/ 9 w 21"/>
                <a:gd name="T5" fmla="*/ 1 h 25"/>
                <a:gd name="T6" fmla="*/ 0 w 21"/>
                <a:gd name="T7" fmla="*/ 25 h 25"/>
                <a:gd name="T8" fmla="*/ 3 w 21"/>
                <a:gd name="T9" fmla="*/ 25 h 25"/>
                <a:gd name="T10" fmla="*/ 6 w 21"/>
                <a:gd name="T11" fmla="*/ 18 h 25"/>
                <a:gd name="T12" fmla="*/ 15 w 21"/>
                <a:gd name="T13" fmla="*/ 18 h 25"/>
                <a:gd name="T14" fmla="*/ 17 w 21"/>
                <a:gd name="T15" fmla="*/ 25 h 25"/>
                <a:gd name="T16" fmla="*/ 21 w 21"/>
                <a:gd name="T17" fmla="*/ 25 h 25"/>
                <a:gd name="T18" fmla="*/ 14 w 21"/>
                <a:gd name="T19" fmla="*/ 15 h 25"/>
                <a:gd name="T20" fmla="*/ 7 w 21"/>
                <a:gd name="T21" fmla="*/ 15 h 25"/>
                <a:gd name="T22" fmla="*/ 11 w 21"/>
                <a:gd name="T23" fmla="*/ 6 h 25"/>
                <a:gd name="T24" fmla="*/ 14 w 21"/>
                <a:gd name="T25" fmla="*/ 15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25"/>
                <a:gd name="T41" fmla="*/ 21 w 21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25">
                  <a:moveTo>
                    <a:pt x="21" y="25"/>
                  </a:moveTo>
                  <a:lnTo>
                    <a:pt x="13" y="0"/>
                  </a:lnTo>
                  <a:lnTo>
                    <a:pt x="9" y="1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6" y="18"/>
                  </a:lnTo>
                  <a:lnTo>
                    <a:pt x="15" y="18"/>
                  </a:lnTo>
                  <a:lnTo>
                    <a:pt x="17" y="25"/>
                  </a:lnTo>
                  <a:lnTo>
                    <a:pt x="21" y="25"/>
                  </a:lnTo>
                  <a:close/>
                  <a:moveTo>
                    <a:pt x="14" y="15"/>
                  </a:moveTo>
                  <a:lnTo>
                    <a:pt x="7" y="15"/>
                  </a:lnTo>
                  <a:lnTo>
                    <a:pt x="11" y="6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007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CL"/>
            </a:p>
          </p:txBody>
        </p:sp>
        <p:pic>
          <p:nvPicPr>
            <p:cNvPr id="182" name="Picture 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089525" y="5493747"/>
              <a:ext cx="412192" cy="529961"/>
            </a:xfrm>
            <a:prstGeom prst="roundRect">
              <a:avLst>
                <a:gd name="adj" fmla="val 8594"/>
              </a:avLst>
            </a:prstGeom>
            <a:solidFill>
              <a:srgbClr val="334998"/>
            </a:solidFill>
            <a:ln w="9525">
              <a:noFill/>
              <a:round/>
              <a:headEnd/>
              <a:tailEnd/>
            </a:ln>
          </p:spPr>
        </p:pic>
      </p:grpSp>
      <p:pic>
        <p:nvPicPr>
          <p:cNvPr id="183" name="Picture 187" descr="107300166_Página_0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2" r="76161" b="14430"/>
          <a:stretch>
            <a:fillRect/>
          </a:stretch>
        </p:blipFill>
        <p:spPr bwMode="auto">
          <a:xfrm>
            <a:off x="5297210" y="5182721"/>
            <a:ext cx="582100" cy="513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" name="Picture 2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1" t="2300" r="3188" b="16400"/>
          <a:stretch/>
        </p:blipFill>
        <p:spPr bwMode="auto">
          <a:xfrm>
            <a:off x="5902046" y="4795392"/>
            <a:ext cx="566094" cy="6706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" name="1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328" y="5194922"/>
            <a:ext cx="874687" cy="874687"/>
          </a:xfrm>
          <a:prstGeom prst="rect">
            <a:avLst/>
          </a:prstGeom>
        </p:spPr>
      </p:pic>
      <p:cxnSp>
        <p:nvCxnSpPr>
          <p:cNvPr id="186" name="Conector recto de flecha 185"/>
          <p:cNvCxnSpPr/>
          <p:nvPr/>
        </p:nvCxnSpPr>
        <p:spPr>
          <a:xfrm flipV="1">
            <a:off x="969848" y="1983670"/>
            <a:ext cx="0" cy="41038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Conector recto de flecha 186"/>
          <p:cNvCxnSpPr/>
          <p:nvPr/>
        </p:nvCxnSpPr>
        <p:spPr>
          <a:xfrm flipV="1">
            <a:off x="950527" y="6069609"/>
            <a:ext cx="9060095" cy="316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CuadroTexto 187"/>
          <p:cNvSpPr txBox="1"/>
          <p:nvPr/>
        </p:nvSpPr>
        <p:spPr>
          <a:xfrm>
            <a:off x="288392" y="5798953"/>
            <a:ext cx="872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/>
              <a:t>ACC%</a:t>
            </a:r>
            <a:endParaRPr lang="es-CL" sz="1400" b="1" dirty="0"/>
          </a:p>
        </p:txBody>
      </p:sp>
      <p:sp>
        <p:nvSpPr>
          <p:cNvPr id="189" name="CuadroTexto 188"/>
          <p:cNvSpPr txBox="1"/>
          <p:nvPr/>
        </p:nvSpPr>
        <p:spPr>
          <a:xfrm>
            <a:off x="1005428" y="6101308"/>
            <a:ext cx="872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/>
              <a:t>AÑOS</a:t>
            </a:r>
            <a:endParaRPr lang="es-CL" sz="1600" b="1" dirty="0"/>
          </a:p>
        </p:txBody>
      </p:sp>
    </p:spTree>
    <p:extLst>
      <p:ext uri="{BB962C8B-B14F-4D97-AF65-F5344CB8AC3E}">
        <p14:creationId xmlns:p14="http://schemas.microsoft.com/office/powerpoint/2010/main" val="392462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EAFA6A4-27B7-4061-8F09-1FB33E92F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72700"/>
          <a:stretch/>
        </p:blipFill>
        <p:spPr>
          <a:xfrm>
            <a:off x="2977" y="-44798"/>
            <a:ext cx="12189023" cy="152496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4F66B35-BAD0-4A5B-AAD1-4797358DB76C}"/>
              </a:ext>
            </a:extLst>
          </p:cNvPr>
          <p:cNvSpPr/>
          <p:nvPr/>
        </p:nvSpPr>
        <p:spPr>
          <a:xfrm>
            <a:off x="927483" y="-113312"/>
            <a:ext cx="4718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Marco regulador  del </a:t>
            </a:r>
            <a:r>
              <a:rPr lang="es-E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de Gestión PEC</a:t>
            </a:r>
            <a:endParaRPr lang="es-ES" sz="24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0" name="Rectángulo 189"/>
          <p:cNvSpPr/>
          <p:nvPr/>
        </p:nvSpPr>
        <p:spPr>
          <a:xfrm>
            <a:off x="7796545" y="3581088"/>
            <a:ext cx="4609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L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s-CL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s-CL" dirty="0"/>
          </a:p>
        </p:txBody>
      </p:sp>
      <p:pic>
        <p:nvPicPr>
          <p:cNvPr id="191" name="Picture 2" descr="Resultado de imagen para o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87" y="2806305"/>
            <a:ext cx="3520829" cy="201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4" descr="Resultado de imagen para inspeccion del trabaj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000" y="1663698"/>
            <a:ext cx="1964973" cy="177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Imagen 1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6780" y="1663698"/>
            <a:ext cx="1850661" cy="1794963"/>
          </a:xfrm>
          <a:prstGeom prst="rect">
            <a:avLst/>
          </a:prstGeom>
        </p:spPr>
      </p:pic>
      <p:pic>
        <p:nvPicPr>
          <p:cNvPr id="195" name="Imagen 194">
            <a:extLst>
              <a:ext uri="{FF2B5EF4-FFF2-40B4-BE49-F238E27FC236}">
                <a16:creationId xmlns:a16="http://schemas.microsoft.com/office/drawing/2014/main" id="{911A51D8-C296-4518-BA77-C23AD015D7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496"/>
          <a:stretch/>
        </p:blipFill>
        <p:spPr>
          <a:xfrm>
            <a:off x="2258769" y="3711405"/>
            <a:ext cx="1284531" cy="1739342"/>
          </a:xfrm>
          <a:prstGeom prst="rect">
            <a:avLst/>
          </a:prstGeom>
        </p:spPr>
      </p:pic>
      <p:pic>
        <p:nvPicPr>
          <p:cNvPr id="196" name="Imagen 195">
            <a:extLst>
              <a:ext uri="{FF2B5EF4-FFF2-40B4-BE49-F238E27FC236}">
                <a16:creationId xmlns:a16="http://schemas.microsoft.com/office/drawing/2014/main" id="{911A51D8-C296-4518-BA77-C23AD015D7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568" r="26984"/>
          <a:stretch/>
        </p:blipFill>
        <p:spPr>
          <a:xfrm>
            <a:off x="542658" y="3768961"/>
            <a:ext cx="1392884" cy="1710712"/>
          </a:xfrm>
          <a:prstGeom prst="rect">
            <a:avLst/>
          </a:prstGeom>
        </p:spPr>
      </p:pic>
      <p:pic>
        <p:nvPicPr>
          <p:cNvPr id="197" name="Imagen 196">
            <a:extLst>
              <a:ext uri="{FF2B5EF4-FFF2-40B4-BE49-F238E27FC236}">
                <a16:creationId xmlns:a16="http://schemas.microsoft.com/office/drawing/2014/main" id="{911A51D8-C296-4518-BA77-C23AD015D7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774" r="52377"/>
          <a:stretch/>
        </p:blipFill>
        <p:spPr>
          <a:xfrm>
            <a:off x="2258770" y="1861456"/>
            <a:ext cx="1426733" cy="1718585"/>
          </a:xfrm>
          <a:prstGeom prst="rect">
            <a:avLst/>
          </a:prstGeom>
        </p:spPr>
      </p:pic>
      <p:pic>
        <p:nvPicPr>
          <p:cNvPr id="198" name="Imagen 197">
            <a:extLst>
              <a:ext uri="{FF2B5EF4-FFF2-40B4-BE49-F238E27FC236}">
                <a16:creationId xmlns:a16="http://schemas.microsoft.com/office/drawing/2014/main" id="{911A51D8-C296-4518-BA77-C23AD015D7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8906"/>
          <a:stretch/>
        </p:blipFill>
        <p:spPr>
          <a:xfrm>
            <a:off x="660979" y="1859136"/>
            <a:ext cx="1445408" cy="1720905"/>
          </a:xfrm>
          <a:prstGeom prst="rect">
            <a:avLst/>
          </a:prstGeom>
        </p:spPr>
      </p:pic>
      <p:pic>
        <p:nvPicPr>
          <p:cNvPr id="199" name="Imagen 1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12" y="3823452"/>
            <a:ext cx="1584176" cy="173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9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EAFA6A4-27B7-4061-8F09-1FB33E92F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72700"/>
          <a:stretch/>
        </p:blipFill>
        <p:spPr>
          <a:xfrm>
            <a:off x="2977" y="-44798"/>
            <a:ext cx="12189023" cy="152496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4F66B35-BAD0-4A5B-AAD1-4797358DB76C}"/>
              </a:ext>
            </a:extLst>
          </p:cNvPr>
          <p:cNvSpPr/>
          <p:nvPr/>
        </p:nvSpPr>
        <p:spPr>
          <a:xfrm>
            <a:off x="927483" y="-110637"/>
            <a:ext cx="4718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Mejora Continua de nuestro Sistema </a:t>
            </a:r>
            <a:r>
              <a:rPr lang="es-E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Gestión </a:t>
            </a:r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PEC</a:t>
            </a:r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465221" y="908720"/>
          <a:ext cx="10095275" cy="5251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66824" y="5373215"/>
            <a:ext cx="5254692" cy="46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s-ES" sz="4000" b="1" kern="0" dirty="0" smtClean="0">
                <a:latin typeface="Bradley Hand ITC" panose="03070402050302030203" pitchFamily="66" charset="0"/>
                <a:ea typeface="+mj-ea"/>
                <a:cs typeface="+mj-cs"/>
              </a:rPr>
              <a:t>28 </a:t>
            </a:r>
            <a:r>
              <a:rPr lang="es-ES" sz="4000" b="1" kern="0" dirty="0">
                <a:latin typeface="Bradley Hand ITC" panose="03070402050302030203" pitchFamily="66" charset="0"/>
                <a:ea typeface="+mj-ea"/>
                <a:cs typeface="+mj-cs"/>
              </a:rPr>
              <a:t>años de experiencia</a:t>
            </a:r>
          </a:p>
        </p:txBody>
      </p:sp>
      <p:sp>
        <p:nvSpPr>
          <p:cNvPr id="6" name="Llamada ovalada 5"/>
          <p:cNvSpPr/>
          <p:nvPr/>
        </p:nvSpPr>
        <p:spPr bwMode="auto">
          <a:xfrm rot="2198200">
            <a:off x="940538" y="5100251"/>
            <a:ext cx="1786838" cy="401819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4C64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s-CL" sz="2200" b="1" kern="0" dirty="0">
                <a:latin typeface="Bradley Hand ITC" panose="03070402050302030203" pitchFamily="66" charset="0"/>
                <a:ea typeface="+mj-ea"/>
                <a:cs typeface="+mj-cs"/>
              </a:rPr>
              <a:t>Creación</a:t>
            </a:r>
          </a:p>
        </p:txBody>
      </p:sp>
      <p:sp>
        <p:nvSpPr>
          <p:cNvPr id="7" name="Llamada ovalada 6"/>
          <p:cNvSpPr/>
          <p:nvPr/>
        </p:nvSpPr>
        <p:spPr bwMode="auto">
          <a:xfrm rot="2198200">
            <a:off x="1515312" y="4180435"/>
            <a:ext cx="3374762" cy="434264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4C64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s-CL" sz="2200" b="1" kern="0" dirty="0">
                <a:latin typeface="Bradley Hand ITC" panose="03070402050302030203" pitchFamily="66" charset="0"/>
                <a:ea typeface="+mj-ea"/>
                <a:cs typeface="+mj-cs"/>
              </a:rPr>
              <a:t>Actualización 2.0</a:t>
            </a:r>
          </a:p>
        </p:txBody>
      </p:sp>
      <p:sp>
        <p:nvSpPr>
          <p:cNvPr id="10" name="Llamada ovalada 9"/>
          <p:cNvSpPr/>
          <p:nvPr/>
        </p:nvSpPr>
        <p:spPr bwMode="auto">
          <a:xfrm rot="2198200">
            <a:off x="2341743" y="3447017"/>
            <a:ext cx="4520271" cy="393829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4C64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s-CL" sz="2200" b="1" kern="0" dirty="0">
                <a:latin typeface="Bradley Hand ITC" panose="03070402050302030203" pitchFamily="66" charset="0"/>
                <a:ea typeface="+mj-ea"/>
                <a:cs typeface="+mj-cs"/>
              </a:rPr>
              <a:t>Ley de Subcontratación</a:t>
            </a:r>
          </a:p>
        </p:txBody>
      </p:sp>
      <p:sp>
        <p:nvSpPr>
          <p:cNvPr id="11" name="Llamada ovalada 10"/>
          <p:cNvSpPr/>
          <p:nvPr/>
        </p:nvSpPr>
        <p:spPr bwMode="auto">
          <a:xfrm rot="2198200">
            <a:off x="3119380" y="2835869"/>
            <a:ext cx="5938652" cy="447257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4C64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s-CL" sz="2200" b="1" kern="0" dirty="0">
                <a:latin typeface="Bradley Hand ITC" panose="03070402050302030203" pitchFamily="66" charset="0"/>
                <a:ea typeface="+mj-ea"/>
                <a:cs typeface="+mj-cs"/>
              </a:rPr>
              <a:t>Variables de Sistemas de Gestión</a:t>
            </a:r>
          </a:p>
        </p:txBody>
      </p:sp>
      <p:sp>
        <p:nvSpPr>
          <p:cNvPr id="12" name="Llamada ovalada 11"/>
          <p:cNvSpPr/>
          <p:nvPr/>
        </p:nvSpPr>
        <p:spPr bwMode="auto">
          <a:xfrm rot="2187803">
            <a:off x="5587179" y="1974979"/>
            <a:ext cx="3794943" cy="627538"/>
          </a:xfrm>
          <a:prstGeom prst="wedgeEllipseCallout">
            <a:avLst>
              <a:gd name="adj1" fmla="val 12335"/>
              <a:gd name="adj2" fmla="val 66453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4C64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CL" sz="2200" b="1" kern="0" dirty="0">
                <a:latin typeface="Bradley Hand ITC" panose="03070402050302030203" pitchFamily="66" charset="0"/>
                <a:ea typeface="+mj-ea"/>
                <a:cs typeface="+mj-cs"/>
              </a:rPr>
              <a:t>Protocolos y mejora </a:t>
            </a:r>
            <a:r>
              <a:rPr lang="es-CL" sz="2200" b="1" kern="0" dirty="0" smtClean="0">
                <a:latin typeface="Bradley Hand ITC" panose="03070402050302030203" pitchFamily="66" charset="0"/>
                <a:ea typeface="+mj-ea"/>
                <a:cs typeface="+mj-cs"/>
              </a:rPr>
              <a:t>continua</a:t>
            </a:r>
            <a:endParaRPr lang="es-CL" sz="2200" b="1" kern="0" dirty="0">
              <a:latin typeface="Bradley Hand ITC" panose="030704020503020302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031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EAFA6A4-27B7-4061-8F09-1FB33E92F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72700"/>
          <a:stretch/>
        </p:blipFill>
        <p:spPr>
          <a:xfrm>
            <a:off x="2977" y="-44798"/>
            <a:ext cx="12189023" cy="152496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4F66B35-BAD0-4A5B-AAD1-4797358DB76C}"/>
              </a:ext>
            </a:extLst>
          </p:cNvPr>
          <p:cNvSpPr/>
          <p:nvPr/>
        </p:nvSpPr>
        <p:spPr>
          <a:xfrm>
            <a:off x="580974" y="-113312"/>
            <a:ext cx="5887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Modelo de trabajo Sistema de gestión PEC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11A51D8-C296-4518-BA77-C23AD015D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292" y="4278"/>
            <a:ext cx="3372668" cy="872941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22EA99C-D756-4337-B496-FD7B391F0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1" t="19888" r="13615" b="18555"/>
          <a:stretch>
            <a:fillRect/>
          </a:stretch>
        </p:blipFill>
        <p:spPr>
          <a:xfrm>
            <a:off x="2631506" y="1146727"/>
            <a:ext cx="7429500" cy="3813175"/>
          </a:xfrm>
          <a:prstGeom prst="rect">
            <a:avLst/>
          </a:prstGeom>
          <a:noFill/>
        </p:spPr>
      </p:pic>
      <p:grpSp>
        <p:nvGrpSpPr>
          <p:cNvPr id="19" name="26 Grupo">
            <a:extLst>
              <a:ext uri="{FF2B5EF4-FFF2-40B4-BE49-F238E27FC236}">
                <a16:creationId xmlns:a16="http://schemas.microsoft.com/office/drawing/2014/main" id="{1034BC12-E45B-4463-A122-D51E16D9FE59}"/>
              </a:ext>
            </a:extLst>
          </p:cNvPr>
          <p:cNvGrpSpPr>
            <a:grpSpLocks/>
          </p:cNvGrpSpPr>
          <p:nvPr/>
        </p:nvGrpSpPr>
        <p:grpSpPr bwMode="auto">
          <a:xfrm>
            <a:off x="1774257" y="1824588"/>
            <a:ext cx="9072563" cy="4394200"/>
            <a:chOff x="-32" y="2320414"/>
            <a:chExt cx="9072626" cy="4394734"/>
          </a:xfrm>
        </p:grpSpPr>
        <p:sp>
          <p:nvSpPr>
            <p:cNvPr id="20" name="Text Box 11">
              <a:extLst>
                <a:ext uri="{FF2B5EF4-FFF2-40B4-BE49-F238E27FC236}">
                  <a16:creationId xmlns:a16="http://schemas.microsoft.com/office/drawing/2014/main" id="{0F1226CA-161D-4D9F-9B82-B41F083D82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7950" y="2320414"/>
              <a:ext cx="2714644" cy="892283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>
                <a:buFontTx/>
                <a:buAutoNum type="arabicPeriod" startAt="2"/>
                <a:defRPr/>
              </a:pPr>
              <a:r>
                <a:rPr lang="es-ES_tradnl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PLANIFICACIÓN SSO</a:t>
              </a:r>
              <a:r>
                <a:rPr lang="es-ES_tradnl" sz="1400" b="1" dirty="0"/>
                <a:t> </a:t>
              </a:r>
            </a:p>
            <a:p>
              <a:pPr marL="228600" indent="-228600">
                <a:defRPr/>
              </a:pPr>
              <a:r>
                <a:rPr lang="es-ES_tradnl" sz="1200" dirty="0"/>
                <a:t>2.1 Proceso IPER</a:t>
              </a:r>
            </a:p>
            <a:p>
              <a:pPr eaLnBrk="1" hangingPunct="1">
                <a:defRPr/>
              </a:pPr>
              <a:r>
                <a:rPr lang="es-ES_tradnl" sz="1200" dirty="0"/>
                <a:t>2.2 Requisitos Legales y Otros</a:t>
              </a:r>
            </a:p>
            <a:p>
              <a:pPr eaLnBrk="1" hangingPunct="1">
                <a:defRPr/>
              </a:pPr>
              <a:r>
                <a:rPr lang="es-ES_tradnl" sz="1200" dirty="0"/>
                <a:t>2.3 Objetivos, Metas y Programa(s) </a:t>
              </a:r>
              <a:r>
                <a:rPr lang="es-ES_tradnl" sz="1000" dirty="0"/>
                <a:t> </a:t>
              </a:r>
              <a:endParaRPr lang="es-ES_tradnl" sz="1200" dirty="0"/>
            </a:p>
          </p:txBody>
        </p:sp>
        <p:sp>
          <p:nvSpPr>
            <p:cNvPr id="21" name="Text Box 13">
              <a:extLst>
                <a:ext uri="{FF2B5EF4-FFF2-40B4-BE49-F238E27FC236}">
                  <a16:creationId xmlns:a16="http://schemas.microsoft.com/office/drawing/2014/main" id="{5D221D23-BE01-4F11-9455-38F6DC1BC0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7752" y="5071886"/>
              <a:ext cx="3571900" cy="1643262"/>
            </a:xfrm>
            <a:prstGeom prst="rect">
              <a:avLst/>
            </a:prstGeom>
            <a:solidFill>
              <a:srgbClr val="CCECFF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290513" indent="-290513">
                <a:defRPr/>
              </a:pPr>
              <a:r>
                <a:rPr lang="es-ES_tradnl" sz="16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3. 	IMPLEMENTACIÓN </a:t>
              </a:r>
            </a:p>
            <a:p>
              <a:pPr marL="290513" indent="-290513">
                <a:defRPr/>
              </a:pPr>
              <a:r>
                <a:rPr lang="es-ES_tradnl" sz="1200"/>
                <a:t>3.1  Estructura, Responsabilidad, recursos</a:t>
              </a:r>
            </a:p>
            <a:p>
              <a:pPr marL="290513" indent="-290513">
                <a:defRPr/>
              </a:pPr>
              <a:r>
                <a:rPr lang="es-ES_tradnl" sz="1200"/>
                <a:t>3.2  Competencia, formación, T. de conciencia</a:t>
              </a:r>
            </a:p>
            <a:p>
              <a:pPr marL="290513" indent="-290513">
                <a:defRPr/>
              </a:pPr>
              <a:r>
                <a:rPr lang="es-ES_tradnl" sz="1200"/>
                <a:t>3.3  Comunicación, Participación y Consulta</a:t>
              </a:r>
            </a:p>
            <a:p>
              <a:pPr marL="290513" indent="-290513">
                <a:defRPr/>
              </a:pPr>
              <a:r>
                <a:rPr lang="es-ES_tradnl" sz="1200"/>
                <a:t>3.4  Documentación</a:t>
              </a:r>
            </a:p>
            <a:p>
              <a:pPr marL="290513" indent="-290513">
                <a:defRPr/>
              </a:pPr>
              <a:r>
                <a:rPr lang="es-ES_tradnl" sz="1200"/>
                <a:t>3.5  Control Documentos</a:t>
              </a:r>
            </a:p>
            <a:p>
              <a:pPr marL="290513" indent="-290513">
                <a:defRPr/>
              </a:pPr>
              <a:r>
                <a:rPr lang="es-ES_tradnl" sz="1200"/>
                <a:t>3.6  Control Operacional</a:t>
              </a:r>
            </a:p>
            <a:p>
              <a:pPr marL="290513" indent="-290513">
                <a:defRPr/>
              </a:pPr>
              <a:r>
                <a:rPr lang="es-ES_tradnl" sz="1200"/>
                <a:t>3.7  Preparación y Respuesta de Emergencia</a:t>
              </a:r>
            </a:p>
          </p:txBody>
        </p:sp>
        <p:sp>
          <p:nvSpPr>
            <p:cNvPr id="22" name="Text Box 15">
              <a:extLst>
                <a:ext uri="{FF2B5EF4-FFF2-40B4-BE49-F238E27FC236}">
                  <a16:creationId xmlns:a16="http://schemas.microsoft.com/office/drawing/2014/main" id="{40ED0190-2EB5-4830-AB2C-96E64ED9B2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2" y="2857054"/>
              <a:ext cx="2786082" cy="616025"/>
            </a:xfrm>
            <a:prstGeom prst="rect">
              <a:avLst/>
            </a:prstGeom>
            <a:solidFill>
              <a:srgbClr val="FFCC99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285750" indent="-285750">
                <a:spcBef>
                  <a:spcPct val="50000"/>
                </a:spcBef>
                <a:defRPr/>
              </a:pPr>
              <a:r>
                <a:rPr lang="es-ES_tradnl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5.  REVISIÓN GERENCIAL </a:t>
              </a:r>
            </a:p>
            <a:p>
              <a:pPr marL="285750" indent="-285750">
                <a:spcBef>
                  <a:spcPct val="50000"/>
                </a:spcBef>
                <a:defRPr/>
              </a:pPr>
              <a:r>
                <a:rPr lang="es-ES_tradnl" sz="1200" dirty="0"/>
                <a:t>para el mejoramiento continuo</a:t>
              </a:r>
            </a:p>
          </p:txBody>
        </p:sp>
        <p:sp>
          <p:nvSpPr>
            <p:cNvPr id="23" name="Text Box 19">
              <a:extLst>
                <a:ext uri="{FF2B5EF4-FFF2-40B4-BE49-F238E27FC236}">
                  <a16:creationId xmlns:a16="http://schemas.microsoft.com/office/drawing/2014/main" id="{B65C3B2F-BA3A-4A8E-9008-15CE38C503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720" y="5071886"/>
              <a:ext cx="3500462" cy="1538474"/>
            </a:xfrm>
            <a:prstGeom prst="rect">
              <a:avLst/>
            </a:prstGeom>
            <a:solidFill>
              <a:srgbClr val="CCFF66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s-ES_tradnl" sz="16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4. SEGUIMIENTO Y CONTROL</a:t>
              </a:r>
            </a:p>
            <a:p>
              <a:pPr eaLnBrk="1" hangingPunct="1">
                <a:defRPr/>
              </a:pPr>
              <a:endParaRPr lang="es-ES_tradnl" sz="600" b="1"/>
            </a:p>
            <a:p>
              <a:pPr eaLnBrk="1" hangingPunct="1">
                <a:defRPr/>
              </a:pPr>
              <a:r>
                <a:rPr lang="es-ES_tradnl" sz="1200"/>
                <a:t>4.1  Monitoreo y Medición del Desempeño</a:t>
              </a:r>
            </a:p>
            <a:p>
              <a:pPr eaLnBrk="1" hangingPunct="1">
                <a:defRPr/>
              </a:pPr>
              <a:r>
                <a:rPr lang="es-ES_tradnl" sz="1200"/>
                <a:t>4.2  Evaluación del cumplimiento legal</a:t>
              </a:r>
            </a:p>
            <a:p>
              <a:pPr eaLnBrk="1" hangingPunct="1">
                <a:defRPr/>
              </a:pPr>
              <a:r>
                <a:rPr lang="es-ES_tradnl" sz="1200"/>
                <a:t>4.3  Incidentes,  No-Conformidades</a:t>
              </a:r>
            </a:p>
            <a:p>
              <a:pPr eaLnBrk="1" hangingPunct="1">
                <a:defRPr/>
              </a:pPr>
              <a:r>
                <a:rPr lang="es-ES_tradnl" sz="1200"/>
                <a:t>Acciones Preventivas y Correctivas</a:t>
              </a:r>
            </a:p>
            <a:p>
              <a:pPr eaLnBrk="1" hangingPunct="1">
                <a:defRPr/>
              </a:pPr>
              <a:r>
                <a:rPr lang="es-ES_tradnl" sz="1200"/>
                <a:t>4.4  Registros</a:t>
              </a:r>
            </a:p>
            <a:p>
              <a:pPr eaLnBrk="1" hangingPunct="1">
                <a:defRPr/>
              </a:pPr>
              <a:r>
                <a:rPr lang="es-ES_tradnl" sz="1200"/>
                <a:t>4.5  Auditoría Interna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631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EAFA6A4-27B7-4061-8F09-1FB33E92F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b="72700"/>
          <a:stretch/>
        </p:blipFill>
        <p:spPr>
          <a:xfrm>
            <a:off x="2977" y="-44798"/>
            <a:ext cx="12189023" cy="152496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4F66B35-BAD0-4A5B-AAD1-4797358DB76C}"/>
              </a:ext>
            </a:extLst>
          </p:cNvPr>
          <p:cNvSpPr/>
          <p:nvPr/>
        </p:nvSpPr>
        <p:spPr>
          <a:xfrm>
            <a:off x="580974" y="-113312"/>
            <a:ext cx="58872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¿Cómo contribuimos a mejorar la gestión de nuestras empresas adherentes?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11A51D8-C296-4518-BA77-C23AD015D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322" y="440982"/>
            <a:ext cx="4014969" cy="103918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76464" y="1304954"/>
            <a:ext cx="7119486" cy="480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es-CL" b="1" dirty="0">
                <a:solidFill>
                  <a:srgbClr val="99CC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Asistencia técnica para la gestión del riesgo de </a:t>
            </a:r>
            <a:r>
              <a:rPr lang="es-CL" b="1" dirty="0" smtClean="0">
                <a:solidFill>
                  <a:srgbClr val="99CC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SST mediante nuestros PEC.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endParaRPr lang="es-CL" sz="1600" b="1" dirty="0">
              <a:solidFill>
                <a:srgbClr val="99CC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CL" b="1" dirty="0" smtClean="0">
                <a:solidFill>
                  <a:srgbClr val="99CC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Fortalecemos la Gestión de </a:t>
            </a:r>
            <a:r>
              <a:rPr lang="es-CL" b="1" dirty="0">
                <a:solidFill>
                  <a:srgbClr val="99CC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Comités Paritarios de Higiene y Seguridad (CPHS</a:t>
            </a:r>
            <a:r>
              <a:rPr lang="es-CL" b="1" dirty="0" smtClean="0">
                <a:solidFill>
                  <a:srgbClr val="99CC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y en general la SST en la operación de  nuestras empresas </a:t>
            </a:r>
            <a:endParaRPr lang="es-CL" sz="1600" b="1" dirty="0">
              <a:solidFill>
                <a:srgbClr val="99CC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CL" sz="1600" b="1" dirty="0">
              <a:solidFill>
                <a:srgbClr val="99CC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CL" b="1" dirty="0" smtClean="0">
                <a:solidFill>
                  <a:srgbClr val="99CC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Disponemos de procesos </a:t>
            </a:r>
            <a:r>
              <a:rPr lang="es-CL" b="1" dirty="0">
                <a:solidFill>
                  <a:srgbClr val="99CC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permanentes de auditorías y </a:t>
            </a:r>
            <a:r>
              <a:rPr lang="es-CL" b="1" dirty="0" smtClean="0">
                <a:solidFill>
                  <a:srgbClr val="99CC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certificación de los Programas PEC.</a:t>
            </a:r>
            <a:endParaRPr lang="es-CL" sz="1600" b="1" dirty="0">
              <a:solidFill>
                <a:srgbClr val="99CC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CL" sz="1600" b="1" dirty="0">
              <a:solidFill>
                <a:srgbClr val="99CC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CL" b="1" dirty="0" smtClean="0">
                <a:solidFill>
                  <a:srgbClr val="99CC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Reforzamos el Liderazgo de la alta gerencia y la participación de los trabajadores con actividades permanentes en los sistemas </a:t>
            </a:r>
            <a:r>
              <a:rPr lang="es-CL" b="1" dirty="0">
                <a:solidFill>
                  <a:srgbClr val="99CC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gestión </a:t>
            </a:r>
            <a:r>
              <a:rPr lang="es-CL" b="1" dirty="0" smtClean="0">
                <a:solidFill>
                  <a:srgbClr val="99CC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PEC.</a:t>
            </a:r>
            <a:endParaRPr lang="es-CL" sz="1600" b="1" dirty="0">
              <a:solidFill>
                <a:srgbClr val="99CC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CL" sz="1600" b="1" dirty="0">
              <a:solidFill>
                <a:srgbClr val="99CC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CL" b="1" dirty="0" smtClean="0">
                <a:solidFill>
                  <a:srgbClr val="99CC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Apoyamos el cumplimiento </a:t>
            </a:r>
            <a:r>
              <a:rPr lang="es-CL" b="1" dirty="0">
                <a:solidFill>
                  <a:srgbClr val="99CC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los aspectos legales y normativos de la SST</a:t>
            </a:r>
            <a:endParaRPr lang="es-CL" sz="1600" b="1" dirty="0">
              <a:solidFill>
                <a:srgbClr val="99CC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49510" t="20180" r="16294" b="6764"/>
          <a:stretch/>
        </p:blipFill>
        <p:spPr>
          <a:xfrm>
            <a:off x="8643561" y="1852791"/>
            <a:ext cx="2820055" cy="3387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l="33602" t="23698" r="34627" b="6250"/>
          <a:stretch/>
        </p:blipFill>
        <p:spPr>
          <a:xfrm>
            <a:off x="7883322" y="3056779"/>
            <a:ext cx="2551001" cy="316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44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5044</TotalTime>
  <Words>2070</Words>
  <Application>Microsoft Office PowerPoint</Application>
  <PresentationFormat>Panorámica</PresentationFormat>
  <Paragraphs>276</Paragraphs>
  <Slides>35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5" baseType="lpstr">
      <vt:lpstr>ＭＳ Ｐゴシック</vt:lpstr>
      <vt:lpstr>ＭＳ Ｐゴシック</vt:lpstr>
      <vt:lpstr>Arial</vt:lpstr>
      <vt:lpstr>Bradley Hand ITC</vt:lpstr>
      <vt:lpstr>Calibri</vt:lpstr>
      <vt:lpstr>Calibri Light</vt:lpstr>
      <vt:lpstr>Times New Roman</vt:lpstr>
      <vt:lpstr>Verdana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Andres</dc:creator>
  <cp:lastModifiedBy>Cristián Trincado</cp:lastModifiedBy>
  <cp:revision>21</cp:revision>
  <dcterms:created xsi:type="dcterms:W3CDTF">2022-06-23T18:34:31Z</dcterms:created>
  <dcterms:modified xsi:type="dcterms:W3CDTF">2022-08-29T20:17:52Z</dcterms:modified>
</cp:coreProperties>
</file>