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0" r:id="rId2"/>
  </p:sldMasterIdLst>
  <p:notesMasterIdLst>
    <p:notesMasterId r:id="rId35"/>
  </p:notesMasterIdLst>
  <p:sldIdLst>
    <p:sldId id="311" r:id="rId3"/>
    <p:sldId id="259" r:id="rId4"/>
    <p:sldId id="300" r:id="rId5"/>
    <p:sldId id="312" r:id="rId6"/>
    <p:sldId id="354" r:id="rId7"/>
    <p:sldId id="329" r:id="rId8"/>
    <p:sldId id="340" r:id="rId9"/>
    <p:sldId id="356" r:id="rId10"/>
    <p:sldId id="335" r:id="rId11"/>
    <p:sldId id="346" r:id="rId12"/>
    <p:sldId id="357" r:id="rId13"/>
    <p:sldId id="358" r:id="rId14"/>
    <p:sldId id="361" r:id="rId15"/>
    <p:sldId id="359" r:id="rId16"/>
    <p:sldId id="362" r:id="rId17"/>
    <p:sldId id="269" r:id="rId18"/>
    <p:sldId id="264" r:id="rId19"/>
    <p:sldId id="351" r:id="rId20"/>
    <p:sldId id="270" r:id="rId21"/>
    <p:sldId id="347" r:id="rId22"/>
    <p:sldId id="322" r:id="rId23"/>
    <p:sldId id="323" r:id="rId24"/>
    <p:sldId id="324" r:id="rId25"/>
    <p:sldId id="352" r:id="rId26"/>
    <p:sldId id="348" r:id="rId27"/>
    <p:sldId id="350" r:id="rId28"/>
    <p:sldId id="349" r:id="rId29"/>
    <p:sldId id="355" r:id="rId30"/>
    <p:sldId id="318" r:id="rId31"/>
    <p:sldId id="319" r:id="rId32"/>
    <p:sldId id="320" r:id="rId33"/>
    <p:sldId id="321" r:id="rId34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02527A"/>
    <a:srgbClr val="284A7C"/>
    <a:srgbClr val="FF0000"/>
    <a:srgbClr val="FFFF00"/>
    <a:srgbClr val="DB8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6252" autoAdjust="0"/>
  </p:normalViewPr>
  <p:slideViewPr>
    <p:cSldViewPr snapToGrid="0" snapToObjects="1">
      <p:cViewPr varScale="1">
        <p:scale>
          <a:sx n="87" d="100"/>
          <a:sy n="87" d="100"/>
        </p:scale>
        <p:origin x="1698" y="78"/>
      </p:cViewPr>
      <p:guideLst>
        <p:guide orient="horz" pos="2160"/>
        <p:guide pos="7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18B711-21CC-490B-8DD9-A0DF5AB16501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F68629-EE35-4386-9252-5DF8A3B75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79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ESTABLECE CONDICIONES Y MECANISMOS DE APROBACIÓN DE PROYECTOS VIT Y FIJA PROCEDIMIENTO PARA REVISIÓN DE PROYECTOS QUE INCORPOREN EL USO DE VIT PARA D.S. N°49 Y D.S. N°10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384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572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668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030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342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57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24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149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88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22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8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68629-EE35-4386-9252-5DF8A3B757C9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75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A15B8F-1DF6-CDCC-CE42-999677D9A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D328AB-0E78-AA9E-B685-B30DD390A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A15B8F-1DF6-CDCC-CE42-999677D9A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D328AB-0E78-AA9E-B685-B30DD390A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DC5052-B1B4-ACBA-E237-7227BE549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8572"/>
            <a:ext cx="12207239" cy="68665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3685D1-F037-B89C-7141-71CD121DE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7C9AD64-ACE1-8CD4-3BA0-251DEAAFA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1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7C9AD64-ACE1-8CD4-3BA0-251DEAAFA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DC5052-B1B4-ACBA-E237-7227BE549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8572"/>
            <a:ext cx="12207239" cy="68665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5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3685D1-F037-B89C-7141-71CD121DE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2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9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0.emf"/><Relationship Id="rId7" Type="http://schemas.openxmlformats.org/officeDocument/2006/relationships/image" Target="../media/image35.emf"/><Relationship Id="rId12" Type="http://schemas.openxmlformats.org/officeDocument/2006/relationships/image" Target="../media/image3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11" Type="http://schemas.openxmlformats.org/officeDocument/2006/relationships/image" Target="../media/image22.emf"/><Relationship Id="rId5" Type="http://schemas.openxmlformats.org/officeDocument/2006/relationships/image" Target="../media/image24.emf"/><Relationship Id="rId10" Type="http://schemas.openxmlformats.org/officeDocument/2006/relationships/image" Target="../media/image38.emf"/><Relationship Id="rId4" Type="http://schemas.openxmlformats.org/officeDocument/2006/relationships/image" Target="../media/image23.emf"/><Relationship Id="rId9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12" Type="http://schemas.openxmlformats.org/officeDocument/2006/relationships/image" Target="../media/image59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g"/><Relationship Id="rId11" Type="http://schemas.openxmlformats.org/officeDocument/2006/relationships/image" Target="../media/image58.jpg"/><Relationship Id="rId5" Type="http://schemas.openxmlformats.org/officeDocument/2006/relationships/image" Target="../media/image52.jpg"/><Relationship Id="rId10" Type="http://schemas.openxmlformats.org/officeDocument/2006/relationships/image" Target="../media/image57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calderon@minvu.c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calderons@minvu.cl" TargetMode="External"/><Relationship Id="rId4" Type="http://schemas.openxmlformats.org/officeDocument/2006/relationships/hyperlink" Target="mailto:edgonzalez@minvu.c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11" Type="http://schemas.openxmlformats.org/officeDocument/2006/relationships/image" Target="../media/image30.emf"/><Relationship Id="rId5" Type="http://schemas.openxmlformats.org/officeDocument/2006/relationships/image" Target="../media/image22.emf"/><Relationship Id="rId10" Type="http://schemas.openxmlformats.org/officeDocument/2006/relationships/image" Target="../media/image29.emf"/><Relationship Id="rId4" Type="http://schemas.openxmlformats.org/officeDocument/2006/relationships/image" Target="../media/image21.emf"/><Relationship Id="rId9" Type="http://schemas.openxmlformats.org/officeDocument/2006/relationships/image" Target="../media/image28.emf"/><Relationship Id="rId1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3D92715-0318-70F5-60FF-7BF10CF806A9}"/>
              </a:ext>
            </a:extLst>
          </p:cNvPr>
          <p:cNvSpPr txBox="1"/>
          <p:nvPr/>
        </p:nvSpPr>
        <p:spPr>
          <a:xfrm>
            <a:off x="666552" y="2644520"/>
            <a:ext cx="1085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VIVIENDA INDUSTRIALIZADA TIPO APROBADAS POR DITEC</a:t>
            </a:r>
          </a:p>
          <a:p>
            <a:pPr algn="ctr"/>
            <a:r>
              <a:rPr lang="es-CL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EL CONTEXTO DE LA RES. EX. N°59/2023 </a:t>
            </a:r>
            <a:br>
              <a:rPr lang="es-CL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7410E0-1674-12A3-E49D-BE431234A1F0}"/>
              </a:ext>
            </a:extLst>
          </p:cNvPr>
          <p:cNvSpPr txBox="1"/>
          <p:nvPr/>
        </p:nvSpPr>
        <p:spPr>
          <a:xfrm>
            <a:off x="881866" y="3750282"/>
            <a:ext cx="1042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Marcelo Soto Zenteno</a:t>
            </a:r>
            <a:r>
              <a:rPr lang="es-C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Jefe Departamento Tecnologías de la Construcción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3788233" y="4776864"/>
            <a:ext cx="4615535" cy="1600879"/>
            <a:chOff x="3722503" y="4776864"/>
            <a:chExt cx="4615535" cy="160087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2503" y="4776866"/>
              <a:ext cx="1766047" cy="1600877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5788" y="4776864"/>
              <a:ext cx="2562250" cy="1600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5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0" y="2220988"/>
            <a:ext cx="11381653" cy="3186078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  <a:p>
            <a:r>
              <a:rPr lang="es-CL" sz="28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SEREMI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8286750" y="2164124"/>
            <a:ext cx="3278184" cy="3278186"/>
            <a:chOff x="4162425" y="1514475"/>
            <a:chExt cx="3810000" cy="3810000"/>
          </a:xfrm>
        </p:grpSpPr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00" y="1651000"/>
              <a:ext cx="3556000" cy="3556000"/>
            </a:xfrm>
            <a:prstGeom prst="rect">
              <a:avLst/>
            </a:prstGeom>
          </p:spPr>
        </p:pic>
        <p:sp>
          <p:nvSpPr>
            <p:cNvPr id="55" name="Rectángulo 54"/>
            <p:cNvSpPr/>
            <p:nvPr/>
          </p:nvSpPr>
          <p:spPr>
            <a:xfrm>
              <a:off x="4162425" y="1514475"/>
              <a:ext cx="3810000" cy="381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54" y="2067144"/>
            <a:ext cx="342194" cy="34219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842" y="1877310"/>
            <a:ext cx="1185333" cy="31608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246" y="2359102"/>
            <a:ext cx="2212622" cy="28222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076" y="2067144"/>
            <a:ext cx="342194" cy="342194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54" y="5179191"/>
            <a:ext cx="342194" cy="3421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842" y="4184958"/>
            <a:ext cx="1275644" cy="1027289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84" y="5179191"/>
            <a:ext cx="342194" cy="34219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196" y="5489936"/>
            <a:ext cx="2065867" cy="677333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462" y="5179191"/>
            <a:ext cx="342194" cy="342194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315" y="5179191"/>
            <a:ext cx="342194" cy="34219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6295" y="4360818"/>
            <a:ext cx="1185333" cy="688622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57749">
            <a:off x="11050265" y="4549985"/>
            <a:ext cx="342194" cy="34219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8292" y="2915099"/>
            <a:ext cx="1230489" cy="12417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3025" y="2281592"/>
            <a:ext cx="1628635" cy="16286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9308" y="4372430"/>
            <a:ext cx="2111022" cy="202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8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2916 1.11111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2916 1.11111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2916 -2.59259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2917 -2.5925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02916 -2.59259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02916 -2.59259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181 -0.05255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614489" y="3136612"/>
            <a:ext cx="103824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VENTAJAS DE LA INDUSTRIALIZACIÓN</a:t>
            </a:r>
          </a:p>
        </p:txBody>
      </p:sp>
    </p:spTree>
    <p:extLst>
      <p:ext uri="{BB962C8B-B14F-4D97-AF65-F5344CB8AC3E}">
        <p14:creationId xmlns:p14="http://schemas.microsoft.com/office/powerpoint/2010/main" val="18543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VENTAJAS DE LA INDUSTRIALIZACIÓN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7D34D8-D8DA-4BF7-97EF-F00B24930512}"/>
              </a:ext>
            </a:extLst>
          </p:cNvPr>
          <p:cNvSpPr txBox="1"/>
          <p:nvPr/>
        </p:nvSpPr>
        <p:spPr>
          <a:xfrm>
            <a:off x="958228" y="1684728"/>
            <a:ext cx="10797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 algn="just">
              <a:buFont typeface="+mj-lt"/>
              <a:buAutoNum type="arabicPeriod"/>
              <a:defRPr sz="2000" b="1">
                <a:solidFill>
                  <a:srgbClr val="00618E"/>
                </a:solidFill>
              </a:defRPr>
            </a:lvl1pPr>
          </a:lstStyle>
          <a:p>
            <a:pPr marL="0" indent="0" algn="l">
              <a:buNone/>
            </a:pPr>
            <a:r>
              <a:rPr lang="es-CL" sz="1600" b="1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NO REQUIEREN PERMISO DE EDIFICACIÓN NI RECEPCIONES MUNICIPALES (G6).</a:t>
            </a:r>
          </a:p>
          <a:p>
            <a:pPr marL="0" indent="0" algn="l">
              <a:buNone/>
            </a:pPr>
            <a:endParaRPr lang="es-CL" sz="1600" b="1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s-CL" sz="160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CL" sz="1600" b="1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OBRAS MÁS RÁPIDAS EN EJECUCIÓN:</a:t>
            </a:r>
          </a:p>
          <a:p>
            <a:pPr marL="0" indent="0">
              <a:buNone/>
            </a:pPr>
            <a:endParaRPr lang="es-CL" sz="1600" b="1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>
                <a:solidFill>
                  <a:srgbClr val="02527A"/>
                </a:solidFill>
              </a:rPr>
              <a:t>Los procesos industrializados en sistema panelizado o sistemas modulares se ejecutan EN FÁBRICA en tiempos acotados, optimizando y reduciendo el plazo en que las familias reciben sus soluciones habitacionales, respecto de la construcción tradicional IN SITU.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>
                <a:solidFill>
                  <a:srgbClr val="02527A"/>
                </a:solidFill>
              </a:rPr>
              <a:t>A menor plazo de ejecución, menores gastos generales para las constructoras.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>
                <a:solidFill>
                  <a:srgbClr val="02527A"/>
                </a:solidFill>
              </a:rPr>
              <a:t>A menor plazo de ejecución, menor uso de subsidios de arriendo en procesos de reconstrucción post desastre.</a:t>
            </a:r>
            <a:endParaRPr lang="es-CL" sz="1600" b="0" dirty="0">
              <a:solidFill>
                <a:srgbClr val="02527A"/>
              </a:solidFill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CD7A4DC4-1C74-89FF-0F49-58CF24368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77069"/>
              </p:ext>
            </p:extLst>
          </p:nvPr>
        </p:nvGraphicFramePr>
        <p:xfrm>
          <a:off x="1239682" y="4243254"/>
          <a:ext cx="10515600" cy="2157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589">
                  <a:extLst>
                    <a:ext uri="{9D8B030D-6E8A-4147-A177-3AD203B41FA5}">
                      <a16:colId xmlns:a16="http://schemas.microsoft.com/office/drawing/2014/main" val="412731398"/>
                    </a:ext>
                  </a:extLst>
                </a:gridCol>
                <a:gridCol w="851213">
                  <a:extLst>
                    <a:ext uri="{9D8B030D-6E8A-4147-A177-3AD203B41FA5}">
                      <a16:colId xmlns:a16="http://schemas.microsoft.com/office/drawing/2014/main" val="2149374117"/>
                    </a:ext>
                  </a:extLst>
                </a:gridCol>
                <a:gridCol w="1256059">
                  <a:extLst>
                    <a:ext uri="{9D8B030D-6E8A-4147-A177-3AD203B41FA5}">
                      <a16:colId xmlns:a16="http://schemas.microsoft.com/office/drawing/2014/main" val="2384596060"/>
                    </a:ext>
                  </a:extLst>
                </a:gridCol>
                <a:gridCol w="622839">
                  <a:extLst>
                    <a:ext uri="{9D8B030D-6E8A-4147-A177-3AD203B41FA5}">
                      <a16:colId xmlns:a16="http://schemas.microsoft.com/office/drawing/2014/main" val="2736714169"/>
                    </a:ext>
                  </a:extLst>
                </a:gridCol>
                <a:gridCol w="778549">
                  <a:extLst>
                    <a:ext uri="{9D8B030D-6E8A-4147-A177-3AD203B41FA5}">
                      <a16:colId xmlns:a16="http://schemas.microsoft.com/office/drawing/2014/main" val="1439675209"/>
                    </a:ext>
                  </a:extLst>
                </a:gridCol>
                <a:gridCol w="705884">
                  <a:extLst>
                    <a:ext uri="{9D8B030D-6E8A-4147-A177-3AD203B41FA5}">
                      <a16:colId xmlns:a16="http://schemas.microsoft.com/office/drawing/2014/main" val="3437148747"/>
                    </a:ext>
                  </a:extLst>
                </a:gridCol>
                <a:gridCol w="716265">
                  <a:extLst>
                    <a:ext uri="{9D8B030D-6E8A-4147-A177-3AD203B41FA5}">
                      <a16:colId xmlns:a16="http://schemas.microsoft.com/office/drawing/2014/main" val="1319110822"/>
                    </a:ext>
                  </a:extLst>
                </a:gridCol>
                <a:gridCol w="809691">
                  <a:extLst>
                    <a:ext uri="{9D8B030D-6E8A-4147-A177-3AD203B41FA5}">
                      <a16:colId xmlns:a16="http://schemas.microsoft.com/office/drawing/2014/main" val="1238698569"/>
                    </a:ext>
                  </a:extLst>
                </a:gridCol>
                <a:gridCol w="622839">
                  <a:extLst>
                    <a:ext uri="{9D8B030D-6E8A-4147-A177-3AD203B41FA5}">
                      <a16:colId xmlns:a16="http://schemas.microsoft.com/office/drawing/2014/main" val="508959920"/>
                    </a:ext>
                  </a:extLst>
                </a:gridCol>
                <a:gridCol w="840833">
                  <a:extLst>
                    <a:ext uri="{9D8B030D-6E8A-4147-A177-3AD203B41FA5}">
                      <a16:colId xmlns:a16="http://schemas.microsoft.com/office/drawing/2014/main" val="1222125562"/>
                    </a:ext>
                  </a:extLst>
                </a:gridCol>
                <a:gridCol w="622839">
                  <a:extLst>
                    <a:ext uri="{9D8B030D-6E8A-4147-A177-3AD203B41FA5}">
                      <a16:colId xmlns:a16="http://schemas.microsoft.com/office/drawing/2014/main" val="3214207453"/>
                    </a:ext>
                  </a:extLst>
                </a:gridCol>
              </a:tblGrid>
              <a:tr h="6929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VIVIENDA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bg1"/>
                          </a:solidFill>
                          <a:effectLst/>
                        </a:rPr>
                        <a:t>SUPERFICIE (M</a:t>
                      </a:r>
                      <a:r>
                        <a:rPr lang="es-CL" sz="1000" u="none" strike="noStrike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CL" sz="10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CL" sz="1000" b="1" i="0" u="none" strike="noStrike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TIPOLOGÍA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DÍAS DE PERMISO EDIFICACIÓN</a:t>
                      </a:r>
                      <a:b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bg1"/>
                          </a:solidFill>
                          <a:effectLst/>
                        </a:rPr>
                        <a:t>N° DÍAS DE CONFECCIÓN EN FÁBRICA</a:t>
                      </a:r>
                      <a:endParaRPr lang="es-CL" sz="1000" b="1" i="0" u="none" strike="noStrike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DÍAS DE FUNDACIONES 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DÍAS DE MONTAJE U OBRA GRUESA  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DÍAS DE TERMINACIONES </a:t>
                      </a:r>
                      <a:b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SITU    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DÍAS DE </a:t>
                      </a:r>
                      <a:b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CONEXIÓN A SERVICIOS     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DÍAS DE RECEPCIÓN FINAL</a:t>
                      </a:r>
                      <a:b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(**)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DÍAS PARA LLAVE EN MANO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36505"/>
                  </a:ext>
                </a:extLst>
              </a:tr>
              <a:tr h="207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VIVIENDA INDUSTRIALIZADA PUELO ORIGINAL PATAGUAL</a:t>
                      </a:r>
                      <a:endParaRPr lang="es-CL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MODULAR EN FÁBRICA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**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  <a:endParaRPr lang="es-CL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:a16="http://schemas.microsoft.com/office/drawing/2014/main" val="2913371074"/>
                  </a:ext>
                </a:extLst>
              </a:tr>
              <a:tr h="217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VIVIENDA INDUSTRIALIZADA MINVU - E2E BASE</a:t>
                      </a:r>
                      <a:endParaRPr lang="es-CL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PANELIZADA EN FÁBRICA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**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39</a:t>
                      </a:r>
                      <a:endParaRPr lang="es-CL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:a16="http://schemas.microsoft.com/office/drawing/2014/main" val="317141553"/>
                  </a:ext>
                </a:extLst>
              </a:tr>
              <a:tr h="21307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VIVIENDA CONSTRUCCIÓN TRADICIONAL</a:t>
                      </a:r>
                      <a:endParaRPr lang="es-CL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 SITU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45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142</a:t>
                      </a:r>
                      <a:endParaRPr lang="es-CL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:a16="http://schemas.microsoft.com/office/drawing/2014/main" val="2247621077"/>
                  </a:ext>
                </a:extLst>
              </a:tr>
              <a:tr h="132353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extLst>
                  <a:ext uri="{0D108BD9-81ED-4DB2-BD59-A6C34878D82A}">
                    <a16:rowId xmlns:a16="http://schemas.microsoft.com/office/drawing/2014/main" val="1150321293"/>
                  </a:ext>
                </a:extLst>
              </a:tr>
              <a:tr h="194637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 SOLO REVISIÓN SERVIU/SEREMI DE ACUERDO CON RES EX N°59 Y GLOSA 6.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extLst>
                  <a:ext uri="{0D108BD9-81ED-4DB2-BD59-A6C34878D82A}">
                    <a16:rowId xmlns:a16="http://schemas.microsoft.com/office/drawing/2014/main" val="4036158237"/>
                  </a:ext>
                </a:extLst>
              </a:tr>
              <a:tr h="194637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** SOLO RECEPCIÓN SERVIU DE ACUERDO CON RES EX N°59 Y GLOSA 6.</a:t>
                      </a:r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85" marR="7785" marT="7785" marB="0" anchor="b"/>
                </a:tc>
                <a:extLst>
                  <a:ext uri="{0D108BD9-81ED-4DB2-BD59-A6C34878D82A}">
                    <a16:rowId xmlns:a16="http://schemas.microsoft.com/office/drawing/2014/main" val="2888379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VENTAJAS DE LA INDUSTRIALIZACIÓN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7D34D8-D8DA-4BF7-97EF-F00B24930512}"/>
              </a:ext>
            </a:extLst>
          </p:cNvPr>
          <p:cNvSpPr txBox="1"/>
          <p:nvPr/>
        </p:nvSpPr>
        <p:spPr>
          <a:xfrm>
            <a:off x="958228" y="1684728"/>
            <a:ext cx="107970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 algn="just">
              <a:buFont typeface="+mj-lt"/>
              <a:buAutoNum type="arabicPeriod"/>
              <a:defRPr sz="2000" b="1">
                <a:solidFill>
                  <a:srgbClr val="00618E"/>
                </a:solidFill>
              </a:defRPr>
            </a:lvl1pPr>
          </a:lstStyle>
          <a:p>
            <a:pPr marL="0" indent="0" algn="l">
              <a:buNone/>
            </a:pPr>
            <a:r>
              <a:rPr lang="es-CL" sz="16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OBRAS CON MAYOR ESTÁNDAR HIGROTÉRMICO.</a:t>
            </a:r>
          </a:p>
          <a:p>
            <a:pPr marL="0" indent="0">
              <a:buNone/>
            </a:pPr>
            <a:endParaRPr lang="es-CL" sz="16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dirty="0">
                <a:solidFill>
                  <a:srgbClr val="02527A"/>
                </a:solidFill>
              </a:rPr>
              <a:t>Los proyectos de vivienda industrializada deben cumplir con los requisitos establecidos en el documento técnico “</a:t>
            </a:r>
            <a:r>
              <a:rPr lang="es-ES_tradnl" sz="1600" b="0" dirty="0">
                <a:solidFill>
                  <a:srgbClr val="02527A"/>
                </a:solidFill>
              </a:rPr>
              <a:t>ESTÁNDAR HIGROTÉRMICO PARA VIVIENDAS INDUSTRIALIZADAS MINVU</a:t>
            </a:r>
            <a:r>
              <a:rPr lang="es-CL" sz="1600" b="0" dirty="0">
                <a:solidFill>
                  <a:srgbClr val="02527A"/>
                </a:solidFill>
              </a:rPr>
              <a:t>” (futuro estándar OGUC). </a:t>
            </a:r>
          </a:p>
          <a:p>
            <a:pPr marL="0" indent="0" algn="l">
              <a:buNone/>
            </a:pPr>
            <a:endParaRPr lang="es-CL" sz="16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s-CL" sz="16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OBRAS MÁS LIMPIAS Y CON MENOS PÉRDIDAS:</a:t>
            </a:r>
          </a:p>
          <a:p>
            <a:pPr marL="0" indent="0" algn="l">
              <a:buNone/>
            </a:pPr>
            <a:endParaRPr lang="es-CL" sz="16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dirty="0">
                <a:solidFill>
                  <a:srgbClr val="02527A"/>
                </a:solidFill>
              </a:rPr>
              <a:t>Los procesos industrializados implementan tecnología de vanguardia (software de diseño asistido por computadora, máquinas de control numérico y técnicas avanzadas de prefabricación, entre otros) asegurando construcciones más eficientes, controlando y reduciendo las pérdidas de material, y por tanto, reduciendo los desechos de construcción.  </a:t>
            </a:r>
          </a:p>
          <a:p>
            <a:pPr marL="0" indent="0">
              <a:buNone/>
            </a:pPr>
            <a:endParaRPr lang="es-CL" sz="1600" b="0" dirty="0">
              <a:solidFill>
                <a:srgbClr val="025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614489" y="3136612"/>
            <a:ext cx="103824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DESAFIOS PARA IMPLEMENTAR VIT</a:t>
            </a:r>
          </a:p>
        </p:txBody>
      </p:sp>
    </p:spTree>
    <p:extLst>
      <p:ext uri="{BB962C8B-B14F-4D97-AF65-F5344CB8AC3E}">
        <p14:creationId xmlns:p14="http://schemas.microsoft.com/office/powerpoint/2010/main" val="35012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 PARA IMPLEMENTAR VIT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7D34D8-D8DA-4BF7-97EF-F00B24930512}"/>
              </a:ext>
            </a:extLst>
          </p:cNvPr>
          <p:cNvSpPr txBox="1"/>
          <p:nvPr/>
        </p:nvSpPr>
        <p:spPr>
          <a:xfrm>
            <a:off x="958228" y="1684728"/>
            <a:ext cx="10797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 algn="just">
              <a:buFont typeface="+mj-lt"/>
              <a:buAutoNum type="arabicPeriod"/>
              <a:defRPr sz="2000" b="1">
                <a:solidFill>
                  <a:srgbClr val="00618E"/>
                </a:solidFill>
              </a:defRPr>
            </a:lvl1pPr>
          </a:lstStyle>
          <a:p>
            <a:pPr marL="0" indent="0" algn="l">
              <a:buNone/>
            </a:pPr>
            <a:endParaRPr lang="es-CL" sz="16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s-CL" sz="16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DESCONOCIMIENTO DEL MARCO REGULATORIO BÁSICO APLICABLE A LAS VIVIENDAS  INDUSTRIALIZADAS TIPO.</a:t>
            </a:r>
          </a:p>
          <a:p>
            <a:pPr marL="0" indent="0" algn="l">
              <a:buNone/>
            </a:pPr>
            <a:endParaRPr lang="es-CL" sz="16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dirty="0">
                <a:solidFill>
                  <a:srgbClr val="02527A"/>
                </a:solidFill>
              </a:rPr>
              <a:t>La mayoría de los proyectos ingresados a revisión presentan incumplimientos respecto de la normativa vigente aplicable a los proyectos de vivienda industrializada en cuanto a las exigencias de cumplimiento de resistencia al fuego, acústico y especialmente respecto del cumplimiento del estándar higrotérmico, lo que resultó en que los proyectos VIT aprobados a la fecha, tuvieron en promedio al menos 3 procesos de ingreso y observaciones antes de su aprobación.</a:t>
            </a:r>
          </a:p>
          <a:p>
            <a:pPr marL="0" indent="0">
              <a:buNone/>
            </a:pPr>
            <a:endParaRPr lang="es-CL" sz="1600" b="0" dirty="0">
              <a:solidFill>
                <a:srgbClr val="025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2106847" y="2828835"/>
            <a:ext cx="79783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AVANCE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PROYECTOS VIT APROBADOS</a:t>
            </a:r>
          </a:p>
        </p:txBody>
      </p:sp>
    </p:spTree>
    <p:extLst>
      <p:ext uri="{BB962C8B-B14F-4D97-AF65-F5344CB8AC3E}">
        <p14:creationId xmlns:p14="http://schemas.microsoft.com/office/powerpoint/2010/main" val="41626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DA5797-D744-0276-3442-371EF61DF32C}"/>
              </a:ext>
            </a:extLst>
          </p:cNvPr>
          <p:cNvSpPr txBox="1"/>
          <p:nvPr/>
        </p:nvSpPr>
        <p:spPr>
          <a:xfrm>
            <a:off x="1181099" y="3695760"/>
            <a:ext cx="10855325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Empresas Industrializadoras con convenio Ditec desarrollando proyectos.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E2E – PATAGUAL – SANTA MAGDALENA – TECNOTRUSS – BAUMAX – EASYWOOD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10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Empresas Industrializadoras AUTORIZADAS por DITEC (RESOLUCIÓN).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E2E – PATAGUAL – SANTA MAGDALENA – TECNOTRUSS – BAUMAX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PROMET – CANADA HOUSE – SYNTHEON – ATCO SABINCO - TECNOFAST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4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Viviendas Industrializadas Tipo Construidas: 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Piloto Rancagua (MINVU-E2E “BASE”)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Piloto Reconstrucción Viña del Mar (MINVU-E2E “BASE”)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Piloto Reconstrucción Viña del Mar(MINVU-E2E “Familia Numerosa”)</a:t>
            </a: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Piloto Tomé (MINVU – PATAGUAL “Puelo Original”)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a la fecha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FFD76F-4DC2-4AD8-0905-0CA2FEC8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" y="1286299"/>
            <a:ext cx="11333408" cy="23702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CAFD334-E133-6EAF-08A0-D9C66CB020B2}"/>
              </a:ext>
            </a:extLst>
          </p:cNvPr>
          <p:cNvSpPr txBox="1"/>
          <p:nvPr/>
        </p:nvSpPr>
        <p:spPr>
          <a:xfrm>
            <a:off x="907172" y="1608968"/>
            <a:ext cx="9659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5CB67B-D74B-26F3-008F-FBCB2F44FB31}"/>
              </a:ext>
            </a:extLst>
          </p:cNvPr>
          <p:cNvSpPr txBox="1"/>
          <p:nvPr/>
        </p:nvSpPr>
        <p:spPr>
          <a:xfrm>
            <a:off x="3177638" y="1516635"/>
            <a:ext cx="9659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C833E4-37A3-D76E-4E7D-61DA8C8490C5}"/>
              </a:ext>
            </a:extLst>
          </p:cNvPr>
          <p:cNvSpPr txBox="1"/>
          <p:nvPr/>
        </p:nvSpPr>
        <p:spPr>
          <a:xfrm>
            <a:off x="5434884" y="1372559"/>
            <a:ext cx="9659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823DC7-271F-A88C-DA42-A293F8270D33}"/>
              </a:ext>
            </a:extLst>
          </p:cNvPr>
          <p:cNvSpPr txBox="1"/>
          <p:nvPr/>
        </p:nvSpPr>
        <p:spPr>
          <a:xfrm>
            <a:off x="5448104" y="2289815"/>
            <a:ext cx="9659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D4519C-56FC-3FF2-0801-1B1F320AF880}"/>
              </a:ext>
            </a:extLst>
          </p:cNvPr>
          <p:cNvSpPr txBox="1"/>
          <p:nvPr/>
        </p:nvSpPr>
        <p:spPr>
          <a:xfrm>
            <a:off x="9898183" y="1516635"/>
            <a:ext cx="96591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L" sz="5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E6AC1A-425C-6878-E427-5A029C27D2A8}"/>
              </a:ext>
            </a:extLst>
          </p:cNvPr>
          <p:cNvSpPr txBox="1"/>
          <p:nvPr/>
        </p:nvSpPr>
        <p:spPr>
          <a:xfrm>
            <a:off x="7692129" y="2289816"/>
            <a:ext cx="9659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A80C3E-BA8B-4369-EA32-F5CB3B699B56}"/>
              </a:ext>
            </a:extLst>
          </p:cNvPr>
          <p:cNvSpPr txBox="1"/>
          <p:nvPr/>
        </p:nvSpPr>
        <p:spPr>
          <a:xfrm>
            <a:off x="7692130" y="1372559"/>
            <a:ext cx="9659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34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2106847" y="2828835"/>
            <a:ext cx="79783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5 VIT D.S. 49 - APROBADAS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870092" y="2642487"/>
            <a:ext cx="5861672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UNIFAMILIAR DESARROLLADA PARA EL D.S.49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PISOS, SISTEMA PANELIZADO.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MADERA SISTEMA MARCO-PLATAFORMA.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CONSTRUIDOS INICIALES.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33 M</a:t>
            </a:r>
            <a:r>
              <a:rPr lang="es-CL" sz="1600" baseline="30000" dirty="0">
                <a:solidFill>
                  <a:srgbClr val="00618E"/>
                </a:solidFill>
                <a:latin typeface="Calibri" panose="020F0502020204030204"/>
              </a:rPr>
              <a:t>2</a:t>
            </a: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 AMPLIACIÓN PROYECTADA (4 RECINTOS).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PUEDE IMPLEMENTAR EN ZONAS TÉRMICAS A, B, C, D Y E.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UTILIZADA EN EL PILOTO DE RANCAGUA Y</a:t>
            </a: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PROCESO DE RECONSTRUCCIÓN POST INCENDIO EN VIÑA DEL MAR.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PROPIEDAD MINVU.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6A7F46-7984-F8E2-C09E-5AED9415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74" y="0"/>
            <a:ext cx="5488226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870092" y="389884"/>
            <a:ext cx="5937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E2E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D.S.N°49​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Unifamiliar</a:t>
            </a:r>
          </a:p>
        </p:txBody>
      </p:sp>
    </p:spTree>
    <p:extLst>
      <p:ext uri="{BB962C8B-B14F-4D97-AF65-F5344CB8AC3E}">
        <p14:creationId xmlns:p14="http://schemas.microsoft.com/office/powerpoint/2010/main" val="5218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1048208" y="1218704"/>
            <a:ext cx="9269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0" i="0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Se entenderá como </a:t>
            </a:r>
            <a:r>
              <a:rPr lang="es-CL" sz="1600" b="1" i="0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“</a:t>
            </a:r>
            <a:r>
              <a:rPr lang="es-CL" sz="1600" b="1" i="1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Vivienda Tipo</a:t>
            </a:r>
            <a:r>
              <a:rPr lang="es-CL" sz="1600" b="1" i="0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”, </a:t>
            </a:r>
            <a:r>
              <a:rPr lang="es-CL" sz="1600" b="0" i="0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a las </a:t>
            </a:r>
            <a:r>
              <a:rPr lang="es-CL" sz="1600" b="1" i="0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“</a:t>
            </a:r>
            <a:r>
              <a:rPr lang="es-CL" sz="1600" b="1" i="1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Viviendas Unifamiliares” </a:t>
            </a:r>
            <a:r>
              <a:rPr lang="es-CL" sz="1600" b="0" i="0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y a las </a:t>
            </a:r>
            <a:r>
              <a:rPr lang="es-CL" sz="1600" b="1" i="1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“Unidades Funcionales Independientes (block departamentos)”,</a:t>
            </a:r>
            <a:r>
              <a:rPr lang="es-CL" sz="1600" b="0" i="1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 </a:t>
            </a:r>
            <a:r>
              <a:rPr lang="es-CL" sz="1600" b="0" i="0" u="none" strike="noStrike" baseline="0" dirty="0">
                <a:solidFill>
                  <a:srgbClr val="02527A"/>
                </a:solidFill>
                <a:latin typeface="Arial" panose="020B0604020202020204" pitchFamily="34" charset="0"/>
              </a:rPr>
              <a:t>cuyas condiciones técnicas (cumplimiento normativo aplicable) hayan sido autorizadas y aprobadas previamente por el Ministerio de Vivienda y Urbanismo (DITEC).</a:t>
            </a:r>
          </a:p>
        </p:txBody>
      </p:sp>
      <p:sp>
        <p:nvSpPr>
          <p:cNvPr id="33" name="15 Rectángulo">
            <a:extLst>
              <a:ext uri="{FF2B5EF4-FFF2-40B4-BE49-F238E27FC236}">
                <a16:creationId xmlns:a16="http://schemas.microsoft.com/office/drawing/2014/main" id="{7BBD6E71-8384-C121-3DAA-E15E574171E8}"/>
              </a:ext>
            </a:extLst>
          </p:cNvPr>
          <p:cNvSpPr/>
          <p:nvPr/>
        </p:nvSpPr>
        <p:spPr>
          <a:xfrm>
            <a:off x="9407008" y="4117555"/>
            <a:ext cx="1657816" cy="2308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s-CL" sz="1500" dirty="0">
                <a:solidFill>
                  <a:schemeClr val="bg1"/>
                </a:solidFill>
                <a:latin typeface="Berlin Sans FB Demi" panose="020E0802020502020306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Vivienda Tipo?</a:t>
            </a:r>
            <a:endParaRPr lang="es-CL" sz="28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45" y="2992111"/>
            <a:ext cx="10488165" cy="297316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754" y="4426079"/>
            <a:ext cx="2837745" cy="15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9D10F67-1FD8-1063-9975-F152A279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83" y="0"/>
            <a:ext cx="5503217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870092" y="2638020"/>
            <a:ext cx="5861672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UNIFAMILIAR DESARROLLADA PARA EL D.S.49 (VIVIENDA BASE + TERCER DORMITORIO CONSTRUIDO INICIAL).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PISOS, SISTEMA PANELIZADO.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MADERA SISTEMA MARCO-PLATAFORMA.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62,5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CONSTRUIDOS INICIALES.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PUEDE IMPLEMENTAR EN ZONAS TÉRMICAS A, B, C, D Y E.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UTILIZADA EN EL PROCESO DE RECONSTRUCCIÓN POST INCENDIO EN VIÑA DEL MAR.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PROPIEDAD MINVU.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870092" y="389884"/>
            <a:ext cx="5937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E2E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 Numerosa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Unifamiliar</a:t>
            </a:r>
          </a:p>
        </p:txBody>
      </p:sp>
    </p:spTree>
    <p:extLst>
      <p:ext uri="{BB962C8B-B14F-4D97-AF65-F5344CB8AC3E}">
        <p14:creationId xmlns:p14="http://schemas.microsoft.com/office/powerpoint/2010/main" val="25224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F7208E2-B5C0-528B-C319-E87779B51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93" y="5054"/>
            <a:ext cx="5387707" cy="68529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958228" y="2638020"/>
            <a:ext cx="5861672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UNIFAMILIAR DESARROLLADA PARA EL D.S.49. 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PISOS, SISTEMA MODULAR.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MADERA SISTEMA MARCO-PLATAFORMA.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50,08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CONSTRUIDOS INICIALES.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  <a:cs typeface="Calibri"/>
              </a:rPr>
              <a:t>9,25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AMPLIACIÓN PROYECTADA (DORM 3).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PUEDE IMPLEMENTAR EN ZONAS TÉRMICAS A, B, C, D, E Y F. EN ZONAS G e I, EL EJE 2 NO SE PODRÁ ORIENTAR AL SUR.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PROPIEDAD MINVU.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5937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PATAGUAL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Puelo</a:t>
            </a: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Original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Unifamiliar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24C4EFA-3519-6389-5176-08C5C4A5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698" y="0"/>
            <a:ext cx="5473302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649752" y="2638020"/>
            <a:ext cx="5861672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UNIFAMILIAR DESARROLLADA PARA EL D.S.49 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PISOS, SISTEMA PANELIZADO.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PERFIL LAMINADO EN FRÍO.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50,63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CONSTRUIDOS INICIALES.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11,11 M</a:t>
            </a:r>
            <a:r>
              <a:rPr lang="es-CL" sz="1600" baseline="30000" dirty="0">
                <a:solidFill>
                  <a:srgbClr val="00618E"/>
                </a:solidFill>
                <a:latin typeface="Calibri" panose="020F0502020204030204"/>
              </a:rPr>
              <a:t>2</a:t>
            </a: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 AMPLIACIÓN PROYECTADA (DORM 3).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 B, C, D, E, F Y G (SEGÚN LO ESTABLECIDO EN LAS ESPECIFICACIONES TÉCNICAS DEL PROYECTO).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PROPIEDAD MINVU.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649752" y="389884"/>
            <a:ext cx="65552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STA. MAGDALENA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Unifamiliar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7EA2E8-EA26-E3BD-03A2-FA0C0149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77" y="0"/>
            <a:ext cx="5498523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958228" y="3085695"/>
            <a:ext cx="586167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MULTIFAMILIAR DESARROLLADA PARA EL D.S.49. 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 5 PISOS.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HORMIGÓN ARMADO.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56,22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CONSTRUIDOS.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PUEDE IMPLEMENTAR EN ZONAS TÉRMICAS A - B - C </a:t>
            </a: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y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PROPIEDAD NOVA UNIÓN. 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5937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Nova Unión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 Verde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Multifamiliar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(Block Departamentos)</a:t>
            </a:r>
          </a:p>
        </p:txBody>
      </p:sp>
    </p:spTree>
    <p:extLst>
      <p:ext uri="{BB962C8B-B14F-4D97-AF65-F5344CB8AC3E}">
        <p14:creationId xmlns:p14="http://schemas.microsoft.com/office/powerpoint/2010/main" val="24569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2106847" y="2828835"/>
            <a:ext cx="79783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3 VIT D.S. 10 - APROBADAS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958228" y="2642487"/>
            <a:ext cx="5861672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UNIFAMILIAR DESARROLLADA PARA EL D.S.10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PISO, SISTEMA PANELIZADO.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MADERA SISTEMA MARCO-PLATAFORMA.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+ 3,6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s-CL" sz="1600" b="0" i="0" u="none" strike="noStrike" kern="1200" cap="none" spc="0" normalizeH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SOMBREADOR INICIALES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9,84 M</a:t>
            </a:r>
            <a:r>
              <a:rPr lang="es-CL" sz="1600" baseline="30000" dirty="0">
                <a:solidFill>
                  <a:srgbClr val="00618E"/>
                </a:solidFill>
                <a:latin typeface="Calibri" panose="020F0502020204030204"/>
              </a:rPr>
              <a:t>2</a:t>
            </a: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 AMPLIACIÓN PROYECTADA (DORM 3).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PUEDE IMPLEMENTAR EN ZONAS TÉRMICAS A, B, C, D Y E.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PROPIEDAD MINVU.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5937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E2E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TAMARUGO​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D.S.N°10​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Unifamiliar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58638C-4E1C-6D85-3024-7355A928E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154" y="-16451"/>
            <a:ext cx="5559846" cy="68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649752" y="2638020"/>
            <a:ext cx="586167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UNIFAMILIAR DESARROLLADA PARA EL D.S.10 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1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PISO, SISTEMA PANELIZADO.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MADERA SISTEMA MARCO-PLATAFORMA.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64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CONSTRUIDOS INICIALES.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PUEDE IMPLEMENTAR EN ZONAS TÉRMICAS A, B, C, D Y E.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PROPIEDAD MINVU. 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649752" y="389884"/>
            <a:ext cx="65552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TECNOPANEL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RURAL ÑANDU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</a:t>
            </a:r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Unifamiliar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F21D5E-6438-8E6D-1D20-0A2BA15A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30" y="0"/>
            <a:ext cx="550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9660A6-6267-E2D2-8D64-4D49EEA48328}"/>
              </a:ext>
            </a:extLst>
          </p:cNvPr>
          <p:cNvSpPr txBox="1"/>
          <p:nvPr/>
        </p:nvSpPr>
        <p:spPr>
          <a:xfrm>
            <a:off x="649752" y="2638020"/>
            <a:ext cx="5861672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VIVIENDA UNIFAMILIAR DESARROLLADA PARA EL D.S.10 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1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PISO, SISTEMA PANELIZADO.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PERFIL LAMINADO EN FRÍO.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60,51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</a:t>
            </a:r>
            <a:r>
              <a:rPr kumimoji="0" lang="es-CL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CONSTRUIDOS INICIALES.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13,06 M</a:t>
            </a:r>
            <a:r>
              <a:rPr lang="es-CL" sz="1600" baseline="30000" dirty="0">
                <a:solidFill>
                  <a:srgbClr val="00618E"/>
                </a:solidFill>
                <a:latin typeface="Calibri" panose="020F0502020204030204"/>
              </a:rPr>
              <a:t>2</a:t>
            </a:r>
            <a:r>
              <a:rPr lang="es-CL" sz="1600" dirty="0">
                <a:solidFill>
                  <a:srgbClr val="00618E"/>
                </a:solidFill>
                <a:latin typeface="Calibri" panose="020F0502020204030204"/>
              </a:rPr>
              <a:t> AMPLIACIÓN PROYECTADA. 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61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 B, C, D, E, F Y G (SEGÚN LO ESTABLECIDO EN LAS ESPECIFICACIONES TÉCNICAS DEL PROYECTO).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618E"/>
                </a:solidFill>
                <a:latin typeface="Calibri" panose="020F0502020204030204"/>
              </a:rPr>
              <a:t>PROPIEDAD MINVU. 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61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649752" y="389884"/>
            <a:ext cx="65552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MINVU –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STA. MAGDALENA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RURAL Sta. Magdalena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D.S.N°</a:t>
            </a:r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Vivienda Unifamiliar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2527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24696B-1275-472B-09A7-D12D1FC9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424" y="0"/>
            <a:ext cx="5680576" cy="68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sa de madera&#10;&#10;Descripción generada automáticamente con confianza baja">
            <a:extLst>
              <a:ext uri="{FF2B5EF4-FFF2-40B4-BE49-F238E27FC236}">
                <a16:creationId xmlns:a16="http://schemas.microsoft.com/office/drawing/2014/main" id="{7869CEAA-ED43-E86C-64FE-8F89188B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45" y="-26960"/>
            <a:ext cx="3047956" cy="4063941"/>
          </a:xfrm>
          <a:prstGeom prst="rect">
            <a:avLst/>
          </a:prstGeom>
        </p:spPr>
      </p:pic>
      <p:pic>
        <p:nvPicPr>
          <p:cNvPr id="29" name="Imagen 28" descr="Un hombre en frente de un grupo de personas caminando en la calle&#10;&#10;Descripción generada automáticamente con confianza baja">
            <a:extLst>
              <a:ext uri="{FF2B5EF4-FFF2-40B4-BE49-F238E27FC236}">
                <a16:creationId xmlns:a16="http://schemas.microsoft.com/office/drawing/2014/main" id="{A83E5B51-9A34-AAD9-57EE-E9D2A43D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467" y="-77034"/>
            <a:ext cx="3810582" cy="5080776"/>
          </a:xfrm>
          <a:prstGeom prst="rect">
            <a:avLst/>
          </a:prstGeom>
        </p:spPr>
      </p:pic>
      <p:pic>
        <p:nvPicPr>
          <p:cNvPr id="13" name="Imagen 12" descr="Un coche estacionado al lado de un edificio&#10;&#10;Descripción generada automáticamente">
            <a:extLst>
              <a:ext uri="{FF2B5EF4-FFF2-40B4-BE49-F238E27FC236}">
                <a16:creationId xmlns:a16="http://schemas.microsoft.com/office/drawing/2014/main" id="{7F646497-D9C8-8CA5-40A0-C6EFD5E91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897"/>
          <a:stretch/>
        </p:blipFill>
        <p:spPr>
          <a:xfrm>
            <a:off x="7531777" y="-15518"/>
            <a:ext cx="2789453" cy="4319598"/>
          </a:xfrm>
          <a:prstGeom prst="rect">
            <a:avLst/>
          </a:prstGeom>
        </p:spPr>
      </p:pic>
      <p:pic>
        <p:nvPicPr>
          <p:cNvPr id="19" name="Imagen 18" descr="Imagen que contiene exterior, edificio, barco, agua&#10;&#10;Descripción generada automáticamente">
            <a:extLst>
              <a:ext uri="{FF2B5EF4-FFF2-40B4-BE49-F238E27FC236}">
                <a16:creationId xmlns:a16="http://schemas.microsoft.com/office/drawing/2014/main" id="{956D1B48-208A-67E4-18E6-F429F3940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939" y="30350"/>
            <a:ext cx="5143500" cy="6858000"/>
          </a:xfrm>
          <a:prstGeom prst="rect">
            <a:avLst/>
          </a:prstGeom>
        </p:spPr>
      </p:pic>
      <p:pic>
        <p:nvPicPr>
          <p:cNvPr id="5" name="Imagen 4" descr="Imagen que contiene edificio, exterior, casa, pequeño&#10;&#10;Descripción generada automáticamente">
            <a:extLst>
              <a:ext uri="{FF2B5EF4-FFF2-40B4-BE49-F238E27FC236}">
                <a16:creationId xmlns:a16="http://schemas.microsoft.com/office/drawing/2014/main" id="{6ED8BDFB-43BF-4F84-2011-8C5A92EE6E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13"/>
          <a:stretch/>
        </p:blipFill>
        <p:spPr>
          <a:xfrm>
            <a:off x="4660224" y="3405783"/>
            <a:ext cx="2093171" cy="3482567"/>
          </a:xfrm>
          <a:prstGeom prst="rect">
            <a:avLst/>
          </a:prstGeom>
        </p:spPr>
      </p:pic>
      <p:pic>
        <p:nvPicPr>
          <p:cNvPr id="3" name="Imagen 2" descr="Personas en frente de una casa&#10;&#10;Descripción generada automáticamente con confianza baja">
            <a:extLst>
              <a:ext uri="{FF2B5EF4-FFF2-40B4-BE49-F238E27FC236}">
                <a16:creationId xmlns:a16="http://schemas.microsoft.com/office/drawing/2014/main" id="{4948EE73-932B-F369-CDAC-B4CBFAEFF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989" y="3138730"/>
            <a:ext cx="2789453" cy="3719270"/>
          </a:xfrm>
          <a:prstGeom prst="rect">
            <a:avLst/>
          </a:prstGeom>
        </p:spPr>
      </p:pic>
      <p:pic>
        <p:nvPicPr>
          <p:cNvPr id="11" name="Imagen 10" descr="Un hombre en un barco&#10;&#10;Descripción generada automáticamente con confianza media">
            <a:extLst>
              <a:ext uri="{FF2B5EF4-FFF2-40B4-BE49-F238E27FC236}">
                <a16:creationId xmlns:a16="http://schemas.microsoft.com/office/drawing/2014/main" id="{81711BFB-1713-D024-5C26-73215F3D2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170" y="-65971"/>
            <a:ext cx="2306894" cy="3075859"/>
          </a:xfrm>
          <a:prstGeom prst="rect">
            <a:avLst/>
          </a:prstGeom>
        </p:spPr>
      </p:pic>
      <p:pic>
        <p:nvPicPr>
          <p:cNvPr id="17" name="Imagen 16" descr="Imagen que contiene exterior, cerca, pasto, hecho de madera&#10;&#10;Descripción generada automáticamente">
            <a:extLst>
              <a:ext uri="{FF2B5EF4-FFF2-40B4-BE49-F238E27FC236}">
                <a16:creationId xmlns:a16="http://schemas.microsoft.com/office/drawing/2014/main" id="{25E62602-8EB1-C87C-2026-66CF8C9BE7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0501" y="-65970"/>
            <a:ext cx="3205696" cy="2404272"/>
          </a:xfrm>
          <a:prstGeom prst="rect">
            <a:avLst/>
          </a:prstGeom>
        </p:spPr>
      </p:pic>
      <p:pic>
        <p:nvPicPr>
          <p:cNvPr id="25" name="Imagen 24" descr="Grúa de construcción&#10;&#10;Descripción generada automáticamente con confianza baja">
            <a:extLst>
              <a:ext uri="{FF2B5EF4-FFF2-40B4-BE49-F238E27FC236}">
                <a16:creationId xmlns:a16="http://schemas.microsoft.com/office/drawing/2014/main" id="{C74B0257-27E8-41C6-8978-7430C26D5B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5352" y="2304438"/>
            <a:ext cx="2446133" cy="3261511"/>
          </a:xfrm>
          <a:prstGeom prst="rect">
            <a:avLst/>
          </a:prstGeom>
        </p:spPr>
      </p:pic>
      <p:pic>
        <p:nvPicPr>
          <p:cNvPr id="31" name="Imagen 30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30FCC33C-EE59-8019-2E83-D1BCCE2663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114" y="2304438"/>
            <a:ext cx="2204314" cy="3918780"/>
          </a:xfrm>
          <a:prstGeom prst="rect">
            <a:avLst/>
          </a:prstGeom>
        </p:spPr>
      </p:pic>
      <p:pic>
        <p:nvPicPr>
          <p:cNvPr id="37" name="Imagen 36" descr="Un edificio de ladrillos&#10;&#10;Descripción generada automáticamente con confianza baja">
            <a:extLst>
              <a:ext uri="{FF2B5EF4-FFF2-40B4-BE49-F238E27FC236}">
                <a16:creationId xmlns:a16="http://schemas.microsoft.com/office/drawing/2014/main" id="{4FF0EA2B-6143-FC13-8D8B-01A013FBF3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5975" y="3269116"/>
            <a:ext cx="3012299" cy="4016399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05A42704-CA02-D8CE-5180-7A80D39321CF}"/>
              </a:ext>
            </a:extLst>
          </p:cNvPr>
          <p:cNvSpPr txBox="1"/>
          <p:nvPr/>
        </p:nvSpPr>
        <p:spPr>
          <a:xfrm>
            <a:off x="-1700829" y="5996372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4488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¿QUÉ HACER EN CASO DE DUDAS?</a:t>
            </a:r>
          </a:p>
        </p:txBody>
      </p:sp>
    </p:spTree>
    <p:extLst>
      <p:ext uri="{BB962C8B-B14F-4D97-AF65-F5344CB8AC3E}">
        <p14:creationId xmlns:p14="http://schemas.microsoft.com/office/powerpoint/2010/main" val="4852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CEC1B0BA-6160-EFDE-90DC-740895AE4A8C}"/>
              </a:ext>
            </a:extLst>
          </p:cNvPr>
          <p:cNvSpPr txBox="1"/>
          <p:nvPr/>
        </p:nvSpPr>
        <p:spPr>
          <a:xfrm>
            <a:off x="958228" y="1398563"/>
            <a:ext cx="10797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 algn="just">
              <a:buFont typeface="+mj-lt"/>
              <a:buAutoNum type="arabicPeriod"/>
              <a:defRPr sz="2000" b="1">
                <a:solidFill>
                  <a:srgbClr val="00618E"/>
                </a:solidFill>
              </a:defRPr>
            </a:lvl1pPr>
          </a:lstStyle>
          <a:p>
            <a:pPr marL="265113" indent="-265113" algn="l"/>
            <a:r>
              <a:rPr lang="es-CL" sz="1600" b="0" dirty="0">
                <a:solidFill>
                  <a:srgbClr val="02527A"/>
                </a:solidFill>
              </a:rPr>
              <a:t>Aquella cuyos diseños y obras se desarrollan aplicando estándares de industrialización en que la mayoría de los componentes y elementos que la conforman, son desarrollados en fábrica de forma estandarizada y modularizada, bajo una secuencia de fabricación, traslado y montaje, todo coordinado desde la etapa de diseño con las empresas industrializadoras. </a:t>
            </a:r>
          </a:p>
          <a:p>
            <a:pPr marL="265113" indent="-265113" algn="l"/>
            <a:r>
              <a:rPr lang="es-CL" sz="1600" b="0" dirty="0">
                <a:solidFill>
                  <a:srgbClr val="02527A"/>
                </a:solidFill>
              </a:rPr>
              <a:t>Se diseñan sin un terreno conocido, asumiendo un tipo de suelo, zona sísmica y térmica.</a:t>
            </a:r>
          </a:p>
          <a:p>
            <a:pPr marL="265113" indent="-265113" algn="l"/>
            <a:r>
              <a:rPr lang="es-CL" sz="1600" b="0" dirty="0">
                <a:solidFill>
                  <a:srgbClr val="02527A"/>
                </a:solidFill>
              </a:rPr>
              <a:t>Proyectos de especialidad sanitaria, eléctrica y de gas son informativos.</a:t>
            </a:r>
          </a:p>
          <a:p>
            <a:pPr marL="265113" indent="-265113" algn="l"/>
            <a:r>
              <a:rPr lang="es-CL" sz="1600" b="0" dirty="0">
                <a:solidFill>
                  <a:srgbClr val="02527A"/>
                </a:solidFill>
              </a:rPr>
              <a:t>Incorporar mínimo de 40% de elementos industrializados, integrar elementos de terminación y  especialidades (eléctricas y sanitarias) desarrolladas en fábrica.</a:t>
            </a:r>
          </a:p>
          <a:p>
            <a:pPr marL="0" indent="0" algn="l">
              <a:buNone/>
            </a:pPr>
            <a:r>
              <a:rPr lang="es-CL" sz="1600" b="0" dirty="0">
                <a:solidFill>
                  <a:srgbClr val="02527A"/>
                </a:solidFill>
              </a:rPr>
              <a:t> 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  <a:p>
            <a:r>
              <a:rPr lang="es-CL" sz="24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Vivienda Industrializada Tipo (VIT)?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3220576"/>
            <a:ext cx="9696451" cy="35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8D1FF-6C17-F669-3A8C-0EBCD4846AE3}"/>
              </a:ext>
            </a:extLst>
          </p:cNvPr>
          <p:cNvSpPr txBox="1"/>
          <p:nvPr/>
        </p:nvSpPr>
        <p:spPr>
          <a:xfrm>
            <a:off x="1055688" y="2015231"/>
            <a:ext cx="3657600" cy="20928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2400" b="1" i="1" dirty="0">
                <a:solidFill>
                  <a:srgbClr val="00618E"/>
                </a:solidFill>
                <a:ea typeface="Verdana"/>
                <a:cs typeface="Calibri"/>
              </a:rPr>
              <a:t>RES. Ex. N° 59/2023</a:t>
            </a:r>
          </a:p>
          <a:p>
            <a:pPr algn="just"/>
            <a:endParaRPr lang="es-CL" sz="1400" i="1" dirty="0">
              <a:solidFill>
                <a:srgbClr val="00618E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sz="1400" b="1" i="1" dirty="0">
                <a:solidFill>
                  <a:srgbClr val="00618E"/>
                </a:solidFill>
                <a:ea typeface="Verdana"/>
                <a:cs typeface="Calibri"/>
              </a:rPr>
              <a:t>Jorge Calderón Rodríguez</a:t>
            </a:r>
          </a:p>
          <a:p>
            <a:pPr algn="just"/>
            <a:r>
              <a:rPr lang="es-CL" sz="1400" i="1" dirty="0">
                <a:solidFill>
                  <a:srgbClr val="00618E"/>
                </a:solidFill>
                <a:ea typeface="Verdana"/>
                <a:cs typeface="Calibri"/>
              </a:rPr>
              <a:t>Depto. de Tecnologías de la Construcción</a:t>
            </a:r>
          </a:p>
          <a:p>
            <a:pPr algn="just"/>
            <a:r>
              <a:rPr lang="es-CL" sz="1400" b="1" i="1" u="sng" dirty="0">
                <a:solidFill>
                  <a:schemeClr val="accent1">
                    <a:lumMod val="75000"/>
                  </a:schemeClr>
                </a:solidFill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jcalderon@minvu.cl</a:t>
            </a:r>
            <a:endParaRPr lang="es-CL" sz="1400" b="1" i="1" u="sng" dirty="0">
              <a:solidFill>
                <a:schemeClr val="accent1">
                  <a:lumMod val="75000"/>
                </a:schemeClr>
              </a:solidFill>
              <a:ea typeface="Verdana"/>
              <a:cs typeface="Calibri"/>
            </a:endParaRPr>
          </a:p>
          <a:p>
            <a:pPr algn="just"/>
            <a:endParaRPr lang="es-CL" sz="1400" b="1" i="1" u="sng" dirty="0">
              <a:solidFill>
                <a:srgbClr val="00618E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sz="1400" b="1" i="1" dirty="0">
                <a:solidFill>
                  <a:srgbClr val="00618E"/>
                </a:solidFill>
                <a:ea typeface="Verdana"/>
                <a:cs typeface="Calibri"/>
              </a:rPr>
              <a:t>Eduardo González Díaz</a:t>
            </a:r>
          </a:p>
          <a:p>
            <a:pPr algn="just"/>
            <a:r>
              <a:rPr lang="es-CL" sz="1400" i="1" dirty="0">
                <a:solidFill>
                  <a:srgbClr val="00618E"/>
                </a:solidFill>
                <a:ea typeface="Verdana"/>
                <a:cs typeface="Calibri"/>
              </a:rPr>
              <a:t>Depto. de Tecnologías de la Construcción</a:t>
            </a:r>
          </a:p>
          <a:p>
            <a:pPr algn="just"/>
            <a:r>
              <a:rPr lang="es-CL" sz="1400" b="1" i="1" u="sng" dirty="0">
                <a:solidFill>
                  <a:schemeClr val="accent1">
                    <a:lumMod val="75000"/>
                  </a:schemeClr>
                </a:solidFill>
                <a:ea typeface="Verdan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edgonzalez@minvu.cl</a:t>
            </a:r>
            <a:endParaRPr lang="es-CL" sz="1400" i="1" dirty="0">
              <a:solidFill>
                <a:srgbClr val="5A5C7D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64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Contactos </a:t>
            </a:r>
            <a:r>
              <a:rPr lang="es-CL" sz="3200" b="1" dirty="0" err="1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Ditec</a:t>
            </a:r>
            <a:endParaRPr lang="es-CL" sz="32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78D1FF-6C17-F669-3A8C-0EBCD4846AE3}"/>
              </a:ext>
            </a:extLst>
          </p:cNvPr>
          <p:cNvSpPr txBox="1"/>
          <p:nvPr/>
        </p:nvSpPr>
        <p:spPr>
          <a:xfrm>
            <a:off x="4779963" y="2015231"/>
            <a:ext cx="3657600" cy="20928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2400" b="1" i="1" dirty="0">
                <a:solidFill>
                  <a:srgbClr val="00618E"/>
                </a:solidFill>
                <a:ea typeface="Verdana"/>
                <a:cs typeface="Calibri"/>
              </a:rPr>
              <a:t>RES. Ex. N° 52/2023</a:t>
            </a:r>
          </a:p>
          <a:p>
            <a:pPr algn="just"/>
            <a:endParaRPr lang="es-CL" sz="1400" i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sz="1400" b="1" i="1" dirty="0">
                <a:solidFill>
                  <a:srgbClr val="00618E"/>
                </a:solidFill>
                <a:ea typeface="Verdana"/>
                <a:cs typeface="Calibri"/>
              </a:rPr>
              <a:t>Guillermo Calderón Silva</a:t>
            </a:r>
          </a:p>
          <a:p>
            <a:pPr algn="just"/>
            <a:r>
              <a:rPr lang="es-CL" sz="1400" i="1" dirty="0">
                <a:solidFill>
                  <a:srgbClr val="00618E"/>
                </a:solidFill>
                <a:ea typeface="Verdana"/>
                <a:cs typeface="Calibri"/>
              </a:rPr>
              <a:t>Depto. de Tecnologías de la Construcción</a:t>
            </a:r>
          </a:p>
          <a:p>
            <a:pPr algn="just"/>
            <a:r>
              <a:rPr lang="es-CL" sz="1400" b="1" i="1" u="sng" dirty="0">
                <a:solidFill>
                  <a:schemeClr val="accent1">
                    <a:lumMod val="75000"/>
                  </a:schemeClr>
                </a:solidFill>
                <a:ea typeface="Verdana"/>
                <a:cs typeface="Calibri"/>
                <a:hlinkClick r:id="rId5"/>
              </a:rPr>
              <a:t>gcalderons@minvu.cl</a:t>
            </a:r>
            <a:endParaRPr lang="es-CL" sz="1400" b="1" i="1" u="sng" dirty="0">
              <a:solidFill>
                <a:schemeClr val="accent1">
                  <a:lumMod val="75000"/>
                </a:schemeClr>
              </a:solidFill>
              <a:ea typeface="Verdana"/>
              <a:cs typeface="Calibri"/>
            </a:endParaRPr>
          </a:p>
          <a:p>
            <a:pPr algn="just"/>
            <a:endParaRPr lang="es-CL" sz="1400" b="1" i="1" u="sng" dirty="0">
              <a:solidFill>
                <a:schemeClr val="bg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sz="1400" b="1" i="1" dirty="0">
                <a:solidFill>
                  <a:srgbClr val="00618E"/>
                </a:solidFill>
                <a:ea typeface="Verdana"/>
                <a:cs typeface="Calibri"/>
              </a:rPr>
              <a:t>Susana Jara Díaz</a:t>
            </a:r>
            <a:endParaRPr lang="es-CL" sz="1400" b="1" i="1" dirty="0">
              <a:solidFill>
                <a:srgbClr val="00618E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sz="1400" i="1" dirty="0">
                <a:solidFill>
                  <a:srgbClr val="00618E"/>
                </a:solidFill>
                <a:ea typeface="Verdana"/>
                <a:cs typeface="Calibri"/>
              </a:rPr>
              <a:t>Depto. de Tecnologías de la Construcción</a:t>
            </a:r>
          </a:p>
          <a:p>
            <a:pPr algn="just"/>
            <a:r>
              <a:rPr lang="es-CL" sz="1400" b="1" i="1" u="sng" dirty="0">
                <a:solidFill>
                  <a:schemeClr val="accent1">
                    <a:lumMod val="75000"/>
                  </a:schemeClr>
                </a:solidFill>
                <a:ea typeface="Verdana"/>
                <a:cs typeface="Calibri"/>
              </a:rPr>
              <a:t>stjara@minvu.cl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78D1FF-6C17-F669-3A8C-0EBCD4846AE3}"/>
              </a:ext>
            </a:extLst>
          </p:cNvPr>
          <p:cNvSpPr txBox="1"/>
          <p:nvPr/>
        </p:nvSpPr>
        <p:spPr>
          <a:xfrm>
            <a:off x="8534400" y="2015231"/>
            <a:ext cx="3657600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2400" b="1" i="1" dirty="0">
                <a:solidFill>
                  <a:srgbClr val="00618E"/>
                </a:solidFill>
                <a:ea typeface="Verdana"/>
                <a:cs typeface="Calibri"/>
              </a:rPr>
              <a:t>Jefe Departamento:</a:t>
            </a:r>
          </a:p>
          <a:p>
            <a:pPr algn="just"/>
            <a:endParaRPr lang="es-CL" sz="1400" b="1" i="1" u="sng" dirty="0">
              <a:solidFill>
                <a:srgbClr val="00618E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sz="1400" i="1" dirty="0">
                <a:solidFill>
                  <a:srgbClr val="00618E"/>
                </a:solidFill>
                <a:ea typeface="Verdana"/>
                <a:cs typeface="Calibri"/>
              </a:rPr>
              <a:t>Marcelo Soto Zenteno</a:t>
            </a:r>
          </a:p>
          <a:p>
            <a:pPr algn="just"/>
            <a:r>
              <a:rPr lang="es-CL" sz="1400" i="1" dirty="0">
                <a:solidFill>
                  <a:srgbClr val="00618E"/>
                </a:solidFill>
                <a:ea typeface="Verdana"/>
                <a:cs typeface="Calibri"/>
              </a:rPr>
              <a:t>Jefe Depto. de Tecnologías de la Construcción</a:t>
            </a:r>
          </a:p>
          <a:p>
            <a:pPr algn="just"/>
            <a:r>
              <a:rPr lang="es-CL" sz="1400" b="1" i="1" u="sng" dirty="0">
                <a:solidFill>
                  <a:schemeClr val="accent1">
                    <a:lumMod val="75000"/>
                  </a:schemeClr>
                </a:solidFill>
                <a:ea typeface="Verdana"/>
                <a:cs typeface="Calibri"/>
              </a:rPr>
              <a:t>msotoze@minvu.cl</a:t>
            </a:r>
            <a:endParaRPr lang="es-CL" sz="1600" dirty="0">
              <a:solidFill>
                <a:srgbClr val="5A5C7D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343400" y="1797744"/>
            <a:ext cx="0" cy="2613919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124825" y="1797744"/>
            <a:ext cx="0" cy="2613919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2106847" y="3044279"/>
            <a:ext cx="797830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4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36389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66073" y="2410692"/>
            <a:ext cx="6059855" cy="2101835"/>
            <a:chOff x="3722503" y="4776864"/>
            <a:chExt cx="4615535" cy="160087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2503" y="4776866"/>
              <a:ext cx="1766047" cy="160087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5788" y="4776864"/>
              <a:ext cx="2562250" cy="1600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3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6" name="15 Rectángulo">
            <a:extLst>
              <a:ext uri="{FF2B5EF4-FFF2-40B4-BE49-F238E27FC236}">
                <a16:creationId xmlns:a16="http://schemas.microsoft.com/office/drawing/2014/main" id="{61CCEEEC-1FEB-C2F3-F3CE-5DCF011C7993}"/>
              </a:ext>
            </a:extLst>
          </p:cNvPr>
          <p:cNvSpPr/>
          <p:nvPr/>
        </p:nvSpPr>
        <p:spPr>
          <a:xfrm>
            <a:off x="1055687" y="2097385"/>
            <a:ext cx="10326687" cy="31393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s-CL" b="1" dirty="0">
                <a:solidFill>
                  <a:srgbClr val="02527A"/>
                </a:solidFill>
                <a:ea typeface="Arial Unicode MS"/>
                <a:cs typeface="Calibri"/>
              </a:rPr>
              <a:t>La Ley de Presupuesto para el Sector Público, dentro del Presupuesto para el Ministerio de Vivienda y Urbanismo reguló mediante la Glosa N° 6, lo siguiente:</a:t>
            </a:r>
          </a:p>
          <a:p>
            <a:endParaRPr lang="es-CL" dirty="0">
              <a:solidFill>
                <a:srgbClr val="02527A"/>
              </a:solidFill>
              <a:ea typeface="Arial Unicode MS"/>
              <a:cs typeface="Calibri"/>
            </a:endParaRPr>
          </a:p>
          <a:p>
            <a:r>
              <a:rPr lang="es-CL" i="1" dirty="0">
                <a:solidFill>
                  <a:srgbClr val="02527A"/>
                </a:solidFill>
                <a:ea typeface="Arial Unicode MS"/>
                <a:cs typeface="Calibri"/>
              </a:rPr>
              <a:t>“En el marco del Plan de Emergencia Habitacional, la División Técnica de Estudio y Fomento Habitacional del Ministerio de Vivienda y Urbanismo aprobará proyectos de vivienda tipo industrializadas, las que no requerirán cumplir con el inciso 1° del Art. N° 116 de la Ley General de Urbanismo y Construcciones, ni estarán sometidas a inspecciones y/o recepciones por parte de las Direcciones de Obras Municipales, mientras tengan este carácter y sean construidas mediante subsidio del Estado. Esto no incluye la autorización, aprobación y recepción del loteo y sus obras de urbanización, las cuales deberán ser aprobadas y recibidas por las Direcciones de Obras Municipales y demás entidades de acuerdo con la ley".</a:t>
            </a:r>
            <a:endParaRPr lang="es-CL" i="1" dirty="0">
              <a:solidFill>
                <a:srgbClr val="02527A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/>
            <a:endParaRPr lang="es-CL" sz="2400" dirty="0">
              <a:solidFill>
                <a:srgbClr val="02527A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Presupuesto</a:t>
            </a:r>
          </a:p>
          <a:p>
            <a:r>
              <a:rPr lang="es-CL" sz="28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Glosa 6</a:t>
            </a:r>
          </a:p>
        </p:txBody>
      </p:sp>
    </p:spTree>
    <p:extLst>
      <p:ext uri="{BB962C8B-B14F-4D97-AF65-F5344CB8AC3E}">
        <p14:creationId xmlns:p14="http://schemas.microsoft.com/office/powerpoint/2010/main" val="16891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C1B0BA-6160-EFDE-90DC-740895AE4A8C}"/>
              </a:ext>
            </a:extLst>
          </p:cNvPr>
          <p:cNvSpPr txBox="1"/>
          <p:nvPr/>
        </p:nvSpPr>
        <p:spPr>
          <a:xfrm>
            <a:off x="958228" y="1684728"/>
            <a:ext cx="1079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 algn="just">
              <a:buFont typeface="+mj-lt"/>
              <a:buAutoNum type="arabicPeriod"/>
              <a:defRPr sz="2000" b="1">
                <a:solidFill>
                  <a:srgbClr val="00618E"/>
                </a:solidFill>
              </a:defRPr>
            </a:lvl1pPr>
          </a:lstStyle>
          <a:p>
            <a:pPr marL="0" indent="0" algn="l">
              <a:buNone/>
            </a:pPr>
            <a:r>
              <a:rPr lang="es-CL" sz="16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4. Presentación de proyectos VIT:</a:t>
            </a:r>
          </a:p>
          <a:p>
            <a:pPr marL="0" indent="0" algn="l">
              <a:buNone/>
            </a:pPr>
            <a:r>
              <a:rPr lang="es-CL" sz="1600" b="0" dirty="0">
                <a:solidFill>
                  <a:srgbClr val="02527A"/>
                </a:solidFill>
              </a:rPr>
              <a:t>Podrán presentar uno o más Proyectos de Vivienda Industrializada Tipo, las Entidades Patrocinantes, Entidades de Gestión Rural, Empresas Constructoras e Industrializadoras, en las tipologías que correspondan a cada Programa Habitacional. Sin perjuicio de lo anterior, la presentación de proyectos por parte de las Entidades Patrocinantes, Entidades de Gestión Rural y Constructoras, deberán contar siempre con el patrocinio de una empresa industrializadora.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¿Quiénes pueden presentar VIT?</a:t>
            </a:r>
          </a:p>
          <a:p>
            <a:r>
              <a:rPr lang="es-CL" sz="24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88" y="3624086"/>
            <a:ext cx="9719733" cy="22577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9A232D-AECF-DC56-4E07-B55F6FD8EB26}"/>
              </a:ext>
            </a:extLst>
          </p:cNvPr>
          <p:cNvSpPr txBox="1"/>
          <p:nvPr/>
        </p:nvSpPr>
        <p:spPr>
          <a:xfrm>
            <a:off x="1605927" y="6298839"/>
            <a:ext cx="10797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 algn="just">
              <a:buFont typeface="+mj-lt"/>
              <a:buAutoNum type="arabicPeriod"/>
              <a:defRPr sz="2000" b="1">
                <a:solidFill>
                  <a:srgbClr val="00618E"/>
                </a:solidFill>
              </a:defRPr>
            </a:lvl1pPr>
          </a:lstStyle>
          <a:p>
            <a:pPr marL="0" indent="0" algn="l">
              <a:buNone/>
            </a:pPr>
            <a:r>
              <a:rPr lang="es-CL" sz="14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AUTORIZADAS POR DITEC!</a:t>
            </a:r>
            <a:endParaRPr lang="es-CL" sz="14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</a:t>
            </a:r>
          </a:p>
          <a:p>
            <a:r>
              <a:rPr lang="es-CL" sz="24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Vivienda Industrializada Tipo (VIT)?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695" y="2039433"/>
            <a:ext cx="2282903" cy="7061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333" y="2039433"/>
            <a:ext cx="1808910" cy="4352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849" y="2039433"/>
            <a:ext cx="1770217" cy="43529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695" y="5088522"/>
            <a:ext cx="2901995" cy="7061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333" y="5088522"/>
            <a:ext cx="2756895" cy="111243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1849" y="5088522"/>
            <a:ext cx="1905643" cy="65778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361" y="2937998"/>
            <a:ext cx="4496308" cy="162813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4995" y="3583625"/>
            <a:ext cx="918193" cy="9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614489" y="3136612"/>
            <a:ext cx="1038245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PARTICIPACIÓN SERVIU – SEREMI</a:t>
            </a:r>
          </a:p>
          <a:p>
            <a:pPr algn="ctr"/>
            <a:r>
              <a:rPr lang="es-CL" sz="32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PROCESO DE IMPLEMENTACIÓN VIT</a:t>
            </a:r>
          </a:p>
        </p:txBody>
      </p:sp>
    </p:spTree>
    <p:extLst>
      <p:ext uri="{BB962C8B-B14F-4D97-AF65-F5344CB8AC3E}">
        <p14:creationId xmlns:p14="http://schemas.microsoft.com/office/powerpoint/2010/main" val="37360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o 77"/>
          <p:cNvGrpSpPr/>
          <p:nvPr/>
        </p:nvGrpSpPr>
        <p:grpSpPr>
          <a:xfrm>
            <a:off x="1260470" y="2719693"/>
            <a:ext cx="3182448" cy="3182450"/>
            <a:chOff x="4162425" y="1514475"/>
            <a:chExt cx="3810000" cy="3810000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8000" y="1651000"/>
              <a:ext cx="3556000" cy="3556000"/>
            </a:xfrm>
            <a:prstGeom prst="rect">
              <a:avLst/>
            </a:prstGeom>
          </p:spPr>
        </p:pic>
        <p:sp>
          <p:nvSpPr>
            <p:cNvPr id="80" name="Rectángulo 79"/>
            <p:cNvSpPr/>
            <p:nvPr/>
          </p:nvSpPr>
          <p:spPr>
            <a:xfrm>
              <a:off x="4162425" y="1514475"/>
              <a:ext cx="3810000" cy="381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64725"/>
          <a:stretch/>
        </p:blipFill>
        <p:spPr>
          <a:xfrm>
            <a:off x="596898" y="2774392"/>
            <a:ext cx="3872867" cy="307605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421" y="2805689"/>
            <a:ext cx="1763455" cy="1763455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SERVIU - SEREMI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778" y="2622987"/>
            <a:ext cx="342194" cy="34219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409" y="2375029"/>
            <a:ext cx="1185333" cy="316089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409" y="4726731"/>
            <a:ext cx="1264356" cy="970844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738" y="5633108"/>
            <a:ext cx="342194" cy="34219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CFA6AD-7189-7EA6-6777-BB98A146F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" t="39533" r="93550" b="54274"/>
          <a:stretch/>
        </p:blipFill>
        <p:spPr>
          <a:xfrm>
            <a:off x="863600" y="3917218"/>
            <a:ext cx="1104900" cy="7874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6B84903-02C2-9911-4D9E-0EF28690BC5E}"/>
              </a:ext>
            </a:extLst>
          </p:cNvPr>
          <p:cNvSpPr/>
          <p:nvPr/>
        </p:nvSpPr>
        <p:spPr>
          <a:xfrm>
            <a:off x="4442918" y="2668893"/>
            <a:ext cx="246652" cy="245488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D1B356E-1FE1-B1A7-9922-D6DFE59A8E10}"/>
              </a:ext>
            </a:extLst>
          </p:cNvPr>
          <p:cNvSpPr/>
          <p:nvPr/>
        </p:nvSpPr>
        <p:spPr>
          <a:xfrm>
            <a:off x="4442918" y="5697093"/>
            <a:ext cx="246652" cy="245488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2143E7-3D7C-FD44-E58D-A0D45BE4DC4F}"/>
              </a:ext>
            </a:extLst>
          </p:cNvPr>
          <p:cNvSpPr txBox="1"/>
          <p:nvPr/>
        </p:nvSpPr>
        <p:spPr>
          <a:xfrm>
            <a:off x="863600" y="3987752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Artifakt Element Medium" panose="020B0603050000020004" pitchFamily="34" charset="0"/>
                <a:ea typeface="Artifakt Element Medium" panose="020B0603050000020004" pitchFamily="34" charset="0"/>
                <a:cs typeface="ADLaM Display" panose="02010000000000000000" pitchFamily="2" charset="0"/>
              </a:rPr>
              <a:t>SERVIU</a:t>
            </a:r>
          </a:p>
          <a:p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Artifakt Element Medium" panose="020B0603050000020004" pitchFamily="34" charset="0"/>
                <a:ea typeface="Artifakt Element Medium" panose="020B0603050000020004" pitchFamily="34" charset="0"/>
                <a:cs typeface="ADLaM Display" panose="02010000000000000000" pitchFamily="2" charset="0"/>
              </a:rPr>
              <a:t>SEREMI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0789141-CBBC-B681-9D6F-24B9AEB134EF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863600" y="4310918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8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2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917 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2916 3.7037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136" y="5928823"/>
            <a:ext cx="2528711" cy="654756"/>
          </a:xfrm>
          <a:prstGeom prst="rect">
            <a:avLst/>
          </a:prstGeom>
        </p:spPr>
      </p:pic>
      <p:grpSp>
        <p:nvGrpSpPr>
          <p:cNvPr id="78" name="Grupo 77"/>
          <p:cNvGrpSpPr/>
          <p:nvPr/>
        </p:nvGrpSpPr>
        <p:grpSpPr>
          <a:xfrm>
            <a:off x="1260470" y="2719693"/>
            <a:ext cx="3182448" cy="3182450"/>
            <a:chOff x="4162425" y="1514475"/>
            <a:chExt cx="3810000" cy="3810000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00" y="1651000"/>
              <a:ext cx="3556000" cy="3556000"/>
            </a:xfrm>
            <a:prstGeom prst="rect">
              <a:avLst/>
            </a:prstGeom>
          </p:spPr>
        </p:pic>
        <p:sp>
          <p:nvSpPr>
            <p:cNvPr id="80" name="Rectángulo 79"/>
            <p:cNvSpPr/>
            <p:nvPr/>
          </p:nvSpPr>
          <p:spPr>
            <a:xfrm>
              <a:off x="4162425" y="1514475"/>
              <a:ext cx="3810000" cy="381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98" y="2774392"/>
            <a:ext cx="10979131" cy="307605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421" y="2805689"/>
            <a:ext cx="1763455" cy="1763455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958228" y="389884"/>
            <a:ext cx="1009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RES. EX. N°59/2023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SERVIU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778" y="2622987"/>
            <a:ext cx="342194" cy="34219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409" y="2375029"/>
            <a:ext cx="1185333" cy="316089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709" y="2937605"/>
            <a:ext cx="1185333" cy="45155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309" y="1486219"/>
            <a:ext cx="1475119" cy="2702735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8636" y="1966383"/>
            <a:ext cx="1670756" cy="1670756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07867" y="3826717"/>
            <a:ext cx="1028558" cy="102855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4248" y="4421109"/>
            <a:ext cx="1490133" cy="1332089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8774" y="5223442"/>
            <a:ext cx="1174044" cy="47413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5409" y="4726731"/>
            <a:ext cx="1264356" cy="970844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168" y="2622987"/>
            <a:ext cx="342194" cy="342194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144" y="2622987"/>
            <a:ext cx="342194" cy="342194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282" y="2622987"/>
            <a:ext cx="342194" cy="342194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738" y="5633108"/>
            <a:ext cx="342194" cy="342194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799" y="5633108"/>
            <a:ext cx="342194" cy="342194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809" y="5633108"/>
            <a:ext cx="342194" cy="342194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538" y="5647422"/>
            <a:ext cx="342194" cy="342194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04841">
            <a:off x="10836770" y="5289411"/>
            <a:ext cx="342194" cy="3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8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2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917 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2917 2.59259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2917 2.59259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2917 2.59259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2916 3.7037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02916 3.7037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2916 3.7037E-6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2917 3.7037E-7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2839 -0.05763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25148</TotalTime>
  <Words>1852</Words>
  <Application>Microsoft Office PowerPoint</Application>
  <PresentationFormat>Panorámica</PresentationFormat>
  <Paragraphs>259</Paragraphs>
  <Slides>32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Artifakt Element Medium</vt:lpstr>
      <vt:lpstr>Berlin Sans FB Demi</vt:lpstr>
      <vt:lpstr>Calibri</vt:lpstr>
      <vt:lpstr>Calibri Light</vt:lpstr>
      <vt:lpstr>Candara</vt:lpstr>
      <vt:lpstr>Verdana</vt:lpstr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Amigo Larenas</dc:creator>
  <cp:lastModifiedBy>Marcelo Soto  Zenteno</cp:lastModifiedBy>
  <cp:revision>138</cp:revision>
  <cp:lastPrinted>2023-07-11T19:17:43Z</cp:lastPrinted>
  <dcterms:created xsi:type="dcterms:W3CDTF">2022-03-22T17:47:39Z</dcterms:created>
  <dcterms:modified xsi:type="dcterms:W3CDTF">2023-10-25T11:37:41Z</dcterms:modified>
</cp:coreProperties>
</file>