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4"/>
    <p:sldMasterId id="2147483657" r:id="rId5"/>
    <p:sldMasterId id="2147483653" r:id="rId6"/>
  </p:sldMasterIdLst>
  <p:notesMasterIdLst>
    <p:notesMasterId r:id="rId23"/>
  </p:notesMasterIdLst>
  <p:sldIdLst>
    <p:sldId id="290" r:id="rId7"/>
    <p:sldId id="3306" r:id="rId8"/>
    <p:sldId id="3307" r:id="rId9"/>
    <p:sldId id="330" r:id="rId10"/>
    <p:sldId id="3309" r:id="rId11"/>
    <p:sldId id="3360" r:id="rId12"/>
    <p:sldId id="298" r:id="rId13"/>
    <p:sldId id="3390" r:id="rId14"/>
    <p:sldId id="3363" r:id="rId15"/>
    <p:sldId id="3364" r:id="rId16"/>
    <p:sldId id="3366" r:id="rId17"/>
    <p:sldId id="3367" r:id="rId18"/>
    <p:sldId id="302" r:id="rId19"/>
    <p:sldId id="3391" r:id="rId20"/>
    <p:sldId id="3370" r:id="rId21"/>
    <p:sldId id="263" r:id="rId22"/>
  </p:sldIdLst>
  <p:sldSz cx="12192000" cy="6858000"/>
  <p:notesSz cx="7010400" cy="11125200"/>
  <p:custDataLst>
    <p:tags r:id="rId24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F5861B-F523-CCAC-8002-800DA4A1414A}" name="Natalia Moore Rubio" initials="NR" userId="S::nmoore@minvu.cl::1f1b88f4-5fe9-4cf1-9342-6fd671dd7922" providerId="AD"/>
  <p188:author id="{93370B89-0415-3935-9C13-1F92A250AB51}" name="PABLO CAMPOS" initials="PC" userId="03d261e8db9ee51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a Ponce Velez" initials="TP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A7C"/>
    <a:srgbClr val="CCECFF"/>
    <a:srgbClr val="FF9933"/>
    <a:srgbClr val="FFFFFF"/>
    <a:srgbClr val="FF33CC"/>
    <a:srgbClr val="FF0066"/>
    <a:srgbClr val="FF3399"/>
    <a:srgbClr val="FF66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9" autoAdjust="0"/>
    <p:restoredTop sz="96247" autoAdjust="0"/>
  </p:normalViewPr>
  <p:slideViewPr>
    <p:cSldViewPr snapToGrid="0">
      <p:cViewPr varScale="1">
        <p:scale>
          <a:sx n="110" d="100"/>
          <a:sy n="110" d="100"/>
        </p:scale>
        <p:origin x="50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8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8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F138-50C9-4456-A4E5-0232B96AC406}" type="datetimeFigureOut">
              <a:rPr lang="es-CL" smtClean="0"/>
              <a:t>25-10-2023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390650"/>
            <a:ext cx="6673850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5354003"/>
            <a:ext cx="5608320" cy="43805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81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81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638D3-2469-4F13-B294-770B35B4F8C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39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2FBF0-C61F-4704-91F7-93DD0AEC75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638D3-2469-4F13-B294-770B35B4F8C2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19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638D3-2469-4F13-B294-770B35B4F8C2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50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638D3-2469-4F13-B294-770B35B4F8C2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631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638D3-2469-4F13-B294-770B35B4F8C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175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638D3-2469-4F13-B294-770B35B4F8C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23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638D3-2469-4F13-B294-770B35B4F8C2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9453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638D3-2469-4F13-B294-770B35B4F8C2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2410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638D3-2469-4F13-B294-770B35B4F8C2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21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600"/>
            </a:lvl1pPr>
          </a:lstStyle>
          <a:p>
            <a:r>
              <a:rPr lang="es-MX"/>
              <a:t>Título principal</a:t>
            </a:r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D121A9-286F-D64F-8964-F20B59941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/>
              <a:t>Título principal</a:t>
            </a:r>
            <a:endParaRPr lang="es-CL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85DFEF9-7A32-EA48-A7C3-30089E3BDDBE}"/>
              </a:ext>
            </a:extLst>
          </p:cNvPr>
          <p:cNvGrpSpPr/>
          <p:nvPr userDrawn="1"/>
        </p:nvGrpSpPr>
        <p:grpSpPr>
          <a:xfrm>
            <a:off x="-71048" y="4921956"/>
            <a:ext cx="12334095" cy="2059789"/>
            <a:chOff x="247372" y="5159022"/>
            <a:chExt cx="12137524" cy="187916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152BE47-8FCD-7044-A462-5EDE6172BB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372" y="5159022"/>
              <a:ext cx="6288896" cy="187916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FFE2548-E39D-7946-BA45-3107AAC2B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159022"/>
              <a:ext cx="6288896" cy="187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69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4937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/>
              <a:t>Título principal</a:t>
            </a:r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-321342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2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FD14ADB-5AA7-BB4E-9F31-320975DA89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1494"/>
            <a:ext cx="9144000" cy="1528763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-MX"/>
              <a:t>Título principal</a:t>
            </a:r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CC01161-DAC1-5347-95D2-FFF2D9DCE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068" y="3288633"/>
            <a:ext cx="12911326" cy="3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3199FB-1578-FF42-BDA1-0FF68EB4B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/>
              <a:t>Cita o comentario</a:t>
            </a:r>
            <a:endParaRPr lang="es-CL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2B61508F-4663-D54F-AA95-F5D6D82DA0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14913-8A82-3F4F-9DE2-8DF33D7DC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2777">
            <a:off x="11186405" y="5136593"/>
            <a:ext cx="63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579" y="729914"/>
            <a:ext cx="3818021" cy="1788696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s-MX"/>
              <a:t>Título principal</a:t>
            </a:r>
            <a:endParaRPr lang="es-CL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CA510CE-A06E-F64E-9FC8-D5C51D723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4403" y="729914"/>
            <a:ext cx="6706018" cy="5534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9C10BB47-4A74-7E4C-812E-C55A8791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3" y="2622550"/>
            <a:ext cx="3817937" cy="321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s-MX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F83FD-A76D-5749-9476-FBF58394B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229" y="5337602"/>
            <a:ext cx="1612766" cy="1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558" y="505324"/>
            <a:ext cx="8718884" cy="75398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MX"/>
              <a:t>Título principal</a:t>
            </a:r>
            <a:endParaRPr lang="es-CL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E8F4C0-ACBB-5441-8874-BFD6BA6C15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558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586DD2C-0602-264A-96EC-B148C16163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4347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5B45555A-95D6-5A4E-9A90-89ABE8813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4115" y="1676234"/>
            <a:ext cx="2791327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D48E9F5-EF6D-434D-AF37-349A023CD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/>
              <a:t>Lorem Ipsum is simply dummy text of the printing and typesetting industry.</a:t>
            </a:r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8C9A057-59F2-754D-B6D0-9ACFBAA53B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6725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/>
              <a:t>Proyecto</a:t>
            </a:r>
            <a:endParaRPr lang="es-CL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196386E9-9308-7649-BB00-1C3C20FC7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556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/>
              <a:t>Lorem Ipsum is simply dummy text of the printing and typesetting industry.</a:t>
            </a:r>
            <a:endParaRPr lang="es-CL"/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51F32FD-5B92-FF4E-9549-F47945FED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56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/>
              <a:t>Proyecto</a:t>
            </a:r>
            <a:endParaRPr lang="es-CL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839F050C-A2AB-624C-B465-087D14E6D2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6261" y="5197808"/>
            <a:ext cx="2790825" cy="986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/>
              <a:t>Lorem Ipsum is simply dummy text of the printing and typesetting industry.</a:t>
            </a:r>
            <a:endParaRPr lang="es-CL"/>
          </a:p>
        </p:txBody>
      </p:sp>
      <p:sp>
        <p:nvSpPr>
          <p:cNvPr id="16" name="Marcador de texto 11">
            <a:extLst>
              <a:ext uri="{FF2B5EF4-FFF2-40B4-BE49-F238E27FC236}">
                <a16:creationId xmlns:a16="http://schemas.microsoft.com/office/drawing/2014/main" id="{2B2D1A8E-97E1-4843-A198-F018FC991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6261" y="4604084"/>
            <a:ext cx="2790825" cy="47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MX"/>
              <a:t>Proyecto</a:t>
            </a:r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129222-DA1B-8D4D-B8F5-48AF3D150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609" y="5690810"/>
            <a:ext cx="1290507" cy="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0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8F61A-DDB4-724A-8E44-DB195E512D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631" y="6096000"/>
            <a:ext cx="6725611" cy="328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s-MX"/>
              <a:t>Cita o comentario</a:t>
            </a:r>
            <a:endParaRPr lang="es-CL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300DC-C1E8-2F45-859A-19AB3C09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251" y="5936581"/>
            <a:ext cx="2413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C5A02AB-576D-F04A-B485-29056FC15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631" y="449181"/>
            <a:ext cx="10980737" cy="6067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84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FD541-1612-442B-9735-0C61C2A2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50284-0485-4613-BB2E-63D6DA7A5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13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3567-187D-4C8A-90B8-3CC9E007A503}" type="datetimeFigureOut">
              <a:rPr lang="es-CL" smtClean="0"/>
              <a:t>25-10-2023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F82F-8889-4530-A9D7-0A246CFB37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44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140200" y="546100"/>
            <a:ext cx="3911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99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05195-F65B-F24C-8FF9-4805C7E0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156" y="473781"/>
            <a:ext cx="8929688" cy="8583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/>
              <a:t>Título principal</a:t>
            </a:r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A58B9D-98DC-B04F-A624-2A53860FE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9150" y="3346121"/>
            <a:ext cx="8472488" cy="1304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284A7C"/>
                </a:solidFill>
                <a:latin typeface="gobCL" pitchFamily="2" charset="77"/>
              </a:defRPr>
            </a:lvl1pPr>
          </a:lstStyle>
          <a:p>
            <a:pPr lvl="0"/>
            <a:r>
              <a:rPr lang="es-MX"/>
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006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3.bin"/><Relationship Id="rId5" Type="http://schemas.openxmlformats.org/officeDocument/2006/relationships/tags" Target="../tags/tag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3983731C-3FB1-4C4F-BFE6-F4514BA909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459663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1" imgW="425" imgH="426" progId="TCLayout.ActiveDocument.1">
                  <p:embed/>
                </p:oleObj>
              </mc:Choice>
              <mc:Fallback>
                <p:oleObj name="Diapositiva de think-cell" r:id="rId11" imgW="425" imgH="426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3983731C-3FB1-4C4F-BFE6-F4514BA90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2ABA42-976A-9946-9BE3-74169DFC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Título principal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8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65" r:id="rId6"/>
    <p:sldLayoutId id="2147483668" r:id="rId7"/>
    <p:sldLayoutId id="2147483669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b="1" i="0" kern="1200">
          <a:solidFill>
            <a:srgbClr val="284A7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bCL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bCL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bCL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bCL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bCL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D8CF58E5-C588-42F1-9916-08860D773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07247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425" imgH="426" progId="TCLayout.ActiveDocument.1">
                  <p:embed/>
                </p:oleObj>
              </mc:Choice>
              <mc:Fallback>
                <p:oleObj name="Diapositiva de think-cell" r:id="rId5" imgW="425" imgH="42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D8CF58E5-C588-42F1-9916-08860D773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24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9796DD3F-51D3-4C7C-9CB3-D90574906B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81788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6" imgW="425" imgH="426" progId="TCLayout.ActiveDocument.1">
                  <p:embed/>
                </p:oleObj>
              </mc:Choice>
              <mc:Fallback>
                <p:oleObj name="Diapositiva de think-cell" r:id="rId6" imgW="425" imgH="426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9796DD3F-51D3-4C7C-9CB3-D90574906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6D025B10-F5B3-7644-A240-77E835DA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1561"/>
            <a:ext cx="10515600" cy="20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Título principal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173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20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22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image" Target="../media/image23.jpe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23.jpe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40" y="422099"/>
            <a:ext cx="1534870" cy="140052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223421"/>
            <a:ext cx="5996569" cy="16345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7DAC41-0DD1-B922-80D7-FA943263C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8078" y="2374431"/>
            <a:ext cx="7928479" cy="2848990"/>
          </a:xfrm>
        </p:spPr>
        <p:txBody>
          <a:bodyPr>
            <a:noAutofit/>
          </a:bodyPr>
          <a:lstStyle/>
          <a:p>
            <a:pPr algn="l"/>
            <a:br>
              <a:rPr lang="es-CL" sz="4400" b="1" kern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rPr>
            </a:br>
            <a:r>
              <a:rPr lang="es-CL" sz="3600" b="1" kern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rPr>
              <a:t>Región de Arica y Parinacota</a:t>
            </a:r>
            <a:br>
              <a:rPr lang="es-CL" sz="3600" b="1" kern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rPr>
            </a:br>
            <a:r>
              <a:rPr lang="es-CL" sz="1800" b="1" kern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rPr>
              <a:t>Octubre</a:t>
            </a:r>
            <a:r>
              <a:rPr lang="es-CL" sz="1800" kern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rPr>
              <a:t> </a:t>
            </a:r>
            <a:r>
              <a:rPr lang="es-CL" sz="1800" b="1" kern="0" dirty="0">
                <a:solidFill>
                  <a:schemeClr val="bg1"/>
                </a:solidFill>
                <a:latin typeface="Rockwell" panose="02060603020205020403" pitchFamily="18" charset="0"/>
              </a:rPr>
              <a:t>2023</a:t>
            </a:r>
            <a:br>
              <a:rPr lang="es-CL" sz="1400" b="1" kern="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endParaRPr lang="es-CL" sz="4800" kern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DAA56E-0948-5519-C89B-93F16D3B4B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8686" y="1122362"/>
            <a:ext cx="4557108" cy="22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7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13A393A7-9182-4805-BB8D-7EB949C21C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73" imgH="473" progId="TCLayout.ActiveDocument.1">
                  <p:embed/>
                </p:oleObj>
              </mc:Choice>
              <mc:Fallback>
                <p:oleObj name="Diapositiva de think-cell" r:id="rId4" imgW="473" imgH="473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13A393A7-9182-4805-BB8D-7EB949C21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44E2749B-06AD-4C08-8766-C02F28B00FAE}"/>
              </a:ext>
            </a:extLst>
          </p:cNvPr>
          <p:cNvSpPr/>
          <p:nvPr/>
        </p:nvSpPr>
        <p:spPr>
          <a:xfrm>
            <a:off x="442774" y="2418591"/>
            <a:ext cx="55818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>
              <a:spcAft>
                <a:spcPts val="600"/>
              </a:spcAft>
              <a:buFont typeface="+mj-lt"/>
              <a:buAutoNum type="arabicParenR" startAt="7"/>
            </a:pPr>
            <a:r>
              <a:rPr lang="es-ES" b="1" dirty="0">
                <a:solidFill>
                  <a:srgbClr val="002060"/>
                </a:solidFill>
                <a:cs typeface="Times New Roman" panose="02020603050405020304" pitchFamily="18" charset="0"/>
              </a:rPr>
              <a:t>Proyecto Urbano Habitacional R-7 </a:t>
            </a:r>
            <a:r>
              <a:rPr lang="es-ES" sz="1400" b="1" dirty="0">
                <a:cs typeface="Times New Roman" panose="02020603050405020304" pitchFamily="18" charset="0"/>
              </a:rPr>
              <a:t>(600 </a:t>
            </a:r>
            <a:r>
              <a:rPr lang="es-ES" sz="1400" dirty="0">
                <a:cs typeface="Times New Roman" panose="02020603050405020304" pitchFamily="18" charset="0"/>
              </a:rPr>
              <a:t>familias, Lote R-7 El Alto, </a:t>
            </a:r>
            <a:r>
              <a:rPr lang="es-ES" sz="1400" dirty="0" err="1">
                <a:cs typeface="Times New Roman" panose="02020603050405020304" pitchFamily="18" charset="0"/>
              </a:rPr>
              <a:t>DyM</a:t>
            </a:r>
            <a:r>
              <a:rPr lang="es-ES" sz="1400" dirty="0">
                <a:cs typeface="Times New Roman" panose="02020603050405020304" pitchFamily="18" charset="0"/>
              </a:rPr>
              <a:t>, </a:t>
            </a:r>
            <a:r>
              <a:rPr lang="es-ES" sz="1400" dirty="0" err="1">
                <a:cs typeface="Times New Roman" panose="02020603050405020304" pitchFamily="18" charset="0"/>
              </a:rPr>
              <a:t>SalfaCorp</a:t>
            </a:r>
            <a:r>
              <a:rPr lang="es-ES" sz="1400" dirty="0">
                <a:cs typeface="Times New Roman" panose="02020603050405020304" pitchFamily="18" charset="0"/>
              </a:rPr>
              <a:t>)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 startAt="7"/>
            </a:pPr>
            <a:r>
              <a:rPr lang="es-ES" b="1" dirty="0">
                <a:solidFill>
                  <a:srgbClr val="002060"/>
                </a:solidFill>
                <a:cs typeface="Times New Roman" panose="02020603050405020304" pitchFamily="18" charset="0"/>
              </a:rPr>
              <a:t>Pequeños Condominios Tierras Blancas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familias - MZ 17 lote 9-10-11-12-13 y 14, </a:t>
            </a:r>
            <a:r>
              <a:rPr lang="es-ES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DyM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, Pedro Blanco)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 startAt="7"/>
            </a:pPr>
            <a:r>
              <a:rPr lang="es-ES" b="1" dirty="0">
                <a:solidFill>
                  <a:srgbClr val="002060"/>
                </a:solidFill>
                <a:cs typeface="Times New Roman" panose="02020603050405020304" pitchFamily="18" charset="0"/>
              </a:rPr>
              <a:t>Sol del Valle I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64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familias, Lote 9-A Pampa Nueva, D y M, Noval Ltda.). </a:t>
            </a:r>
            <a:endParaRPr lang="es-ES" sz="14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indent="-449263" algn="just">
              <a:spcAft>
                <a:spcPts val="600"/>
              </a:spcAft>
              <a:buFont typeface="+mj-lt"/>
              <a:buAutoNum type="arabicParenR" startAt="7"/>
            </a:pPr>
            <a:r>
              <a:rPr lang="es-ES" b="1" dirty="0">
                <a:solidFill>
                  <a:srgbClr val="002060"/>
                </a:solidFill>
                <a:cs typeface="Times New Roman" panose="02020603050405020304" pitchFamily="18" charset="0"/>
              </a:rPr>
              <a:t>Sol del Valle II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144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familias, Lote 9-A Pampa Nueva, D y M, Noval Ltda.). </a:t>
            </a:r>
            <a:endParaRPr lang="es-ES" sz="1400" b="1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endParaRPr lang="es-ES" sz="14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B7F18C-EEF1-EC13-2F62-E0DEB4143897}"/>
              </a:ext>
            </a:extLst>
          </p:cNvPr>
          <p:cNvSpPr txBox="1"/>
          <p:nvPr/>
        </p:nvSpPr>
        <p:spPr>
          <a:xfrm>
            <a:off x="651389" y="177826"/>
            <a:ext cx="537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000"/>
            </a:lvl1pPr>
          </a:lstStyle>
          <a:p>
            <a:r>
              <a:rPr lang="es-CL" sz="3600" dirty="0"/>
              <a:t>Estado actual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6508A35-32ED-9F35-8206-2C9B12D4D51E}"/>
              </a:ext>
            </a:extLst>
          </p:cNvPr>
          <p:cNvSpPr/>
          <p:nvPr/>
        </p:nvSpPr>
        <p:spPr>
          <a:xfrm>
            <a:off x="458048" y="272004"/>
            <a:ext cx="117489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762C75D-62B2-B830-69A7-F9E14F46D54D}"/>
              </a:ext>
            </a:extLst>
          </p:cNvPr>
          <p:cNvSpPr txBox="1"/>
          <p:nvPr/>
        </p:nvSpPr>
        <p:spPr>
          <a:xfrm>
            <a:off x="442773" y="918335"/>
            <a:ext cx="558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b="1" u="sng" dirty="0"/>
              <a:t>PROYECTOS EN EJECUCIÓN</a:t>
            </a:r>
            <a:r>
              <a:rPr lang="es-ES" b="1" dirty="0"/>
              <a:t>: 4.275 unidades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F2CC224-3383-CEB1-988B-E2CED95E8E13}"/>
              </a:ext>
            </a:extLst>
          </p:cNvPr>
          <p:cNvSpPr txBox="1"/>
          <p:nvPr/>
        </p:nvSpPr>
        <p:spPr>
          <a:xfrm>
            <a:off x="442773" y="1428626"/>
            <a:ext cx="625869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49 FSEV: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10 proyectos habitacionales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para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2.847 familias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0E8F53C-E698-65A9-2C26-108E43B8988B}"/>
              </a:ext>
            </a:extLst>
          </p:cNvPr>
          <p:cNvSpPr txBox="1"/>
          <p:nvPr/>
        </p:nvSpPr>
        <p:spPr>
          <a:xfrm>
            <a:off x="7024604" y="5833420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115751B-EF3B-FF7D-535D-BD8B793B10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3004" y="82020"/>
            <a:ext cx="4135741" cy="222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446ACF9-910E-BF24-7B9A-57DE4A41B4DE}"/>
              </a:ext>
            </a:extLst>
          </p:cNvPr>
          <p:cNvSpPr txBox="1"/>
          <p:nvPr/>
        </p:nvSpPr>
        <p:spPr>
          <a:xfrm>
            <a:off x="10685166" y="2687467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C41BA79-B795-281D-D3BD-C63776A918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1469" y="2436758"/>
            <a:ext cx="5413341" cy="1843048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A4042943-250C-46E4-151D-2E8064315660}"/>
              </a:ext>
            </a:extLst>
          </p:cNvPr>
          <p:cNvSpPr txBox="1"/>
          <p:nvPr/>
        </p:nvSpPr>
        <p:spPr>
          <a:xfrm>
            <a:off x="7731129" y="2988950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548EE82-2488-7C64-F0F7-8A556C9CAAF0}"/>
              </a:ext>
            </a:extLst>
          </p:cNvPr>
          <p:cNvSpPr txBox="1"/>
          <p:nvPr/>
        </p:nvSpPr>
        <p:spPr>
          <a:xfrm>
            <a:off x="7288372" y="2988950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CFF54C1D-702D-BB82-D049-8D7C9E1CDF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691" y="4380860"/>
            <a:ext cx="5351054" cy="233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D373B18-604E-19A2-D3FA-F808F6910F46}"/>
              </a:ext>
            </a:extLst>
          </p:cNvPr>
          <p:cNvSpPr txBox="1"/>
          <p:nvPr/>
        </p:nvSpPr>
        <p:spPr>
          <a:xfrm>
            <a:off x="10741709" y="5177135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1635806-EA8A-8334-A8BE-72CC56F701E9}"/>
              </a:ext>
            </a:extLst>
          </p:cNvPr>
          <p:cNvSpPr txBox="1"/>
          <p:nvPr/>
        </p:nvSpPr>
        <p:spPr>
          <a:xfrm>
            <a:off x="7491329" y="5737601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A342108-0425-5B37-E5FB-9D682176E098}"/>
              </a:ext>
            </a:extLst>
          </p:cNvPr>
          <p:cNvSpPr txBox="1"/>
          <p:nvPr/>
        </p:nvSpPr>
        <p:spPr>
          <a:xfrm>
            <a:off x="7336693" y="6225421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669A429-D702-B5A2-42F2-13CBC7BFFF7E}"/>
              </a:ext>
            </a:extLst>
          </p:cNvPr>
          <p:cNvSpPr txBox="1"/>
          <p:nvPr/>
        </p:nvSpPr>
        <p:spPr>
          <a:xfrm>
            <a:off x="7024604" y="5833420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7FAA6B9-5542-3ED8-0A66-20093D695A71}"/>
              </a:ext>
            </a:extLst>
          </p:cNvPr>
          <p:cNvSpPr txBox="1"/>
          <p:nvPr/>
        </p:nvSpPr>
        <p:spPr>
          <a:xfrm>
            <a:off x="9860108" y="5554822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8AAC725-C925-4233-D0D1-CEA97F20AE64}"/>
              </a:ext>
            </a:extLst>
          </p:cNvPr>
          <p:cNvSpPr txBox="1"/>
          <p:nvPr/>
        </p:nvSpPr>
        <p:spPr>
          <a:xfrm>
            <a:off x="10392428" y="5464088"/>
            <a:ext cx="46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9</a:t>
            </a:r>
          </a:p>
          <a:p>
            <a:r>
              <a:rPr lang="es-CL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1E735F2-B80E-A22D-9DAB-E6C930689E82}"/>
              </a:ext>
            </a:extLst>
          </p:cNvPr>
          <p:cNvSpPr txBox="1"/>
          <p:nvPr/>
        </p:nvSpPr>
        <p:spPr>
          <a:xfrm>
            <a:off x="8562086" y="1397706"/>
            <a:ext cx="41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7816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13A393A7-9182-4805-BB8D-7EB949C21C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73" imgH="473" progId="TCLayout.ActiveDocument.1">
                  <p:embed/>
                </p:oleObj>
              </mc:Choice>
              <mc:Fallback>
                <p:oleObj name="Diapositiva de think-cell" r:id="rId4" imgW="473" imgH="473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13A393A7-9182-4805-BB8D-7EB949C21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44E2749B-06AD-4C08-8766-C02F28B00FAE}"/>
              </a:ext>
            </a:extLst>
          </p:cNvPr>
          <p:cNvSpPr/>
          <p:nvPr/>
        </p:nvSpPr>
        <p:spPr>
          <a:xfrm>
            <a:off x="442776" y="2444108"/>
            <a:ext cx="6424536" cy="2865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solidFill>
                  <a:srgbClr val="284A7C"/>
                </a:solidFill>
                <a:cs typeface="Times New Roman" panose="02020603050405020304" pitchFamily="18" charset="0"/>
              </a:rPr>
              <a:t>Condominio Oasis de Azapa Etapa I </a:t>
            </a:r>
            <a:r>
              <a:rPr lang="es-ES" sz="1400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(Llamado 2018, </a:t>
            </a:r>
            <a:r>
              <a:rPr lang="es-ES" sz="1400" b="1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r>
              <a:rPr lang="es-ES" sz="1400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viviendas, PACAL). </a:t>
            </a:r>
          </a:p>
          <a:p>
            <a:pPr marL="457200" lvl="0" indent="-4572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solidFill>
                  <a:srgbClr val="284A7C"/>
                </a:solidFill>
                <a:cs typeface="Times New Roman" panose="02020603050405020304" pitchFamily="18" charset="0"/>
              </a:rPr>
              <a:t>Condominio Oasis de Azapa Etapa II </a:t>
            </a:r>
            <a:r>
              <a:rPr lang="es-ES" sz="1400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(Llamado 2018, </a:t>
            </a:r>
            <a:r>
              <a:rPr lang="es-ES" sz="1400" b="1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r>
              <a:rPr lang="es-ES" sz="1400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viviendas, PACAL). </a:t>
            </a:r>
          </a:p>
          <a:p>
            <a:pPr marL="457200" lvl="0" indent="-4572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solidFill>
                  <a:srgbClr val="284A7C"/>
                </a:solidFill>
                <a:cs typeface="Times New Roman" panose="02020603050405020304" pitchFamily="18" charset="0"/>
              </a:rPr>
              <a:t>Condominio Portal del Alwa I </a:t>
            </a:r>
            <a:r>
              <a:rPr lang="es-ES" sz="1400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(Llamado 2019, </a:t>
            </a:r>
            <a:r>
              <a:rPr lang="es-ES" sz="1400" b="1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224</a:t>
            </a:r>
            <a:r>
              <a:rPr lang="es-ES" sz="1400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viviendas, PACAL). </a:t>
            </a:r>
          </a:p>
          <a:p>
            <a:pPr marL="457200" lvl="0" indent="-4572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solidFill>
                  <a:srgbClr val="284A7C"/>
                </a:solidFill>
                <a:cs typeface="Times New Roman" panose="02020603050405020304" pitchFamily="18" charset="0"/>
              </a:rPr>
              <a:t>Condominio Portal del Alwa II </a:t>
            </a:r>
            <a:r>
              <a:rPr lang="es-ES" sz="1400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(Llamado 2019, </a:t>
            </a:r>
            <a:r>
              <a:rPr lang="es-ES" sz="1400" b="1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188</a:t>
            </a:r>
            <a:r>
              <a:rPr lang="es-ES" sz="1400" dirty="0">
                <a:solidFill>
                  <a:srgbClr val="284A7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viviendas, PACAL).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solidFill>
                  <a:srgbClr val="284A7C"/>
                </a:solidFill>
                <a:cs typeface="Times New Roman" panose="02020603050405020304" pitchFamily="18" charset="0"/>
              </a:rPr>
              <a:t>Condominio Puerta Norte III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(Llamado 2021, 288 viviendas, ARMAS).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solidFill>
                  <a:srgbClr val="284A7C"/>
                </a:solidFill>
                <a:cs typeface="Times New Roman" panose="02020603050405020304" pitchFamily="18" charset="0"/>
              </a:rPr>
              <a:t>Condominio Umbral del Norte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(Llamado 2022, 128 viviendas, ARMAS).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2C06CE5-9898-2D95-7290-3103658E2E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413" y="2516392"/>
            <a:ext cx="5175910" cy="428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2C00E68-E9DB-F7A8-93DB-E4BFDC170464}"/>
              </a:ext>
            </a:extLst>
          </p:cNvPr>
          <p:cNvSpPr txBox="1"/>
          <p:nvPr/>
        </p:nvSpPr>
        <p:spPr>
          <a:xfrm>
            <a:off x="6980124" y="2448992"/>
            <a:ext cx="46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1</a:t>
            </a:r>
          </a:p>
          <a:p>
            <a:r>
              <a:rPr lang="es-CL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0CDEFEE-41FB-01CC-08E3-1A58BD568734}"/>
              </a:ext>
            </a:extLst>
          </p:cNvPr>
          <p:cNvSpPr txBox="1"/>
          <p:nvPr/>
        </p:nvSpPr>
        <p:spPr>
          <a:xfrm>
            <a:off x="10509779" y="5538689"/>
            <a:ext cx="46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3</a:t>
            </a:r>
          </a:p>
          <a:p>
            <a:r>
              <a:rPr lang="es-CL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60C7F7-6E54-29E8-6544-8705D5BD1B3E}"/>
              </a:ext>
            </a:extLst>
          </p:cNvPr>
          <p:cNvSpPr/>
          <p:nvPr/>
        </p:nvSpPr>
        <p:spPr>
          <a:xfrm>
            <a:off x="458048" y="272004"/>
            <a:ext cx="117489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9513BDD-42EA-F24D-D2A6-596C0774037B}"/>
              </a:ext>
            </a:extLst>
          </p:cNvPr>
          <p:cNvSpPr txBox="1"/>
          <p:nvPr/>
        </p:nvSpPr>
        <p:spPr>
          <a:xfrm>
            <a:off x="442773" y="1428626"/>
            <a:ext cx="625869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B05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19 PIST: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6 proyectos habitacionales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para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1.428 familias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698F7FC-D0C3-569A-5AF4-E50CA4853F73}"/>
              </a:ext>
            </a:extLst>
          </p:cNvPr>
          <p:cNvSpPr txBox="1"/>
          <p:nvPr/>
        </p:nvSpPr>
        <p:spPr>
          <a:xfrm>
            <a:off x="651389" y="177826"/>
            <a:ext cx="537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000"/>
            </a:lvl1pPr>
          </a:lstStyle>
          <a:p>
            <a:r>
              <a:rPr lang="es-CL" sz="3600" dirty="0"/>
              <a:t>Estado actual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BFC7C26-D2E9-292B-61A1-F5787563C928}"/>
              </a:ext>
            </a:extLst>
          </p:cNvPr>
          <p:cNvSpPr txBox="1"/>
          <p:nvPr/>
        </p:nvSpPr>
        <p:spPr>
          <a:xfrm>
            <a:off x="442773" y="918335"/>
            <a:ext cx="558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b="1" u="sng" dirty="0"/>
              <a:t>PROYECTOS EN EJECUCIÓN</a:t>
            </a:r>
            <a:r>
              <a:rPr lang="es-ES" b="1" dirty="0"/>
              <a:t>: 4.275 unidades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C6EAED3-3B65-53A8-83CC-3680B181FF98}"/>
              </a:ext>
            </a:extLst>
          </p:cNvPr>
          <p:cNvSpPr txBox="1"/>
          <p:nvPr/>
        </p:nvSpPr>
        <p:spPr>
          <a:xfrm>
            <a:off x="11232194" y="6278364"/>
            <a:ext cx="46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5</a:t>
            </a:r>
          </a:p>
          <a:p>
            <a:r>
              <a:rPr lang="es-CL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680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13A393A7-9182-4805-BB8D-7EB949C21C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73" imgH="473" progId="TCLayout.ActiveDocument.1">
                  <p:embed/>
                </p:oleObj>
              </mc:Choice>
              <mc:Fallback>
                <p:oleObj name="Diapositiva de think-cell" r:id="rId4" imgW="473" imgH="473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13A393A7-9182-4805-BB8D-7EB949C21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87E22B8F-F76B-4177-BCDC-848D1C9E0B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756" y="4412110"/>
            <a:ext cx="4126440" cy="233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5FDB55B-9A23-4A99-B9E0-B875A9570121}"/>
              </a:ext>
            </a:extLst>
          </p:cNvPr>
          <p:cNvSpPr txBox="1"/>
          <p:nvPr/>
        </p:nvSpPr>
        <p:spPr>
          <a:xfrm>
            <a:off x="10476364" y="5423323"/>
            <a:ext cx="41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2B174BF-EB8E-C3A6-2A06-C9F8279A1DFD}"/>
              </a:ext>
            </a:extLst>
          </p:cNvPr>
          <p:cNvSpPr txBox="1"/>
          <p:nvPr/>
        </p:nvSpPr>
        <p:spPr>
          <a:xfrm>
            <a:off x="458048" y="924860"/>
            <a:ext cx="558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b="1" u="sng" dirty="0"/>
              <a:t>PROYECTOS SIN INICIO</a:t>
            </a:r>
            <a:r>
              <a:rPr lang="es-ES" b="1" dirty="0"/>
              <a:t>: 242 unidades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F445B7-B2EE-4B08-ADBC-3939941664CC}"/>
              </a:ext>
            </a:extLst>
          </p:cNvPr>
          <p:cNvSpPr txBox="1"/>
          <p:nvPr/>
        </p:nvSpPr>
        <p:spPr>
          <a:xfrm>
            <a:off x="458048" y="2209071"/>
            <a:ext cx="625869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B05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01 PIST: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208 subsidios asignados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el año 2022, para aplicación en oferta inmobiliaria.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EB7546D-4796-A01C-758E-19EA5B7410AB}"/>
              </a:ext>
            </a:extLst>
          </p:cNvPr>
          <p:cNvSpPr txBox="1"/>
          <p:nvPr/>
        </p:nvSpPr>
        <p:spPr>
          <a:xfrm>
            <a:off x="458048" y="3692457"/>
            <a:ext cx="625869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10 RURAL: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01 proyectos habitacional para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34 familias: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FF69CAE-5A4D-DA75-A1B4-794EC843BC91}"/>
              </a:ext>
            </a:extLst>
          </p:cNvPr>
          <p:cNvSpPr/>
          <p:nvPr/>
        </p:nvSpPr>
        <p:spPr>
          <a:xfrm>
            <a:off x="458048" y="4648929"/>
            <a:ext cx="684522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b="1" dirty="0">
                <a:cs typeface="Times New Roman" panose="02020603050405020304" pitchFamily="18" charset="0"/>
              </a:rPr>
              <a:t>A) Inti Paxi II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(34 familias) modalidad VIVIENDA INDUSTRIALIZADA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81E637-9EEC-1E9C-3B3F-5BEE2E54B12D}"/>
              </a:ext>
            </a:extLst>
          </p:cNvPr>
          <p:cNvSpPr txBox="1"/>
          <p:nvPr/>
        </p:nvSpPr>
        <p:spPr>
          <a:xfrm>
            <a:off x="651389" y="177826"/>
            <a:ext cx="537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000"/>
            </a:lvl1pPr>
          </a:lstStyle>
          <a:p>
            <a:r>
              <a:rPr lang="es-CL" sz="3600" dirty="0"/>
              <a:t>Estado actual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5328BBD-AB39-55F9-6468-59F616B585B2}"/>
              </a:ext>
            </a:extLst>
          </p:cNvPr>
          <p:cNvSpPr/>
          <p:nvPr/>
        </p:nvSpPr>
        <p:spPr>
          <a:xfrm>
            <a:off x="458048" y="272004"/>
            <a:ext cx="117489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2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13A393A7-9182-4805-BB8D-7EB949C21C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73" imgH="473" progId="TCLayout.ActiveDocument.1">
                  <p:embed/>
                </p:oleObj>
              </mc:Choice>
              <mc:Fallback>
                <p:oleObj name="Diapositiva de think-cell" r:id="rId3" imgW="473" imgH="473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13A393A7-9182-4805-BB8D-7EB949C21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917C31FB-D46B-45AF-9621-C8DF79990DC4}"/>
              </a:ext>
            </a:extLst>
          </p:cNvPr>
          <p:cNvSpPr/>
          <p:nvPr/>
        </p:nvSpPr>
        <p:spPr>
          <a:xfrm>
            <a:off x="198066" y="2980208"/>
            <a:ext cx="6514892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" sz="1600" b="1" dirty="0">
                <a:cs typeface="Times New Roman" panose="02020603050405020304" pitchFamily="18" charset="0"/>
              </a:rPr>
              <a:t>VILLA EL SOL – Lote 21 El Alto: </a:t>
            </a:r>
            <a:r>
              <a:rPr lang="es-ES" sz="1600" dirty="0">
                <a:cs typeface="Times New Roman" panose="02020603050405020304" pitchFamily="18" charset="0"/>
              </a:rPr>
              <a:t>120 viviendas (</a:t>
            </a:r>
            <a:r>
              <a:rPr lang="es-ES" sz="1200" b="1" dirty="0">
                <a:cs typeface="Times New Roman" panose="02020603050405020304" pitchFamily="18" charset="0"/>
              </a:rPr>
              <a:t>Calificado</a:t>
            </a:r>
            <a:r>
              <a:rPr lang="es-ES" sz="1600" dirty="0">
                <a:cs typeface="Times New Roman" panose="02020603050405020304" pitchFamily="18" charset="0"/>
              </a:rPr>
              <a:t>)</a:t>
            </a: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" sz="1600" b="1" dirty="0">
                <a:cs typeface="Times New Roman" panose="02020603050405020304" pitchFamily="18" charset="0"/>
              </a:rPr>
              <a:t>ALTO LAS CRUCES - Lote 11 El Alto: </a:t>
            </a:r>
            <a:r>
              <a:rPr lang="es-ES" sz="1600" dirty="0">
                <a:cs typeface="Times New Roman" panose="02020603050405020304" pitchFamily="18" charset="0"/>
              </a:rPr>
              <a:t>160 viviendas </a:t>
            </a: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s-ES" sz="1600" b="1" dirty="0">
                <a:cs typeface="Times New Roman" panose="02020603050405020304" pitchFamily="18" charset="0"/>
              </a:rPr>
              <a:t>PABLO PICASSO- Lote B Saucache: </a:t>
            </a:r>
            <a:r>
              <a:rPr lang="es-ES" sz="1600" dirty="0">
                <a:cs typeface="Times New Roman" panose="02020603050405020304" pitchFamily="18" charset="0"/>
              </a:rPr>
              <a:t>100 viviendas </a:t>
            </a:r>
            <a:r>
              <a:rPr lang="es-ES" sz="1400" dirty="0">
                <a:cs typeface="Times New Roman" panose="02020603050405020304" pitchFamily="18" charset="0"/>
              </a:rPr>
              <a:t>(</a:t>
            </a:r>
            <a:r>
              <a:rPr lang="es-ES" sz="1100" b="1" dirty="0">
                <a:cs typeface="Times New Roman" panose="02020603050405020304" pitchFamily="18" charset="0"/>
              </a:rPr>
              <a:t>Calificado</a:t>
            </a:r>
            <a:r>
              <a:rPr lang="es-ES" sz="2000" dirty="0">
                <a:cs typeface="Times New Roman" panose="02020603050405020304" pitchFamily="18" charset="0"/>
              </a:rPr>
              <a:t>)</a:t>
            </a: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s-ES" sz="1600" b="1" dirty="0">
                <a:cs typeface="Times New Roman" panose="02020603050405020304" pitchFamily="18" charset="0"/>
              </a:rPr>
              <a:t>NUEVO NORTE, LOTE F-1, </a:t>
            </a:r>
            <a:r>
              <a:rPr lang="es-ES" sz="1400" dirty="0">
                <a:cs typeface="Times New Roman" panose="02020603050405020304" pitchFamily="18" charset="0"/>
              </a:rPr>
              <a:t>1.200 viviendas</a:t>
            </a: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s-ES" sz="1600" b="1" dirty="0">
                <a:cs typeface="Times New Roman" panose="02020603050405020304" pitchFamily="18" charset="0"/>
              </a:rPr>
              <a:t>LOTE 2A-20 EL ALTO, </a:t>
            </a:r>
            <a:r>
              <a:rPr lang="es-ES" sz="1400" dirty="0">
                <a:cs typeface="Times New Roman" panose="02020603050405020304" pitchFamily="18" charset="0"/>
              </a:rPr>
              <a:t>120 viviendas </a:t>
            </a:r>
            <a:endParaRPr lang="es-ES" sz="1100" b="1" dirty="0">
              <a:cs typeface="Times New Roman" panose="02020603050405020304" pitchFamily="18" charset="0"/>
            </a:endParaRP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s-ES" sz="1600" b="1" dirty="0">
                <a:cs typeface="Times New Roman" panose="02020603050405020304" pitchFamily="18" charset="0"/>
              </a:rPr>
              <a:t>FUERTE  BULNES</a:t>
            </a:r>
            <a:r>
              <a:rPr lang="es-ES" sz="1400" dirty="0">
                <a:cs typeface="Times New Roman" panose="02020603050405020304" pitchFamily="18" charset="0"/>
              </a:rPr>
              <a:t>, 15 viviendas </a:t>
            </a:r>
            <a:r>
              <a:rPr lang="es-ES" sz="1100" b="1" dirty="0">
                <a:cs typeface="Times New Roman" panose="02020603050405020304" pitchFamily="18" charset="0"/>
              </a:rPr>
              <a:t>(INDUSTRIALIZADA)</a:t>
            </a: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s-ES" sz="1600" b="1" dirty="0">
                <a:cs typeface="Times New Roman" panose="02020603050405020304" pitchFamily="18" charset="0"/>
              </a:rPr>
              <a:t>LOTE RP-1, H-4 NUEVO NORTE</a:t>
            </a:r>
            <a:r>
              <a:rPr lang="es-ES" sz="1400" dirty="0">
                <a:cs typeface="Times New Roman" panose="02020603050405020304" pitchFamily="18" charset="0"/>
              </a:rPr>
              <a:t>, 102 viviendas</a:t>
            </a:r>
            <a:endParaRPr lang="es-ES" sz="1400" b="1" dirty="0">
              <a:cs typeface="Times New Roman" panose="02020603050405020304" pitchFamily="18" charset="0"/>
            </a:endParaRP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s-ES" sz="1600" b="1" dirty="0">
                <a:cs typeface="Times New Roman" panose="02020603050405020304" pitchFamily="18" charset="0"/>
              </a:rPr>
              <a:t>LOTE RP-2, H-4 NUEVO NORTE</a:t>
            </a:r>
            <a:r>
              <a:rPr lang="es-ES" sz="1400" dirty="0">
                <a:cs typeface="Times New Roman" panose="02020603050405020304" pitchFamily="18" charset="0"/>
              </a:rPr>
              <a:t>, 96 viviendas</a:t>
            </a:r>
            <a:endParaRPr lang="es-ES" sz="1400" b="1" dirty="0">
              <a:cs typeface="Times New Roman" panose="02020603050405020304" pitchFamily="18" charset="0"/>
            </a:endParaRP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s-ES" sz="1600" b="1" dirty="0">
                <a:cs typeface="Times New Roman" panose="02020603050405020304" pitchFamily="18" charset="0"/>
              </a:rPr>
              <a:t>CORACEROS</a:t>
            </a:r>
            <a:r>
              <a:rPr lang="es-ES" sz="1400" dirty="0">
                <a:cs typeface="Times New Roman" panose="02020603050405020304" pitchFamily="18" charset="0"/>
              </a:rPr>
              <a:t>, 960 viviendas</a:t>
            </a:r>
            <a:endParaRPr lang="es-ES" sz="1400" b="1" dirty="0">
              <a:cs typeface="Times New Roman" panose="02020603050405020304" pitchFamily="18" charset="0"/>
            </a:endParaRP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s-ES" sz="1600" b="1" dirty="0">
                <a:cs typeface="Times New Roman" panose="02020603050405020304" pitchFamily="18" charset="0"/>
              </a:rPr>
              <a:t>EL ALTO III, </a:t>
            </a:r>
            <a:r>
              <a:rPr lang="es-ES" sz="1400" dirty="0">
                <a:cs typeface="Times New Roman" panose="02020603050405020304" pitchFamily="18" charset="0"/>
              </a:rPr>
              <a:t>1.260 viviendas</a:t>
            </a: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/>
            </a:pPr>
            <a:endParaRPr lang="es-ES" sz="1400" dirty="0"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D10B06D-3039-3CC2-2F12-4FF8692CEB15}"/>
              </a:ext>
            </a:extLst>
          </p:cNvPr>
          <p:cNvSpPr txBox="1"/>
          <p:nvPr/>
        </p:nvSpPr>
        <p:spPr>
          <a:xfrm>
            <a:off x="198065" y="1092731"/>
            <a:ext cx="1154217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u="sng" dirty="0"/>
              <a:t>PROYECTOS EN ELABORACIÓN EN TERRENO SERVIU</a:t>
            </a:r>
          </a:p>
          <a:p>
            <a:pPr algn="just">
              <a:spcAft>
                <a:spcPts val="600"/>
              </a:spcAft>
            </a:pPr>
            <a:endParaRPr lang="es-CL" b="1" dirty="0">
              <a:solidFill>
                <a:srgbClr val="FF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49 FSEV: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15 proyectos habitacionales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para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4.949 familias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: 220 calificados y 4.729 en elaboración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AC8244-8D58-90DE-2F4A-B255DD5591C0}"/>
              </a:ext>
            </a:extLst>
          </p:cNvPr>
          <p:cNvSpPr txBox="1"/>
          <p:nvPr/>
        </p:nvSpPr>
        <p:spPr>
          <a:xfrm>
            <a:off x="651389" y="177826"/>
            <a:ext cx="537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000"/>
            </a:lvl1pPr>
          </a:lstStyle>
          <a:p>
            <a:r>
              <a:rPr lang="es-CL" sz="3600" dirty="0"/>
              <a:t>Nuevas viviendas a proveer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279FC0-41BF-E118-18FE-CD4BC5D2ED6B}"/>
              </a:ext>
            </a:extLst>
          </p:cNvPr>
          <p:cNvSpPr/>
          <p:nvPr/>
        </p:nvSpPr>
        <p:spPr>
          <a:xfrm>
            <a:off x="458048" y="272004"/>
            <a:ext cx="117489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C34F0F-6421-9777-5FFF-1F15AFA15197}"/>
              </a:ext>
            </a:extLst>
          </p:cNvPr>
          <p:cNvSpPr txBox="1"/>
          <p:nvPr/>
        </p:nvSpPr>
        <p:spPr>
          <a:xfrm>
            <a:off x="6962406" y="404457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A277D78-55B3-F211-1EA9-EF6D458F5472}"/>
              </a:ext>
            </a:extLst>
          </p:cNvPr>
          <p:cNvSpPr txBox="1"/>
          <p:nvPr/>
        </p:nvSpPr>
        <p:spPr>
          <a:xfrm>
            <a:off x="5711671" y="4172600"/>
            <a:ext cx="38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7</a:t>
            </a:r>
          </a:p>
          <a:p>
            <a:r>
              <a:rPr lang="es-CL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8AE6B5B-A516-FE04-3F94-B4F8CA575A24}"/>
              </a:ext>
            </a:extLst>
          </p:cNvPr>
          <p:cNvSpPr txBox="1"/>
          <p:nvPr/>
        </p:nvSpPr>
        <p:spPr>
          <a:xfrm>
            <a:off x="11415044" y="445975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C4E1DC5-A594-C0E5-E5F1-C9A1D4D6C611}"/>
              </a:ext>
            </a:extLst>
          </p:cNvPr>
          <p:cNvSpPr txBox="1"/>
          <p:nvPr/>
        </p:nvSpPr>
        <p:spPr>
          <a:xfrm>
            <a:off x="11419138" y="4802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10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5DA11FC-F339-0946-1F6D-E3FD9C763F0B}"/>
              </a:ext>
            </a:extLst>
          </p:cNvPr>
          <p:cNvSpPr txBox="1"/>
          <p:nvPr/>
        </p:nvSpPr>
        <p:spPr>
          <a:xfrm>
            <a:off x="11415044" y="287430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140F6D51-DB48-CDE2-D7F2-F893A25272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2"/>
          <a:stretch/>
        </p:blipFill>
        <p:spPr>
          <a:xfrm>
            <a:off x="5540006" y="2742351"/>
            <a:ext cx="6695422" cy="394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C59F030B-9571-7D25-0560-0D01DE03AE87}"/>
              </a:ext>
            </a:extLst>
          </p:cNvPr>
          <p:cNvSpPr txBox="1"/>
          <p:nvPr/>
        </p:nvSpPr>
        <p:spPr>
          <a:xfrm>
            <a:off x="5540006" y="45504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4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47E2096-EC29-4B58-5C15-5270DF89B44A}"/>
              </a:ext>
            </a:extLst>
          </p:cNvPr>
          <p:cNvSpPr txBox="1"/>
          <p:nvPr/>
        </p:nvSpPr>
        <p:spPr>
          <a:xfrm>
            <a:off x="7114806" y="419697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E6E0E0D-D261-4AF1-E370-1896FF9CEA77}"/>
              </a:ext>
            </a:extLst>
          </p:cNvPr>
          <p:cNvSpPr txBox="1"/>
          <p:nvPr/>
        </p:nvSpPr>
        <p:spPr>
          <a:xfrm>
            <a:off x="5864071" y="4325000"/>
            <a:ext cx="38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7</a:t>
            </a:r>
          </a:p>
          <a:p>
            <a:r>
              <a:rPr lang="es-CL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0B650D-E414-AD42-CB33-E8160CC3A122}"/>
              </a:ext>
            </a:extLst>
          </p:cNvPr>
          <p:cNvSpPr txBox="1"/>
          <p:nvPr/>
        </p:nvSpPr>
        <p:spPr>
          <a:xfrm>
            <a:off x="11567444" y="461215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DC784CD-8A23-A230-0A8F-E3AEDDA9660B}"/>
              </a:ext>
            </a:extLst>
          </p:cNvPr>
          <p:cNvSpPr txBox="1"/>
          <p:nvPr/>
        </p:nvSpPr>
        <p:spPr>
          <a:xfrm>
            <a:off x="11571538" y="4955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10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1FF63DF-1707-8BDD-5B4E-B60A056D4447}"/>
              </a:ext>
            </a:extLst>
          </p:cNvPr>
          <p:cNvSpPr txBox="1"/>
          <p:nvPr/>
        </p:nvSpPr>
        <p:spPr>
          <a:xfrm>
            <a:off x="11567444" y="302670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1C7BF30-7C36-75D8-20A1-5FEE4BB3CF4C}"/>
              </a:ext>
            </a:extLst>
          </p:cNvPr>
          <p:cNvSpPr txBox="1"/>
          <p:nvPr/>
        </p:nvSpPr>
        <p:spPr>
          <a:xfrm>
            <a:off x="10970647" y="4424481"/>
            <a:ext cx="41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0AA93F6-ABA7-F7B5-785F-3632316516A1}"/>
              </a:ext>
            </a:extLst>
          </p:cNvPr>
          <p:cNvSpPr txBox="1"/>
          <p:nvPr/>
        </p:nvSpPr>
        <p:spPr>
          <a:xfrm>
            <a:off x="11043187" y="4278833"/>
            <a:ext cx="41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A582CBA-719D-4AF7-19E2-1E901E78D893}"/>
              </a:ext>
            </a:extLst>
          </p:cNvPr>
          <p:cNvSpPr txBox="1"/>
          <p:nvPr/>
        </p:nvSpPr>
        <p:spPr>
          <a:xfrm>
            <a:off x="10631733" y="4369292"/>
            <a:ext cx="41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090FDC9-0B79-8159-1B27-5B60C88C3DA8}"/>
              </a:ext>
            </a:extLst>
          </p:cNvPr>
          <p:cNvSpPr txBox="1"/>
          <p:nvPr/>
        </p:nvSpPr>
        <p:spPr>
          <a:xfrm>
            <a:off x="8263669" y="428810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016049B-A75A-2006-2B18-639DCCC7B43D}"/>
              </a:ext>
            </a:extLst>
          </p:cNvPr>
          <p:cNvSpPr txBox="1"/>
          <p:nvPr/>
        </p:nvSpPr>
        <p:spPr>
          <a:xfrm>
            <a:off x="9534981" y="445975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95A6081-C0AB-6EE6-09FA-BC8985C3519B}"/>
              </a:ext>
            </a:extLst>
          </p:cNvPr>
          <p:cNvSpPr txBox="1"/>
          <p:nvPr/>
        </p:nvSpPr>
        <p:spPr>
          <a:xfrm>
            <a:off x="7575938" y="440195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82EA52F-224A-35A2-1173-01EE52D6F49D}"/>
              </a:ext>
            </a:extLst>
          </p:cNvPr>
          <p:cNvSpPr txBox="1"/>
          <p:nvPr/>
        </p:nvSpPr>
        <p:spPr>
          <a:xfrm>
            <a:off x="10794788" y="357657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9E3F347-9337-A092-CE8E-A122FEFFB285}"/>
              </a:ext>
            </a:extLst>
          </p:cNvPr>
          <p:cNvSpPr txBox="1"/>
          <p:nvPr/>
        </p:nvSpPr>
        <p:spPr>
          <a:xfrm>
            <a:off x="10853595" y="377381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0973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13A393A7-9182-4805-BB8D-7EB949C21C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73" imgH="473" progId="TCLayout.ActiveDocument.1">
                  <p:embed/>
                </p:oleObj>
              </mc:Choice>
              <mc:Fallback>
                <p:oleObj name="Diapositiva de think-cell" r:id="rId3" imgW="473" imgH="473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13A393A7-9182-4805-BB8D-7EB949C21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917C31FB-D46B-45AF-9621-C8DF79990DC4}"/>
              </a:ext>
            </a:extLst>
          </p:cNvPr>
          <p:cNvSpPr/>
          <p:nvPr/>
        </p:nvSpPr>
        <p:spPr>
          <a:xfrm>
            <a:off x="198066" y="2980208"/>
            <a:ext cx="6514892" cy="1987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11"/>
            </a:pPr>
            <a:r>
              <a:rPr lang="es-ES" sz="1600" b="1" dirty="0">
                <a:cs typeface="Times New Roman" panose="02020603050405020304" pitchFamily="18" charset="0"/>
              </a:rPr>
              <a:t>EX SAAM: </a:t>
            </a:r>
            <a:r>
              <a:rPr lang="es-ES" sz="1600" dirty="0">
                <a:cs typeface="Times New Roman" panose="02020603050405020304" pitchFamily="18" charset="0"/>
              </a:rPr>
              <a:t>432 viviendas</a:t>
            </a: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11"/>
            </a:pPr>
            <a:r>
              <a:rPr lang="es-ES" sz="1600" b="1" dirty="0">
                <a:cs typeface="Times New Roman" panose="02020603050405020304" pitchFamily="18" charset="0"/>
              </a:rPr>
              <a:t>EX MATADERO: </a:t>
            </a:r>
            <a:r>
              <a:rPr lang="es-ES" sz="1600" dirty="0">
                <a:cs typeface="Times New Roman" panose="02020603050405020304" pitchFamily="18" charset="0"/>
              </a:rPr>
              <a:t>100 viviendas </a:t>
            </a: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11"/>
            </a:pPr>
            <a:r>
              <a:rPr lang="es-ES" sz="1600" b="1" dirty="0">
                <a:cs typeface="Times New Roman" panose="02020603050405020304" pitchFamily="18" charset="0"/>
              </a:rPr>
              <a:t>TERRENO FISA: </a:t>
            </a:r>
            <a:r>
              <a:rPr lang="es-ES" sz="1600" dirty="0">
                <a:cs typeface="Times New Roman" panose="02020603050405020304" pitchFamily="18" charset="0"/>
              </a:rPr>
              <a:t>48 viviendas</a:t>
            </a: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11"/>
            </a:pPr>
            <a:r>
              <a:rPr lang="es-ES" sz="1600" b="1" dirty="0">
                <a:cs typeface="Times New Roman" panose="02020603050405020304" pitchFamily="18" charset="0"/>
              </a:rPr>
              <a:t>LOTE 1 SAUCACHE: </a:t>
            </a:r>
            <a:r>
              <a:rPr lang="es-ES" sz="1400" dirty="0">
                <a:cs typeface="Times New Roman" panose="02020603050405020304" pitchFamily="18" charset="0"/>
              </a:rPr>
              <a:t>92 viviendas</a:t>
            </a:r>
          </a:p>
          <a:p>
            <a:pPr marL="449263" indent="-449263" algn="just">
              <a:spcBef>
                <a:spcPts val="100"/>
              </a:spcBef>
              <a:spcAft>
                <a:spcPts val="600"/>
              </a:spcAft>
              <a:buFont typeface="+mj-lt"/>
              <a:buAutoNum type="arabicParenR" startAt="11"/>
            </a:pPr>
            <a:r>
              <a:rPr lang="es-ES" sz="1600" b="1" dirty="0">
                <a:cs typeface="Times New Roman" panose="02020603050405020304" pitchFamily="18" charset="0"/>
              </a:rPr>
              <a:t>LOTES 4, 5 Y 6 SAUCACHE: </a:t>
            </a:r>
            <a:r>
              <a:rPr lang="es-ES" sz="1400" dirty="0">
                <a:cs typeface="Times New Roman" panose="02020603050405020304" pitchFamily="18" charset="0"/>
              </a:rPr>
              <a:t>144 viviendas </a:t>
            </a:r>
            <a:endParaRPr lang="es-ES" sz="1100" b="1" dirty="0">
              <a:cs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600"/>
              </a:spcAft>
            </a:pPr>
            <a:endParaRPr lang="es-ES" sz="1400" dirty="0"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D10B06D-3039-3CC2-2F12-4FF8692CEB15}"/>
              </a:ext>
            </a:extLst>
          </p:cNvPr>
          <p:cNvSpPr txBox="1"/>
          <p:nvPr/>
        </p:nvSpPr>
        <p:spPr>
          <a:xfrm>
            <a:off x="198066" y="1092731"/>
            <a:ext cx="11262724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u="sng" dirty="0"/>
              <a:t>PROYECTOS EN ELABORACIÓN EN TERRENO SERVIU</a:t>
            </a:r>
          </a:p>
          <a:p>
            <a:pPr algn="just">
              <a:spcAft>
                <a:spcPts val="600"/>
              </a:spcAft>
            </a:pPr>
            <a:endParaRPr lang="es-CL" b="1" dirty="0">
              <a:solidFill>
                <a:srgbClr val="FF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49 FSEV: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15 proyectos habitacionales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para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4.949 familias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: 220 calificados y 4.729 en elaboración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AC8244-8D58-90DE-2F4A-B255DD5591C0}"/>
              </a:ext>
            </a:extLst>
          </p:cNvPr>
          <p:cNvSpPr txBox="1"/>
          <p:nvPr/>
        </p:nvSpPr>
        <p:spPr>
          <a:xfrm>
            <a:off x="651389" y="177826"/>
            <a:ext cx="537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000"/>
            </a:lvl1pPr>
          </a:lstStyle>
          <a:p>
            <a:r>
              <a:rPr lang="es-CL" sz="3600" dirty="0"/>
              <a:t>Nuevas viviendas a proveer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279FC0-41BF-E118-18FE-CD4BC5D2ED6B}"/>
              </a:ext>
            </a:extLst>
          </p:cNvPr>
          <p:cNvSpPr/>
          <p:nvPr/>
        </p:nvSpPr>
        <p:spPr>
          <a:xfrm>
            <a:off x="458048" y="272004"/>
            <a:ext cx="117489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906DA5E-4D53-2CC3-E3AF-1C959774FDDA}"/>
              </a:ext>
            </a:extLst>
          </p:cNvPr>
          <p:cNvSpPr txBox="1"/>
          <p:nvPr/>
        </p:nvSpPr>
        <p:spPr>
          <a:xfrm>
            <a:off x="5387606" y="43980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C34F0F-6421-9777-5FFF-1F15AFA15197}"/>
              </a:ext>
            </a:extLst>
          </p:cNvPr>
          <p:cNvSpPr txBox="1"/>
          <p:nvPr/>
        </p:nvSpPr>
        <p:spPr>
          <a:xfrm>
            <a:off x="6962406" y="404457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A277D78-55B3-F211-1EA9-EF6D458F5472}"/>
              </a:ext>
            </a:extLst>
          </p:cNvPr>
          <p:cNvSpPr txBox="1"/>
          <p:nvPr/>
        </p:nvSpPr>
        <p:spPr>
          <a:xfrm>
            <a:off x="5711671" y="4172600"/>
            <a:ext cx="38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7</a:t>
            </a:r>
          </a:p>
          <a:p>
            <a:r>
              <a:rPr lang="es-CL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8AE6B5B-A516-FE04-3F94-B4F8CA575A24}"/>
              </a:ext>
            </a:extLst>
          </p:cNvPr>
          <p:cNvSpPr txBox="1"/>
          <p:nvPr/>
        </p:nvSpPr>
        <p:spPr>
          <a:xfrm>
            <a:off x="11415044" y="445975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C4E1DC5-A594-C0E5-E5F1-C9A1D4D6C611}"/>
              </a:ext>
            </a:extLst>
          </p:cNvPr>
          <p:cNvSpPr txBox="1"/>
          <p:nvPr/>
        </p:nvSpPr>
        <p:spPr>
          <a:xfrm>
            <a:off x="11419138" y="4802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10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5DA11FC-F339-0946-1F6D-E3FD9C763F0B}"/>
              </a:ext>
            </a:extLst>
          </p:cNvPr>
          <p:cNvSpPr txBox="1"/>
          <p:nvPr/>
        </p:nvSpPr>
        <p:spPr>
          <a:xfrm>
            <a:off x="11415044" y="287430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140F6D51-DB48-CDE2-D7F2-F893A25272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152" y="2742351"/>
            <a:ext cx="6954276" cy="394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C59F030B-9571-7D25-0560-0D01DE03AE87}"/>
              </a:ext>
            </a:extLst>
          </p:cNvPr>
          <p:cNvSpPr txBox="1"/>
          <p:nvPr/>
        </p:nvSpPr>
        <p:spPr>
          <a:xfrm>
            <a:off x="5540006" y="45504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4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47E2096-EC29-4B58-5C15-5270DF89B44A}"/>
              </a:ext>
            </a:extLst>
          </p:cNvPr>
          <p:cNvSpPr txBox="1"/>
          <p:nvPr/>
        </p:nvSpPr>
        <p:spPr>
          <a:xfrm>
            <a:off x="7114806" y="419697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E6E0E0D-D261-4AF1-E370-1896FF9CEA77}"/>
              </a:ext>
            </a:extLst>
          </p:cNvPr>
          <p:cNvSpPr txBox="1"/>
          <p:nvPr/>
        </p:nvSpPr>
        <p:spPr>
          <a:xfrm>
            <a:off x="5864071" y="4325000"/>
            <a:ext cx="38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7</a:t>
            </a:r>
          </a:p>
          <a:p>
            <a:r>
              <a:rPr lang="es-CL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0B650D-E414-AD42-CB33-E8160CC3A122}"/>
              </a:ext>
            </a:extLst>
          </p:cNvPr>
          <p:cNvSpPr txBox="1"/>
          <p:nvPr/>
        </p:nvSpPr>
        <p:spPr>
          <a:xfrm>
            <a:off x="11567444" y="461215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DC784CD-8A23-A230-0A8F-E3AEDDA9660B}"/>
              </a:ext>
            </a:extLst>
          </p:cNvPr>
          <p:cNvSpPr txBox="1"/>
          <p:nvPr/>
        </p:nvSpPr>
        <p:spPr>
          <a:xfrm>
            <a:off x="11571538" y="4955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10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1FF63DF-1707-8BDD-5B4E-B60A056D4447}"/>
              </a:ext>
            </a:extLst>
          </p:cNvPr>
          <p:cNvSpPr txBox="1"/>
          <p:nvPr/>
        </p:nvSpPr>
        <p:spPr>
          <a:xfrm>
            <a:off x="11567444" y="3026709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1C7BF30-7C36-75D8-20A1-5FEE4BB3CF4C}"/>
              </a:ext>
            </a:extLst>
          </p:cNvPr>
          <p:cNvSpPr txBox="1"/>
          <p:nvPr/>
        </p:nvSpPr>
        <p:spPr>
          <a:xfrm>
            <a:off x="10970647" y="4424481"/>
            <a:ext cx="41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0AA93F6-ABA7-F7B5-785F-3632316516A1}"/>
              </a:ext>
            </a:extLst>
          </p:cNvPr>
          <p:cNvSpPr txBox="1"/>
          <p:nvPr/>
        </p:nvSpPr>
        <p:spPr>
          <a:xfrm>
            <a:off x="11043187" y="4278833"/>
            <a:ext cx="41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A582CBA-719D-4AF7-19E2-1E901E78D893}"/>
              </a:ext>
            </a:extLst>
          </p:cNvPr>
          <p:cNvSpPr txBox="1"/>
          <p:nvPr/>
        </p:nvSpPr>
        <p:spPr>
          <a:xfrm>
            <a:off x="10631733" y="4369292"/>
            <a:ext cx="41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4A766C5-52C4-4EF7-9E8F-2DEEEA6EC938}"/>
              </a:ext>
            </a:extLst>
          </p:cNvPr>
          <p:cNvSpPr txBox="1"/>
          <p:nvPr/>
        </p:nvSpPr>
        <p:spPr>
          <a:xfrm>
            <a:off x="8263669" y="428810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6B5B9CC-1677-E746-B695-30B8D6E14DC0}"/>
              </a:ext>
            </a:extLst>
          </p:cNvPr>
          <p:cNvSpPr txBox="1"/>
          <p:nvPr/>
        </p:nvSpPr>
        <p:spPr>
          <a:xfrm>
            <a:off x="9534981" y="445975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E88345D-298C-1959-6173-B24ED07D924F}"/>
              </a:ext>
            </a:extLst>
          </p:cNvPr>
          <p:cNvSpPr txBox="1"/>
          <p:nvPr/>
        </p:nvSpPr>
        <p:spPr>
          <a:xfrm>
            <a:off x="7575938" y="4401957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33BC6BA-6DEF-558D-3533-B2B7B37E2394}"/>
              </a:ext>
            </a:extLst>
          </p:cNvPr>
          <p:cNvSpPr txBox="1"/>
          <p:nvPr/>
        </p:nvSpPr>
        <p:spPr>
          <a:xfrm>
            <a:off x="10794788" y="357657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F1208AE-FE22-F9A7-B089-CD601DC3BDA9}"/>
              </a:ext>
            </a:extLst>
          </p:cNvPr>
          <p:cNvSpPr txBox="1"/>
          <p:nvPr/>
        </p:nvSpPr>
        <p:spPr>
          <a:xfrm>
            <a:off x="10853595" y="377381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3716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13A393A7-9182-4805-BB8D-7EB949C21C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73" imgH="473" progId="TCLayout.ActiveDocument.1">
                  <p:embed/>
                </p:oleObj>
              </mc:Choice>
              <mc:Fallback>
                <p:oleObj name="Diapositiva de think-cell" r:id="rId4" imgW="473" imgH="473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13A393A7-9182-4805-BB8D-7EB949C21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91E1945-DE9B-258F-6809-4B89107EB28A}"/>
              </a:ext>
            </a:extLst>
          </p:cNvPr>
          <p:cNvSpPr txBox="1"/>
          <p:nvPr/>
        </p:nvSpPr>
        <p:spPr>
          <a:xfrm>
            <a:off x="651389" y="177826"/>
            <a:ext cx="537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000"/>
            </a:lvl1pPr>
          </a:lstStyle>
          <a:p>
            <a:r>
              <a:rPr lang="es-CL" sz="3600" dirty="0"/>
              <a:t>Nuevas viviendas a proveer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A4F76D-F9FF-F10C-6A4C-3C651852FC5E}"/>
              </a:ext>
            </a:extLst>
          </p:cNvPr>
          <p:cNvSpPr/>
          <p:nvPr/>
        </p:nvSpPr>
        <p:spPr>
          <a:xfrm>
            <a:off x="458048" y="272004"/>
            <a:ext cx="117489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23A8A47-658F-FE9E-8AA6-ED4219B53281}"/>
              </a:ext>
            </a:extLst>
          </p:cNvPr>
          <p:cNvSpPr txBox="1"/>
          <p:nvPr/>
        </p:nvSpPr>
        <p:spPr>
          <a:xfrm>
            <a:off x="262728" y="1248061"/>
            <a:ext cx="7421934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u="sng" dirty="0"/>
              <a:t>PROYECCION EN NUEVOS TERRENOS Y OTRAS LINEAS: </a:t>
            </a:r>
            <a:r>
              <a:rPr lang="es-CL" b="1" dirty="0"/>
              <a:t>1.879 unidades</a:t>
            </a:r>
          </a:p>
          <a:p>
            <a:pPr algn="just">
              <a:spcAft>
                <a:spcPts val="600"/>
              </a:spcAft>
            </a:pPr>
            <a:endParaRPr lang="es-CL" b="1" dirty="0">
              <a:solidFill>
                <a:srgbClr val="FF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49 FSEV: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10 proyectos habitacionales para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1.320 familias,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en distintos terrenos.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4A21507-3820-64ED-5113-70061D54DBEC}"/>
              </a:ext>
            </a:extLst>
          </p:cNvPr>
          <p:cNvSpPr txBox="1"/>
          <p:nvPr/>
        </p:nvSpPr>
        <p:spPr>
          <a:xfrm>
            <a:off x="237812" y="3817141"/>
            <a:ext cx="460930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52 ARRIENDO: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 proyectos para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41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unidades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4D3E254-4FBC-BE80-3C9D-9BF1E6D31419}"/>
              </a:ext>
            </a:extLst>
          </p:cNvPr>
          <p:cNvSpPr txBox="1"/>
          <p:nvPr/>
        </p:nvSpPr>
        <p:spPr>
          <a:xfrm>
            <a:off x="262728" y="4800892"/>
            <a:ext cx="902065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10 RURAL: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01 proyecto habitacional para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60 familias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en la comuna de Camarones</a:t>
            </a:r>
          </a:p>
          <a:p>
            <a:pPr algn="just">
              <a:spcAft>
                <a:spcPts val="600"/>
              </a:spcAft>
            </a:pPr>
            <a:endParaRPr lang="es-CL" b="1" u="sng" dirty="0"/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01 SIS: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Se proyecta asignar y aplicar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308 subsidios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 familias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de la región.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EF2200B-2E01-9421-B670-22DDC4286FC6}"/>
              </a:ext>
            </a:extLst>
          </p:cNvPr>
          <p:cNvSpPr txBox="1"/>
          <p:nvPr/>
        </p:nvSpPr>
        <p:spPr>
          <a:xfrm>
            <a:off x="237812" y="2796911"/>
            <a:ext cx="649053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B05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19 PIST: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 proyectos para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150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unidades,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en terreno a adquirir.</a:t>
            </a:r>
          </a:p>
        </p:txBody>
      </p:sp>
    </p:spTree>
    <p:extLst>
      <p:ext uri="{BB962C8B-B14F-4D97-AF65-F5344CB8AC3E}">
        <p14:creationId xmlns:p14="http://schemas.microsoft.com/office/powerpoint/2010/main" val="405273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4887" y="316335"/>
            <a:ext cx="2334254" cy="11764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84" y="346080"/>
            <a:ext cx="1213173" cy="11069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9" y="3265525"/>
            <a:ext cx="3547756" cy="118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2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0C25976-4890-5753-C785-7503050C60F2}"/>
              </a:ext>
            </a:extLst>
          </p:cNvPr>
          <p:cNvSpPr/>
          <p:nvPr/>
        </p:nvSpPr>
        <p:spPr>
          <a:xfrm>
            <a:off x="458048" y="272004"/>
            <a:ext cx="242168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9FC576-40AD-9B99-1DD6-F253BBBEAB7A}"/>
              </a:ext>
            </a:extLst>
          </p:cNvPr>
          <p:cNvSpPr txBox="1"/>
          <p:nvPr/>
        </p:nvSpPr>
        <p:spPr>
          <a:xfrm>
            <a:off x="1001847" y="177826"/>
            <a:ext cx="72563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000"/>
            </a:lvl1pPr>
          </a:lstStyle>
          <a:p>
            <a:r>
              <a:rPr lang="es-CL" dirty="0"/>
              <a:t>ANTECEDENTES TERRITORIALES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B4241B-586B-41F2-926A-D40CDAE7E8C8}"/>
              </a:ext>
            </a:extLst>
          </p:cNvPr>
          <p:cNvSpPr txBox="1"/>
          <p:nvPr/>
        </p:nvSpPr>
        <p:spPr>
          <a:xfrm>
            <a:off x="237558" y="1034877"/>
            <a:ext cx="733228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Región XV de Arica y Parinacota fue promulgada el 23 de marzo de 2007 mediante la Ley N.º 20.175, está conformada por las provincias de Parinacota y Arica, siendo esta última la capital regional; además de cuatro comunas: Arica, Camarones, Putre y General Lagos.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Según el último censo 2017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población en la Región de Arica y Parinacota es de 226.068 habitantes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los cuales corresponde a </a:t>
            </a:r>
            <a:r>
              <a:rPr kumimoji="0" lang="es-ES" sz="1800" b="0" i="0" u="sng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112.581 hombres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s-ES" sz="1800" b="0" i="0" u="sng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113.487 mujeres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equivalente al 49,8% y 50,2% respectivamente.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Arica: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221.364 habitantes (97,92%)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Putre: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2.765 habitantes (1,22%)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Camarones: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1.255 habitantes (0,56%)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Lagos: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684 habitantes (0,30%)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A743F8-16C9-C38F-C0AD-5D8EF09C67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532" y="1297523"/>
            <a:ext cx="4083664" cy="545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823BC3-19A3-E0DD-8C8B-8E2D649843FE}"/>
              </a:ext>
            </a:extLst>
          </p:cNvPr>
          <p:cNvSpPr txBox="1"/>
          <p:nvPr/>
        </p:nvSpPr>
        <p:spPr>
          <a:xfrm>
            <a:off x="237558" y="4943639"/>
            <a:ext cx="7469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sng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91,7% de la población total habita en áreas urbanas, mientras que un 8,3% vive en zonas rurales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población que se considera perteneciente a algún pueblo indígena u originario en la Región de Arica y Parinacota ascendió a 78.883 personas en el Censo 2017 (35,7%). Los dos pueblos con mayor preponderancia son Aymara (59.432) y Mapuche (7.858).</a:t>
            </a:r>
          </a:p>
        </p:txBody>
      </p:sp>
    </p:spTree>
    <p:extLst>
      <p:ext uri="{BB962C8B-B14F-4D97-AF65-F5344CB8AC3E}">
        <p14:creationId xmlns:p14="http://schemas.microsoft.com/office/powerpoint/2010/main" val="266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886" y="5652022"/>
            <a:ext cx="3987114" cy="853689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C0C065-9F85-85FC-E22D-DCC83EBEF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349952"/>
              </p:ext>
            </p:extLst>
          </p:nvPr>
        </p:nvGraphicFramePr>
        <p:xfrm>
          <a:off x="995587" y="1365885"/>
          <a:ext cx="10143466" cy="4602480"/>
        </p:xfrm>
        <a:graphic>
          <a:graphicData uri="http://schemas.openxmlformats.org/drawingml/2006/table">
            <a:tbl>
              <a:tblPr/>
              <a:tblGrid>
                <a:gridCol w="5413360">
                  <a:extLst>
                    <a:ext uri="{9D8B030D-6E8A-4147-A177-3AD203B41FA5}">
                      <a16:colId xmlns:a16="http://schemas.microsoft.com/office/drawing/2014/main" val="1434432887"/>
                    </a:ext>
                  </a:extLst>
                </a:gridCol>
                <a:gridCol w="2136154">
                  <a:extLst>
                    <a:ext uri="{9D8B030D-6E8A-4147-A177-3AD203B41FA5}">
                      <a16:colId xmlns:a16="http://schemas.microsoft.com/office/drawing/2014/main" val="2503312180"/>
                    </a:ext>
                  </a:extLst>
                </a:gridCol>
                <a:gridCol w="2593952">
                  <a:extLst>
                    <a:ext uri="{9D8B030D-6E8A-4147-A177-3AD203B41FA5}">
                      <a16:colId xmlns:a16="http://schemas.microsoft.com/office/drawing/2014/main" val="185781844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% RESPECTO NACIONAL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49544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MX" sz="1600" b="1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CANTIDAD DE HABITANTES EN LA REGIÓN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226.068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1,29%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71017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CL" sz="1600" b="1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VIVIENDAS EN LA REGIÓN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76.201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1,17%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35574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CL" sz="1600" b="1" i="0" u="none" strike="noStrike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SUPERFICIE REGIONAL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16.873,3 km</a:t>
                      </a:r>
                      <a:r>
                        <a:rPr lang="es-CL" sz="1600" b="0" i="0" u="none" strike="noStrike" baseline="30000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L" sz="1600" b="0" i="0" u="none" strike="noStrike" dirty="0">
                        <a:solidFill>
                          <a:srgbClr val="3049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2,20%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061828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CL" sz="1600" b="1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DENSIDAD POR KM</a:t>
                      </a:r>
                      <a:r>
                        <a:rPr lang="es-CL" sz="1600" b="1" i="0" u="none" strike="noStrike" baseline="30000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13,40 hab/km</a:t>
                      </a:r>
                      <a:r>
                        <a:rPr lang="es-CL" sz="1600" b="0" i="0" u="none" strike="noStrike" baseline="30000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35444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CL" sz="1600" b="1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PORCENTAJE RURALIDAD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8,30% de la población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0,87%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96505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MX" sz="1600" b="1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PROYECCIÓN DEFICIT CUANTITATIVO HABITACIONAL MINVU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11.678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1,81%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09013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es-MX" sz="1600" b="1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POBREZA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11,9% de la población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&gt; 10,8% (promedio país)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2809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POBREZA EXTREMA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5,9% de la población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&gt; 4,3% (promedio país)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75961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3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0" i="0" u="none" strike="noStrike" dirty="0">
                          <a:solidFill>
                            <a:srgbClr val="30497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9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205985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7C77F957-0C81-3BC1-CD73-66CAE5307EF3}"/>
              </a:ext>
            </a:extLst>
          </p:cNvPr>
          <p:cNvSpPr/>
          <p:nvPr/>
        </p:nvSpPr>
        <p:spPr>
          <a:xfrm>
            <a:off x="458048" y="272004"/>
            <a:ext cx="242168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77B3F5-C939-A3FB-522C-1E795DA6FE0B}"/>
              </a:ext>
            </a:extLst>
          </p:cNvPr>
          <p:cNvSpPr txBox="1"/>
          <p:nvPr/>
        </p:nvSpPr>
        <p:spPr>
          <a:xfrm>
            <a:off x="1001847" y="177826"/>
            <a:ext cx="72563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000" dirty="0"/>
              <a:t>CARACTERISTICAS REGIONALES</a:t>
            </a:r>
          </a:p>
        </p:txBody>
      </p:sp>
    </p:spTree>
    <p:extLst>
      <p:ext uri="{BB962C8B-B14F-4D97-AF65-F5344CB8AC3E}">
        <p14:creationId xmlns:p14="http://schemas.microsoft.com/office/powerpoint/2010/main" val="181270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989" y="5582382"/>
            <a:ext cx="3664011" cy="784508"/>
          </a:xfrm>
          <a:prstGeom prst="rect">
            <a:avLst/>
          </a:prstGeom>
        </p:spPr>
      </p:pic>
      <p:graphicFrame>
        <p:nvGraphicFramePr>
          <p:cNvPr id="15" name="Google Shape;425;g12ff8fcdcec_0_225">
            <a:extLst>
              <a:ext uri="{FF2B5EF4-FFF2-40B4-BE49-F238E27FC236}">
                <a16:creationId xmlns:a16="http://schemas.microsoft.com/office/drawing/2014/main" id="{6F393BCF-28D6-7542-A45B-74EC085FD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168100"/>
              </p:ext>
            </p:extLst>
          </p:nvPr>
        </p:nvGraphicFramePr>
        <p:xfrm>
          <a:off x="630374" y="1692795"/>
          <a:ext cx="11318108" cy="1926666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09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5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3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</a:rPr>
                        <a:t>Región </a:t>
                      </a:r>
                      <a:endParaRPr sz="18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kern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</a:rPr>
                        <a:t>Estimación déficit 2022 MINVU*</a:t>
                      </a:r>
                      <a:endParaRPr sz="1800" kern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</a:rPr>
                        <a:t>Familias en Campamento (Catastro 2021)</a:t>
                      </a:r>
                      <a:endParaRPr sz="18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</a:rPr>
                        <a:t>Subtotal</a:t>
                      </a:r>
                      <a:endParaRPr sz="18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</a:rPr>
                        <a:t>Metas físicas por región</a:t>
                      </a:r>
                      <a:endParaRPr sz="18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>
                    <a:solidFill>
                      <a:srgbClr val="90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</a:rPr>
                        <a:t>Viviendas en construcción a marzo 2022</a:t>
                      </a:r>
                      <a:endParaRPr sz="18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</a:rPr>
                        <a:t>Viviendas por proveer en el marco del PEH</a:t>
                      </a:r>
                      <a:endParaRPr sz="18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Arica y Parinacota</a:t>
                      </a:r>
                      <a:endParaRPr sz="24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10.189</a:t>
                      </a:r>
                      <a:endParaRPr sz="24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1.489</a:t>
                      </a:r>
                      <a:endParaRPr sz="24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11.678</a:t>
                      </a:r>
                      <a:endParaRPr sz="24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7.540</a:t>
                      </a:r>
                      <a:endParaRPr sz="24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>
                    <a:solidFill>
                      <a:srgbClr val="90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5.197</a:t>
                      </a:r>
                      <a:endParaRPr sz="24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kern="0" dirty="0">
                          <a:solidFill>
                            <a:srgbClr val="304978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2.344</a:t>
                      </a:r>
                      <a:endParaRPr sz="2400" kern="0" dirty="0">
                        <a:solidFill>
                          <a:srgbClr val="304978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57411C65-4257-134F-AD56-A842F9C9755C}"/>
              </a:ext>
            </a:extLst>
          </p:cNvPr>
          <p:cNvSpPr txBox="1"/>
          <p:nvPr/>
        </p:nvSpPr>
        <p:spPr>
          <a:xfrm>
            <a:off x="6585990" y="3819030"/>
            <a:ext cx="25256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3049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Absorbe 65% de la demanda habitacional Regional 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3049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3049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F38A2DFE-60B0-6848-8280-23D0ADD77C45}"/>
              </a:ext>
            </a:extLst>
          </p:cNvPr>
          <p:cNvSpPr/>
          <p:nvPr/>
        </p:nvSpPr>
        <p:spPr>
          <a:xfrm rot="5400000">
            <a:off x="7660958" y="2871378"/>
            <a:ext cx="178030" cy="1556031"/>
          </a:xfrm>
          <a:prstGeom prst="rightBrace">
            <a:avLst/>
          </a:prstGeom>
          <a:noFill/>
          <a:ln>
            <a:solidFill>
              <a:srgbClr val="71C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3049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C02454-762C-D23F-A2D3-B0E226D79D90}"/>
              </a:ext>
            </a:extLst>
          </p:cNvPr>
          <p:cNvSpPr txBox="1"/>
          <p:nvPr/>
        </p:nvSpPr>
        <p:spPr>
          <a:xfrm>
            <a:off x="607532" y="4903595"/>
            <a:ext cx="9418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3F8FF">
                    <a:lumMod val="25000"/>
                  </a:srgbClr>
                </a:solidFill>
                <a:effectLst/>
                <a:uLnTx/>
                <a:uFillTx/>
                <a:latin typeface="Calibri cuerpo"/>
                <a:ea typeface="Cambria"/>
                <a:cs typeface="Calibri"/>
              </a:rPr>
              <a:t>Participación a Nivel Nacional del Déficit: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cuerpo"/>
                <a:ea typeface="Cambria"/>
                <a:cs typeface="Calibri"/>
              </a:rPr>
              <a:t>1,81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3F8FF">
                    <a:lumMod val="25000"/>
                  </a:srgbClr>
                </a:solidFill>
                <a:effectLst/>
                <a:uLnTx/>
                <a:uFillTx/>
                <a:latin typeface="Calibri cuerpo"/>
                <a:ea typeface="Cambria"/>
                <a:cs typeface="Calibri"/>
              </a:rPr>
              <a:t>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CD0F8D-A364-AC27-B743-A1F3F5F07334}"/>
              </a:ext>
            </a:extLst>
          </p:cNvPr>
          <p:cNvSpPr txBox="1"/>
          <p:nvPr/>
        </p:nvSpPr>
        <p:spPr>
          <a:xfrm>
            <a:off x="630373" y="5499314"/>
            <a:ext cx="6454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284A7C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Estado de Situación Actual .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284A7C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Incluye  DS 49 , DS 19 , DS 10 , AVC (DS 49 y DS 1) aplicados sin DS 19 ,CSP DS 1 y DS 120 .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284A7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FD73181-2EE1-CD4C-FB3B-C959E03AD641}"/>
              </a:ext>
            </a:extLst>
          </p:cNvPr>
          <p:cNvSpPr/>
          <p:nvPr/>
        </p:nvSpPr>
        <p:spPr>
          <a:xfrm>
            <a:off x="458048" y="272004"/>
            <a:ext cx="242168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AADDA5-D418-361A-AF99-7B893814A0A9}"/>
              </a:ext>
            </a:extLst>
          </p:cNvPr>
          <p:cNvSpPr txBox="1"/>
          <p:nvPr/>
        </p:nvSpPr>
        <p:spPr>
          <a:xfrm>
            <a:off x="1001847" y="177826"/>
            <a:ext cx="72563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4000" dirty="0"/>
              <a:t>META REGIONAL</a:t>
            </a:r>
          </a:p>
        </p:txBody>
      </p:sp>
    </p:spTree>
    <p:extLst>
      <p:ext uri="{BB962C8B-B14F-4D97-AF65-F5344CB8AC3E}">
        <p14:creationId xmlns:p14="http://schemas.microsoft.com/office/powerpoint/2010/main" val="274098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40673"/>
            <a:ext cx="5996569" cy="16345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E80D81-8198-4A90-9CC8-2E7AF1573BBE}"/>
              </a:ext>
            </a:extLst>
          </p:cNvPr>
          <p:cNvSpPr txBox="1"/>
          <p:nvPr/>
        </p:nvSpPr>
        <p:spPr>
          <a:xfrm>
            <a:off x="1101470" y="2122717"/>
            <a:ext cx="10689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kern="0" dirty="0">
                <a:solidFill>
                  <a:srgbClr val="FFFF99"/>
                </a:solidFill>
                <a:latin typeface="Rockwell" panose="02060603020205020403" pitchFamily="18" charset="0"/>
              </a:rPr>
              <a:t>Avance de Gestión </a:t>
            </a:r>
          </a:p>
          <a:p>
            <a:pPr algn="ctr"/>
            <a:r>
              <a:rPr lang="es-CL" sz="4000" b="1" kern="0" dirty="0">
                <a:solidFill>
                  <a:srgbClr val="FFFF99"/>
                </a:solidFill>
                <a:latin typeface="Rockwell" panose="02060603020205020403" pitchFamily="18" charset="0"/>
              </a:rPr>
              <a:t>Y</a:t>
            </a:r>
          </a:p>
          <a:p>
            <a:pPr algn="ctr"/>
            <a:r>
              <a:rPr lang="es-CL" sz="4000" b="1" kern="0" dirty="0">
                <a:solidFill>
                  <a:srgbClr val="FFFF99"/>
                </a:solidFill>
                <a:latin typeface="Rockwell" panose="02060603020205020403" pitchFamily="18" charset="0"/>
              </a:rPr>
              <a:t>Proyecciones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6DD7F6-B469-4F6C-99AA-7B7B3A893F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4887" y="316335"/>
            <a:ext cx="2334254" cy="11764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D47341-967B-415D-933F-9EADC47829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84" y="346080"/>
            <a:ext cx="1213173" cy="11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2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F34F3DC6-2306-E441-84BA-7E2809D57420}"/>
              </a:ext>
            </a:extLst>
          </p:cNvPr>
          <p:cNvSpPr txBox="1"/>
          <p:nvPr/>
        </p:nvSpPr>
        <p:spPr>
          <a:xfrm>
            <a:off x="651389" y="177826"/>
            <a:ext cx="11082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000"/>
            </a:lvl1pPr>
          </a:lstStyle>
          <a:p>
            <a:r>
              <a:rPr lang="es-CL" sz="3600" dirty="0"/>
              <a:t>Cuadro de situación avance regional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962B239-8F0B-DBA8-81BC-38B9BACD6596}"/>
              </a:ext>
            </a:extLst>
          </p:cNvPr>
          <p:cNvSpPr/>
          <p:nvPr/>
        </p:nvSpPr>
        <p:spPr>
          <a:xfrm>
            <a:off x="458048" y="272004"/>
            <a:ext cx="242168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585C8D2-87DF-B2D4-6833-630A3BA3E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972809"/>
              </p:ext>
            </p:extLst>
          </p:nvPr>
        </p:nvGraphicFramePr>
        <p:xfrm>
          <a:off x="700216" y="1236876"/>
          <a:ext cx="11384496" cy="1255845"/>
        </p:xfrm>
        <a:graphic>
          <a:graphicData uri="http://schemas.openxmlformats.org/drawingml/2006/table">
            <a:tbl>
              <a:tblPr/>
              <a:tblGrid>
                <a:gridCol w="1749422">
                  <a:extLst>
                    <a:ext uri="{9D8B030D-6E8A-4147-A177-3AD203B41FA5}">
                      <a16:colId xmlns:a16="http://schemas.microsoft.com/office/drawing/2014/main" val="3655175853"/>
                    </a:ext>
                  </a:extLst>
                </a:gridCol>
                <a:gridCol w="1360662">
                  <a:extLst>
                    <a:ext uri="{9D8B030D-6E8A-4147-A177-3AD203B41FA5}">
                      <a16:colId xmlns:a16="http://schemas.microsoft.com/office/drawing/2014/main" val="3720680371"/>
                    </a:ext>
                  </a:extLst>
                </a:gridCol>
                <a:gridCol w="1608055">
                  <a:extLst>
                    <a:ext uri="{9D8B030D-6E8A-4147-A177-3AD203B41FA5}">
                      <a16:colId xmlns:a16="http://schemas.microsoft.com/office/drawing/2014/main" val="681023663"/>
                    </a:ext>
                  </a:extLst>
                </a:gridCol>
                <a:gridCol w="1683156">
                  <a:extLst>
                    <a:ext uri="{9D8B030D-6E8A-4147-A177-3AD203B41FA5}">
                      <a16:colId xmlns:a16="http://schemas.microsoft.com/office/drawing/2014/main" val="3719006414"/>
                    </a:ext>
                  </a:extLst>
                </a:gridCol>
                <a:gridCol w="1661067">
                  <a:extLst>
                    <a:ext uri="{9D8B030D-6E8A-4147-A177-3AD203B41FA5}">
                      <a16:colId xmlns:a16="http://schemas.microsoft.com/office/drawing/2014/main" val="3418137818"/>
                    </a:ext>
                  </a:extLst>
                </a:gridCol>
                <a:gridCol w="1661067">
                  <a:extLst>
                    <a:ext uri="{9D8B030D-6E8A-4147-A177-3AD203B41FA5}">
                      <a16:colId xmlns:a16="http://schemas.microsoft.com/office/drawing/2014/main" val="4010220704"/>
                    </a:ext>
                  </a:extLst>
                </a:gridCol>
                <a:gridCol w="1661067">
                  <a:extLst>
                    <a:ext uri="{9D8B030D-6E8A-4147-A177-3AD203B41FA5}">
                      <a16:colId xmlns:a16="http://schemas.microsoft.com/office/drawing/2014/main" val="2052462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UNIVERSO REGIONAL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 TERMINADAS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 EN EJECUCIÓN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 FINANCIADAS SIN INICIO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 CALIFICADAS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 CON PROYECTO EN ELABORACIÓN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 POR PROVEER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9137"/>
                  </a:ext>
                </a:extLst>
              </a:tr>
              <a:tr h="4233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9464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6D47523-7809-A064-6754-ECA28C9F98C3}"/>
              </a:ext>
            </a:extLst>
          </p:cNvPr>
          <p:cNvSpPr txBox="1"/>
          <p:nvPr/>
        </p:nvSpPr>
        <p:spPr>
          <a:xfrm>
            <a:off x="950736" y="5274458"/>
            <a:ext cx="33164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kern="0" dirty="0">
                <a:solidFill>
                  <a:srgbClr val="284A7C"/>
                </a:solidFill>
                <a:latin typeface="Rockwell" panose="02060603020205020403" pitchFamily="18" charset="0"/>
              </a:rPr>
              <a:t>Estado de Situación Actual .</a:t>
            </a:r>
            <a:endParaRPr lang="es-CL" sz="1800" kern="0" dirty="0">
              <a:solidFill>
                <a:srgbClr val="FF0000"/>
              </a:solidFill>
              <a:latin typeface="Rockwell" panose="02060603020205020403" pitchFamily="18" charset="0"/>
            </a:endParaRPr>
          </a:p>
          <a:p>
            <a:pPr algn="just"/>
            <a:r>
              <a:rPr lang="es-CL" kern="0" dirty="0">
                <a:solidFill>
                  <a:srgbClr val="284A7C"/>
                </a:solidFill>
                <a:latin typeface="Rockwell" panose="02060603020205020403" pitchFamily="18" charset="0"/>
              </a:rPr>
              <a:t>Incluye </a:t>
            </a:r>
            <a:r>
              <a:rPr lang="es-CL" sz="1800" kern="0" dirty="0">
                <a:solidFill>
                  <a:srgbClr val="284A7C"/>
                </a:solidFill>
                <a:latin typeface="Rockwell" panose="02060603020205020403" pitchFamily="18" charset="0"/>
              </a:rPr>
              <a:t> DS 49 , DS 19 , DS 10 , AVC (DS 49 y DS 1) aplicados sin DS 19 ,CSP DS 1 y DS 120 . </a:t>
            </a:r>
            <a:endParaRPr lang="es-CL" dirty="0">
              <a:solidFill>
                <a:srgbClr val="284A7C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2DC6DB-2A88-9708-B077-3D1F2D5F1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870" y="2618116"/>
            <a:ext cx="6928842" cy="4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1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13A393A7-9182-4805-BB8D-7EB949C21C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73" imgH="473" progId="TCLayout.ActiveDocument.1">
                  <p:embed/>
                </p:oleObj>
              </mc:Choice>
              <mc:Fallback>
                <p:oleObj name="Diapositiva de think-cell" r:id="rId4" imgW="473" imgH="473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13A393A7-9182-4805-BB8D-7EB949C21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464ED5E-F666-4216-A91F-BCE7434F1DE7}"/>
              </a:ext>
            </a:extLst>
          </p:cNvPr>
          <p:cNvSpPr txBox="1"/>
          <p:nvPr/>
        </p:nvSpPr>
        <p:spPr>
          <a:xfrm>
            <a:off x="446286" y="918335"/>
            <a:ext cx="558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b="1" u="sng" dirty="0"/>
              <a:t>PROYECTOS TERMINADOS</a:t>
            </a:r>
            <a:r>
              <a:rPr lang="es-ES" b="1" dirty="0"/>
              <a:t>: 1.881 unidades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4E2749B-06AD-4C08-8766-C02F28B00FAE}"/>
              </a:ext>
            </a:extLst>
          </p:cNvPr>
          <p:cNvSpPr/>
          <p:nvPr/>
        </p:nvSpPr>
        <p:spPr>
          <a:xfrm>
            <a:off x="446286" y="1451594"/>
            <a:ext cx="5544165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49 FSEV: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8 proyectos habitacionales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para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1025 familias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600"/>
              </a:spcAft>
            </a:pPr>
            <a:endParaRPr lang="es-CL" b="1" dirty="0">
              <a:solidFill>
                <a:prstClr val="black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cs typeface="Times New Roman" panose="02020603050405020304" pitchFamily="18" charset="0"/>
              </a:rPr>
              <a:t>Sueños del Alto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150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familias, El Alto Lote 2A-3, Gestora MasHogar, Guzmán y Larraín).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cs typeface="Times New Roman" panose="02020603050405020304" pitchFamily="18" charset="0"/>
              </a:rPr>
              <a:t>Terramar</a:t>
            </a:r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150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familias, El Alto Lote 2A-4, EP Nuevo Hogar S.A., Pacal S.A.).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Sueños del Norte 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132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familias, El Alto Lote 2A-6, Gestora MasHogar, Guzmán y Larraín).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cs typeface="Times New Roman" panose="02020603050405020304" pitchFamily="18" charset="0"/>
              </a:rPr>
              <a:t>Terrazas del Mar 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144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familias, El Alto Lote 2A-11, ACL, ACL).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cs typeface="Times New Roman" panose="02020603050405020304" pitchFamily="18" charset="0"/>
              </a:rPr>
              <a:t>Hijos de la Tierra 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familias, Nuevo Norte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Mz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. M, ACL, ACL).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cs typeface="Times New Roman" panose="02020603050405020304" pitchFamily="18" charset="0"/>
              </a:rPr>
              <a:t>Rosita Vilches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145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familias, El Alto Lote 2A-12, Gestora MasHogar, Guzmán y Larraín).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CL" b="1" dirty="0">
                <a:latin typeface="Calibri" panose="020F0502020204030204" pitchFamily="34" charset="0"/>
                <a:cs typeface="Times New Roman" panose="02020603050405020304" pitchFamily="18" charset="0"/>
              </a:rPr>
              <a:t>Altozano</a:t>
            </a:r>
            <a:r>
              <a:rPr lang="es-CL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CL" sz="1400" b="1" dirty="0">
                <a:cs typeface="Times New Roman" panose="02020603050405020304" pitchFamily="18" charset="0"/>
              </a:rPr>
              <a:t>72</a:t>
            </a:r>
            <a:r>
              <a:rPr lang="es-C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familias, </a:t>
            </a:r>
            <a:r>
              <a:rPr lang="es-CL" sz="1400" dirty="0">
                <a:cs typeface="Times New Roman" panose="02020603050405020304" pitchFamily="18" charset="0"/>
              </a:rPr>
              <a:t>Lote ZZ Las Vicuñas, </a:t>
            </a:r>
            <a:r>
              <a:rPr lang="es-CL" sz="1400" dirty="0" err="1">
                <a:cs typeface="Times New Roman" panose="02020603050405020304" pitchFamily="18" charset="0"/>
              </a:rPr>
              <a:t>DyM</a:t>
            </a:r>
            <a:r>
              <a:rPr lang="es-CL" sz="1400" dirty="0">
                <a:cs typeface="Times New Roman" panose="02020603050405020304" pitchFamily="18" charset="0"/>
              </a:rPr>
              <a:t>, Noval Ltda.</a:t>
            </a:r>
            <a:r>
              <a:rPr lang="es-C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Brisas del Mar </a:t>
            </a:r>
            <a:r>
              <a:rPr lang="es-ES" sz="1400" dirty="0">
                <a:cs typeface="Times New Roman" panose="02020603050405020304" pitchFamily="18" charset="0"/>
              </a:rPr>
              <a:t>(</a:t>
            </a:r>
            <a:r>
              <a:rPr lang="es-ES" sz="1400" b="1" dirty="0">
                <a:cs typeface="Times New Roman" panose="02020603050405020304" pitchFamily="18" charset="0"/>
              </a:rPr>
              <a:t>132 </a:t>
            </a:r>
            <a:r>
              <a:rPr lang="es-ES" sz="1400" dirty="0">
                <a:cs typeface="Times New Roman" panose="02020603050405020304" pitchFamily="18" charset="0"/>
              </a:rPr>
              <a:t>familias, El Alto Lote 2A-5, 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Gestora MasHogar, Guzmán y Larraín</a:t>
            </a:r>
            <a:r>
              <a:rPr lang="es-ES" sz="1400" dirty="0">
                <a:cs typeface="Times New Roman" panose="02020603050405020304" pitchFamily="18" charset="0"/>
              </a:rPr>
              <a:t>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endParaRPr lang="es-CL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es-ES" sz="14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es-E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92E2840-6515-450B-81AC-4A908B529B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8170" y="4945067"/>
            <a:ext cx="6090152" cy="184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8F31C2E-CE11-4FF3-ADFF-A4977CBBE77E}"/>
              </a:ext>
            </a:extLst>
          </p:cNvPr>
          <p:cNvSpPr txBox="1"/>
          <p:nvPr/>
        </p:nvSpPr>
        <p:spPr>
          <a:xfrm>
            <a:off x="9486900" y="5438775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A06C192-4CF6-4675-A251-F14B4109E9E2}"/>
              </a:ext>
            </a:extLst>
          </p:cNvPr>
          <p:cNvSpPr txBox="1"/>
          <p:nvPr/>
        </p:nvSpPr>
        <p:spPr>
          <a:xfrm>
            <a:off x="9073246" y="5438775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0944D32-5B4F-4EF8-85AF-36B786F99107}"/>
              </a:ext>
            </a:extLst>
          </p:cNvPr>
          <p:cNvSpPr txBox="1"/>
          <p:nvPr/>
        </p:nvSpPr>
        <p:spPr>
          <a:xfrm>
            <a:off x="8412414" y="5457825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FE7629-543C-CB0C-0441-0F219236F695}"/>
              </a:ext>
            </a:extLst>
          </p:cNvPr>
          <p:cNvSpPr txBox="1"/>
          <p:nvPr/>
        </p:nvSpPr>
        <p:spPr>
          <a:xfrm>
            <a:off x="651389" y="177826"/>
            <a:ext cx="537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000"/>
            </a:lvl1pPr>
          </a:lstStyle>
          <a:p>
            <a:r>
              <a:rPr lang="es-CL" sz="3600" dirty="0"/>
              <a:t>Estado actual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72258B-A4D2-6CDA-055F-079E49871BA4}"/>
              </a:ext>
            </a:extLst>
          </p:cNvPr>
          <p:cNvSpPr/>
          <p:nvPr/>
        </p:nvSpPr>
        <p:spPr>
          <a:xfrm>
            <a:off x="458048" y="272004"/>
            <a:ext cx="117489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E4CE7F9-F7A1-EF27-1BF1-DE3EFD435F1A}"/>
              </a:ext>
            </a:extLst>
          </p:cNvPr>
          <p:cNvSpPr txBox="1"/>
          <p:nvPr/>
        </p:nvSpPr>
        <p:spPr>
          <a:xfrm>
            <a:off x="7705045" y="5698911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78A006D-FE8F-C70B-51AF-886B90ACA2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8170" y="2894905"/>
            <a:ext cx="6090153" cy="184304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83AB8F1-D819-B43A-96A4-030455E72605}"/>
              </a:ext>
            </a:extLst>
          </p:cNvPr>
          <p:cNvSpPr txBox="1"/>
          <p:nvPr/>
        </p:nvSpPr>
        <p:spPr>
          <a:xfrm>
            <a:off x="7871003" y="3183452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65B93E9-3C30-340E-6BD0-1C300A5C191D}"/>
              </a:ext>
            </a:extLst>
          </p:cNvPr>
          <p:cNvSpPr txBox="1"/>
          <p:nvPr/>
        </p:nvSpPr>
        <p:spPr>
          <a:xfrm>
            <a:off x="7984944" y="5457825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3F9D60-3D80-295F-80BB-6E76E5871081}"/>
              </a:ext>
            </a:extLst>
          </p:cNvPr>
          <p:cNvSpPr txBox="1"/>
          <p:nvPr/>
        </p:nvSpPr>
        <p:spPr>
          <a:xfrm>
            <a:off x="11613879" y="3074880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95335-0660-DF17-28D0-A14088452F5E}"/>
              </a:ext>
            </a:extLst>
          </p:cNvPr>
          <p:cNvSpPr txBox="1"/>
          <p:nvPr/>
        </p:nvSpPr>
        <p:spPr>
          <a:xfrm>
            <a:off x="8743881" y="5457861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4537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13A393A7-9182-4805-BB8D-7EB949C21C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73" imgH="473" progId="TCLayout.ActiveDocument.1">
                  <p:embed/>
                </p:oleObj>
              </mc:Choice>
              <mc:Fallback>
                <p:oleObj name="Diapositiva de think-cell" r:id="rId4" imgW="473" imgH="473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13A393A7-9182-4805-BB8D-7EB949C21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44E2749B-06AD-4C08-8766-C02F28B00FAE}"/>
              </a:ext>
            </a:extLst>
          </p:cNvPr>
          <p:cNvSpPr/>
          <p:nvPr/>
        </p:nvSpPr>
        <p:spPr>
          <a:xfrm>
            <a:off x="442774" y="2437583"/>
            <a:ext cx="558188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cs typeface="Times New Roman" panose="02020603050405020304" pitchFamily="18" charset="0"/>
              </a:rPr>
              <a:t>Condominio Puerta Norte I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(Llamado 2019, </a:t>
            </a:r>
            <a:r>
              <a:rPr lang="es-E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288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viviendas, ARMAS).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cs typeface="Times New Roman" panose="02020603050405020304" pitchFamily="18" charset="0"/>
              </a:rPr>
              <a:t>Condominio Parque Canteras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(Llamado 2018, </a:t>
            </a:r>
            <a:r>
              <a:rPr lang="es-E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280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viviendas, PACAL).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cs typeface="Times New Roman" panose="02020603050405020304" pitchFamily="18" charset="0"/>
              </a:rPr>
              <a:t>Condominio Puerta Norte II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(Llamado 2020, </a:t>
            </a:r>
            <a:r>
              <a:rPr lang="es-E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288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viviendas, ARMAS). </a:t>
            </a:r>
            <a:endParaRPr lang="es-ES" sz="14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es-ES" sz="14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0C62CA8-5D1F-CB50-022F-B0D5CF791F7E}"/>
              </a:ext>
            </a:extLst>
          </p:cNvPr>
          <p:cNvSpPr txBox="1"/>
          <p:nvPr/>
        </p:nvSpPr>
        <p:spPr>
          <a:xfrm>
            <a:off x="442773" y="1428626"/>
            <a:ext cx="625869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B05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19 PIST: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3 proyectos habitacional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para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856 familias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2C06CE5-9898-2D95-7290-3103658E2E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413" y="2516392"/>
            <a:ext cx="5175910" cy="428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03F0382-7348-25AD-A927-20A32FAE8770}"/>
              </a:ext>
            </a:extLst>
          </p:cNvPr>
          <p:cNvSpPr txBox="1"/>
          <p:nvPr/>
        </p:nvSpPr>
        <p:spPr>
          <a:xfrm>
            <a:off x="10994234" y="6142200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01B4EE-3E6E-9ED2-D61C-FC43BBBFD15D}"/>
              </a:ext>
            </a:extLst>
          </p:cNvPr>
          <p:cNvSpPr txBox="1"/>
          <p:nvPr/>
        </p:nvSpPr>
        <p:spPr>
          <a:xfrm>
            <a:off x="651389" y="177826"/>
            <a:ext cx="537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000"/>
            </a:lvl1pPr>
          </a:lstStyle>
          <a:p>
            <a:r>
              <a:rPr lang="es-CL" sz="3600" dirty="0"/>
              <a:t>Estado actual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56BD1D-21FD-B708-DD91-50A06123ECBD}"/>
              </a:ext>
            </a:extLst>
          </p:cNvPr>
          <p:cNvSpPr/>
          <p:nvPr/>
        </p:nvSpPr>
        <p:spPr>
          <a:xfrm>
            <a:off x="458048" y="272004"/>
            <a:ext cx="117489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56ECEC1-1747-128C-758C-66C4A231B1BF}"/>
              </a:ext>
            </a:extLst>
          </p:cNvPr>
          <p:cNvSpPr txBox="1"/>
          <p:nvPr/>
        </p:nvSpPr>
        <p:spPr>
          <a:xfrm>
            <a:off x="446286" y="918335"/>
            <a:ext cx="558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b="1" u="sng" dirty="0"/>
              <a:t>PROYECTOS TERMINADOS</a:t>
            </a:r>
            <a:r>
              <a:rPr lang="es-ES" b="1" dirty="0"/>
              <a:t>: 1.881 unidades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FDDDA3-3142-F5C9-9AB9-C5AA12DFF416}"/>
              </a:ext>
            </a:extLst>
          </p:cNvPr>
          <p:cNvSpPr txBox="1"/>
          <p:nvPr/>
        </p:nvSpPr>
        <p:spPr>
          <a:xfrm>
            <a:off x="7829214" y="3674689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F31CB5-CBFE-5669-58D4-35B3C527EE02}"/>
              </a:ext>
            </a:extLst>
          </p:cNvPr>
          <p:cNvSpPr txBox="1"/>
          <p:nvPr/>
        </p:nvSpPr>
        <p:spPr>
          <a:xfrm>
            <a:off x="11122571" y="6404077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911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49">
            <a:extLst>
              <a:ext uri="{FF2B5EF4-FFF2-40B4-BE49-F238E27FC236}">
                <a16:creationId xmlns:a16="http://schemas.microsoft.com/office/drawing/2014/main" id="{4A2718FF-FF62-7D62-A03A-E475180326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3004" y="82020"/>
            <a:ext cx="4135741" cy="222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0858356-D618-B4D9-7476-1F136558FE34}"/>
              </a:ext>
            </a:extLst>
          </p:cNvPr>
          <p:cNvSpPr txBox="1"/>
          <p:nvPr/>
        </p:nvSpPr>
        <p:spPr>
          <a:xfrm>
            <a:off x="442773" y="918335"/>
            <a:ext cx="5581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b="1" u="sng" dirty="0"/>
              <a:t>PROYECTOS EN EJECUCIÓN</a:t>
            </a:r>
            <a:r>
              <a:rPr lang="es-ES" b="1" dirty="0"/>
              <a:t>: 4.275 unidades</a:t>
            </a: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13A393A7-9182-4805-BB8D-7EB949C21C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473" imgH="473" progId="TCLayout.ActiveDocument.1">
                  <p:embed/>
                </p:oleObj>
              </mc:Choice>
              <mc:Fallback>
                <p:oleObj name="Diapositiva de think-cell" r:id="rId5" imgW="473" imgH="473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13A393A7-9182-4805-BB8D-7EB949C21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44E2749B-06AD-4C08-8766-C02F28B00FAE}"/>
              </a:ext>
            </a:extLst>
          </p:cNvPr>
          <p:cNvSpPr/>
          <p:nvPr/>
        </p:nvSpPr>
        <p:spPr>
          <a:xfrm>
            <a:off x="442774" y="2352494"/>
            <a:ext cx="558188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latin typeface="Calibri" panose="020F0502020204030204" pitchFamily="34" charset="0"/>
                <a:cs typeface="Times New Roman" panose="02020603050405020304" pitchFamily="18" charset="0"/>
              </a:rPr>
              <a:t>Nuevo Norte I 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578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 familias, Nuevo Norte Lote H-4, </a:t>
            </a:r>
            <a:r>
              <a:rPr lang="es-E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DyM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Salfacorp).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CL" b="1" dirty="0">
                <a:latin typeface="Calibri" panose="020F0502020204030204" pitchFamily="34" charset="0"/>
                <a:cs typeface="Times New Roman" panose="02020603050405020304" pitchFamily="18" charset="0"/>
              </a:rPr>
              <a:t>Terrazas del Alto </a:t>
            </a:r>
            <a:r>
              <a:rPr lang="es-C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CL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220</a:t>
            </a:r>
            <a:r>
              <a:rPr lang="es-C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familias, Lote 9-B Pampa Nueva, </a:t>
            </a: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Gestora MasHogar, Guzmán y Larraín).</a:t>
            </a:r>
            <a:r>
              <a:rPr lang="es-ES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CL" b="1" dirty="0">
                <a:latin typeface="Calibri" panose="020F0502020204030204" pitchFamily="34" charset="0"/>
                <a:cs typeface="Times New Roman" panose="02020603050405020304" pitchFamily="18" charset="0"/>
              </a:rPr>
              <a:t>Nuevo Norte II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familias, Nuevo Norte Lote H-4, </a:t>
            </a:r>
            <a:r>
              <a:rPr lang="es-E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DyM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Salfacorp).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cs typeface="Times New Roman" panose="02020603050405020304" pitchFamily="18" charset="0"/>
              </a:rPr>
              <a:t>Oasis de Yatiri </a:t>
            </a:r>
            <a:r>
              <a:rPr lang="es-ES" sz="1400" dirty="0">
                <a:cs typeface="Times New Roman" panose="02020603050405020304" pitchFamily="18" charset="0"/>
              </a:rPr>
              <a:t>(</a:t>
            </a:r>
            <a:r>
              <a:rPr lang="es-ES" sz="1400" b="1" dirty="0">
                <a:cs typeface="Times New Roman" panose="02020603050405020304" pitchFamily="18" charset="0"/>
              </a:rPr>
              <a:t>137</a:t>
            </a:r>
            <a:r>
              <a:rPr lang="es-ES" sz="1400" dirty="0">
                <a:cs typeface="Times New Roman" panose="02020603050405020304" pitchFamily="18" charset="0"/>
              </a:rPr>
              <a:t> familias, El Alto Lote 2A-10 y 2A-13 , Nuevo Hogar, </a:t>
            </a:r>
            <a:r>
              <a:rPr lang="es-ES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PACAL). </a:t>
            </a:r>
          </a:p>
          <a:p>
            <a:pPr marL="449263" indent="-449263" algn="just">
              <a:spcAft>
                <a:spcPts val="600"/>
              </a:spcAft>
              <a:buFont typeface="+mj-lt"/>
              <a:buAutoNum type="arabicParenR"/>
            </a:pPr>
            <a:r>
              <a:rPr lang="es-ES" b="1" dirty="0">
                <a:solidFill>
                  <a:srgbClr val="002060"/>
                </a:solidFill>
                <a:cs typeface="Times New Roman" panose="02020603050405020304" pitchFamily="18" charset="0"/>
              </a:rPr>
              <a:t>Oasis de Tankara </a:t>
            </a:r>
            <a:r>
              <a:rPr lang="es-ES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es-E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150</a:t>
            </a:r>
            <a:r>
              <a:rPr lang="es-ES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 familias, El Alto Lote 2A-9 , Nuevo Hogar, PACAL).</a:t>
            </a:r>
            <a:endParaRPr lang="es-CL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49263" indent="-449263" algn="just">
              <a:spcAft>
                <a:spcPts val="600"/>
              </a:spcAft>
              <a:buFont typeface="+mj-lt"/>
              <a:buAutoNum type="arabicParenR" startAt="6"/>
            </a:pPr>
            <a:r>
              <a:rPr lang="es-ES" b="1" dirty="0">
                <a:solidFill>
                  <a:srgbClr val="002060"/>
                </a:solidFill>
                <a:cs typeface="Times New Roman" panose="02020603050405020304" pitchFamily="18" charset="0"/>
              </a:rPr>
              <a:t>Vientos de Timtaya </a:t>
            </a:r>
            <a:r>
              <a:rPr lang="es-ES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es-ES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330</a:t>
            </a:r>
            <a:r>
              <a:rPr lang="es-ES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 familias, El Alto Lotes 2A-7  2A-8, Nuevo Hogar, PACAL). </a:t>
            </a:r>
          </a:p>
          <a:p>
            <a:pPr algn="just">
              <a:spcAft>
                <a:spcPts val="600"/>
              </a:spcAft>
            </a:pPr>
            <a:endParaRPr lang="es-ES" sz="1400" b="1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0C62CA8-5D1F-CB50-022F-B0D5CF791F7E}"/>
              </a:ext>
            </a:extLst>
          </p:cNvPr>
          <p:cNvSpPr txBox="1"/>
          <p:nvPr/>
        </p:nvSpPr>
        <p:spPr>
          <a:xfrm>
            <a:off x="442773" y="1428626"/>
            <a:ext cx="625869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DS 49 FSEV: </a:t>
            </a:r>
          </a:p>
          <a:p>
            <a:pPr algn="just">
              <a:spcAft>
                <a:spcPts val="600"/>
              </a:spcAft>
            </a:pP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10 proyectos habitacionales 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para </a:t>
            </a:r>
            <a:r>
              <a:rPr lang="es-CL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2.847 familias</a:t>
            </a:r>
            <a:r>
              <a:rPr lang="es-CL" b="1" dirty="0">
                <a:solidFill>
                  <a:prstClr val="black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8997A8-3129-E87A-F719-EE01586FF6F0}"/>
              </a:ext>
            </a:extLst>
          </p:cNvPr>
          <p:cNvSpPr txBox="1"/>
          <p:nvPr/>
        </p:nvSpPr>
        <p:spPr>
          <a:xfrm>
            <a:off x="651389" y="177826"/>
            <a:ext cx="5376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>
              <a:defRPr sz="4000"/>
            </a:lvl1pPr>
          </a:lstStyle>
          <a:p>
            <a:r>
              <a:rPr lang="es-CL" sz="3600" dirty="0"/>
              <a:t>Estado actual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1CE0657-7581-BCCE-214A-F98C06AE18B1}"/>
              </a:ext>
            </a:extLst>
          </p:cNvPr>
          <p:cNvSpPr/>
          <p:nvPr/>
        </p:nvSpPr>
        <p:spPr>
          <a:xfrm>
            <a:off x="458048" y="272004"/>
            <a:ext cx="117489" cy="519530"/>
          </a:xfrm>
          <a:prstGeom prst="rect">
            <a:avLst/>
          </a:prstGeom>
          <a:solidFill>
            <a:srgbClr val="71C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5E8D12A-9254-CB69-8D58-3E6E90E97A73}"/>
              </a:ext>
            </a:extLst>
          </p:cNvPr>
          <p:cNvSpPr txBox="1"/>
          <p:nvPr/>
        </p:nvSpPr>
        <p:spPr>
          <a:xfrm>
            <a:off x="11658735" y="2887731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0CCF290-95FA-0D78-E31F-272EB63F79CB}"/>
              </a:ext>
            </a:extLst>
          </p:cNvPr>
          <p:cNvSpPr txBox="1"/>
          <p:nvPr/>
        </p:nvSpPr>
        <p:spPr>
          <a:xfrm>
            <a:off x="10685166" y="2687467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BD417FD-021A-4C67-2DAB-50D901B76B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1469" y="2436758"/>
            <a:ext cx="5413341" cy="1843048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EE9AEF8E-6920-1CDF-5E96-23C4D4B5E5C2}"/>
              </a:ext>
            </a:extLst>
          </p:cNvPr>
          <p:cNvSpPr txBox="1"/>
          <p:nvPr/>
        </p:nvSpPr>
        <p:spPr>
          <a:xfrm>
            <a:off x="7731129" y="2988950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924C66-15E1-15D3-8164-35475D5ABC0A}"/>
              </a:ext>
            </a:extLst>
          </p:cNvPr>
          <p:cNvSpPr txBox="1"/>
          <p:nvPr/>
        </p:nvSpPr>
        <p:spPr>
          <a:xfrm>
            <a:off x="7288372" y="2988950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3A0EA80B-7D61-309A-170B-F0FE035BAC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691" y="4380860"/>
            <a:ext cx="5351054" cy="233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9C2C4A05-234F-B637-0C99-0D96F72F63CB}"/>
              </a:ext>
            </a:extLst>
          </p:cNvPr>
          <p:cNvSpPr txBox="1"/>
          <p:nvPr/>
        </p:nvSpPr>
        <p:spPr>
          <a:xfrm>
            <a:off x="10741709" y="5177135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AB41715-3968-C802-1FF0-A44141EC1D68}"/>
              </a:ext>
            </a:extLst>
          </p:cNvPr>
          <p:cNvSpPr txBox="1"/>
          <p:nvPr/>
        </p:nvSpPr>
        <p:spPr>
          <a:xfrm>
            <a:off x="7491329" y="5737601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5E52B80-E9C5-DFE1-E0D1-6411A4FFA7DA}"/>
              </a:ext>
            </a:extLst>
          </p:cNvPr>
          <p:cNvSpPr txBox="1"/>
          <p:nvPr/>
        </p:nvSpPr>
        <p:spPr>
          <a:xfrm>
            <a:off x="7336693" y="6225421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B7E16E1-0136-1ABD-024E-0BB73BB6E40C}"/>
              </a:ext>
            </a:extLst>
          </p:cNvPr>
          <p:cNvSpPr txBox="1"/>
          <p:nvPr/>
        </p:nvSpPr>
        <p:spPr>
          <a:xfrm>
            <a:off x="7024604" y="5833420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DC3CCBA-5828-8950-8CFE-2FE7CC4CA6F3}"/>
              </a:ext>
            </a:extLst>
          </p:cNvPr>
          <p:cNvSpPr txBox="1"/>
          <p:nvPr/>
        </p:nvSpPr>
        <p:spPr>
          <a:xfrm>
            <a:off x="9860108" y="5554822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D18B783-1ACA-3AAD-349B-DA08C7DA3415}"/>
              </a:ext>
            </a:extLst>
          </p:cNvPr>
          <p:cNvSpPr txBox="1"/>
          <p:nvPr/>
        </p:nvSpPr>
        <p:spPr>
          <a:xfrm>
            <a:off x="10392428" y="5464088"/>
            <a:ext cx="46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9</a:t>
            </a:r>
          </a:p>
          <a:p>
            <a:r>
              <a:rPr lang="es-CL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BC95670-6C3E-C2FB-A9FE-EC59F6742718}"/>
              </a:ext>
            </a:extLst>
          </p:cNvPr>
          <p:cNvSpPr txBox="1"/>
          <p:nvPr/>
        </p:nvSpPr>
        <p:spPr>
          <a:xfrm>
            <a:off x="8562086" y="1397706"/>
            <a:ext cx="41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5482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7037&quot;&gt;&lt;version val=&quot;3283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FF&quot; g=&quot;EE&quot; b=&quot;B9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GobCL">
      <a:dk1>
        <a:srgbClr val="304978"/>
      </a:dk1>
      <a:lt1>
        <a:srgbClr val="FFFFFF"/>
      </a:lt1>
      <a:dk2>
        <a:srgbClr val="441B3A"/>
      </a:dk2>
      <a:lt2>
        <a:srgbClr val="E3F8FF"/>
      </a:lt2>
      <a:accent1>
        <a:srgbClr val="4E9CCD"/>
      </a:accent1>
      <a:accent2>
        <a:srgbClr val="F93B5C"/>
      </a:accent2>
      <a:accent3>
        <a:srgbClr val="437744"/>
      </a:accent3>
      <a:accent4>
        <a:srgbClr val="FFC000"/>
      </a:accent4>
      <a:accent5>
        <a:srgbClr val="4C6598"/>
      </a:accent5>
      <a:accent6>
        <a:srgbClr val="70AD47"/>
      </a:accent6>
      <a:hlink>
        <a:srgbClr val="FA2B4F"/>
      </a:hlink>
      <a:folHlink>
        <a:srgbClr val="C128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F369A27E-ACF5-4048-826C-64DD8CC4D30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AE92E074-0FE6-E04B-98D9-008B532AC55D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bCL-PPT" id="{7F19D90F-3F06-494A-B157-7AAF8BD8F023}" vid="{85C67E3E-7A8C-FE4A-A6CE-CE2DFBB63B59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E4AAA6FCE26747BA7D9BE92A636F9D" ma:contentTypeVersion="4" ma:contentTypeDescription="Crear nuevo documento." ma:contentTypeScope="" ma:versionID="a1bc38a7e858b85361ad66905cb4f8c5">
  <xsd:schema xmlns:xsd="http://www.w3.org/2001/XMLSchema" xmlns:xs="http://www.w3.org/2001/XMLSchema" xmlns:p="http://schemas.microsoft.com/office/2006/metadata/properties" xmlns:ns2="b5a3f227-31a8-4d61-a2e7-180fd652816e" targetNamespace="http://schemas.microsoft.com/office/2006/metadata/properties" ma:root="true" ma:fieldsID="0bfda369631a8334771f27052d2cccd3" ns2:_="">
    <xsd:import namespace="b5a3f227-31a8-4d61-a2e7-180fd6528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3f227-31a8-4d61-a2e7-180fd65281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EF75AA-5C98-4E8B-A032-85165E0CB7D0}">
  <ds:schemaRefs>
    <ds:schemaRef ds:uri="http://schemas.openxmlformats.org/package/2006/metadata/core-properties"/>
    <ds:schemaRef ds:uri="http://purl.org/dc/elements/1.1/"/>
    <ds:schemaRef ds:uri="http://purl.org/dc/dcmitype/"/>
    <ds:schemaRef ds:uri="b5a3f227-31a8-4d61-a2e7-180fd652816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4351847-1283-4AA7-859D-D873ACDD0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a3f227-31a8-4d61-a2e7-180fd65281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B4F82C-F475-4FBD-BB5B-C3BCA274FF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GobCL-PPT</Template>
  <TotalTime>18958</TotalTime>
  <Words>1394</Words>
  <Application>Microsoft Office PowerPoint</Application>
  <PresentationFormat>Panorámica</PresentationFormat>
  <Paragraphs>269</Paragraphs>
  <Slides>16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cuerpo</vt:lpstr>
      <vt:lpstr>gobCL</vt:lpstr>
      <vt:lpstr>Rockwell</vt:lpstr>
      <vt:lpstr>Tema de Office</vt:lpstr>
      <vt:lpstr>1_Diseño personalizado</vt:lpstr>
      <vt:lpstr>Diseño personalizado</vt:lpstr>
      <vt:lpstr>Diapositiva de think-cell</vt:lpstr>
      <vt:lpstr> Región de Arica y Parinacota Octubre 2023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Vivienda y Urbanismo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Amigo Larenas</dc:creator>
  <cp:lastModifiedBy>Fernando Robledo Hinojosa</cp:lastModifiedBy>
  <cp:revision>377</cp:revision>
  <cp:lastPrinted>2023-04-11T17:30:29Z</cp:lastPrinted>
  <dcterms:created xsi:type="dcterms:W3CDTF">2022-03-22T17:47:39Z</dcterms:created>
  <dcterms:modified xsi:type="dcterms:W3CDTF">2023-10-25T10:54:24Z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0x0101003CE4AAA6FCE26747BA7D9BE92A636F9D</vt:lpwstr>
  </property>
</Properties>
</file>