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5477" r:id="rId2"/>
    <p:sldId id="5512" r:id="rId3"/>
    <p:sldId id="270" r:id="rId4"/>
    <p:sldId id="5513" r:id="rId5"/>
    <p:sldId id="5472" r:id="rId6"/>
    <p:sldId id="5514" r:id="rId7"/>
    <p:sldId id="5515" r:id="rId8"/>
    <p:sldId id="5516" r:id="rId9"/>
    <p:sldId id="5517" r:id="rId10"/>
  </p:sldIdLst>
  <p:sldSz cx="12192000" cy="6858000"/>
  <p:notesSz cx="7010400" cy="9296400"/>
  <p:embeddedFontLst>
    <p:embeddedFont>
      <p:font typeface="Century Gothic" panose="020B0502020202020204" pitchFamily="34" charset="0"/>
      <p:regular r:id="rId12"/>
      <p:bold r:id="rId13"/>
      <p:italic r:id="rId14"/>
      <p:boldItalic r:id="rId15"/>
    </p:embeddedFont>
    <p:embeddedFont>
      <p:font typeface="Libre Franklin Medium" pitchFamily="2" charset="0"/>
      <p:regular r:id="rId16"/>
      <p: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userDrawn="1">
          <p15:clr>
            <a:srgbClr val="9AA0A6"/>
          </p15:clr>
        </p15:guide>
        <p15:guide id="3" pos="7673">
          <p15:clr>
            <a:srgbClr val="9AA0A6"/>
          </p15:clr>
        </p15:guide>
        <p15:guide id="4" orient="horz" pos="3634" userDrawn="1">
          <p15:clr>
            <a:srgbClr val="9AA0A6"/>
          </p15:clr>
        </p15:guide>
        <p15:guide id="7" pos="756" userDrawn="1">
          <p15:clr>
            <a:srgbClr val="9AA0A6"/>
          </p15:clr>
        </p15:guide>
        <p15:guide id="13" orient="horz" pos="935" userDrawn="1">
          <p15:clr>
            <a:srgbClr val="9AA0A6"/>
          </p15:clr>
        </p15:guide>
        <p15:guide id="14" orient="horz" pos="1366" userDrawn="1">
          <p15:clr>
            <a:srgbClr val="9AA0A6"/>
          </p15:clr>
        </p15:guide>
        <p15:guide id="15" pos="4044" userDrawn="1">
          <p15:clr>
            <a:srgbClr val="9AA0A6"/>
          </p15:clr>
        </p15:guide>
        <p15:guide id="16" pos="7378" userDrawn="1">
          <p15:clr>
            <a:srgbClr val="9AA0A6"/>
          </p15:clr>
        </p15:guide>
        <p15:guide id="21" pos="5314" userDrawn="1">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hEnxdD68T4QxME/H6fzOBph0ka8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os Castro Camila Sofia" initials="RCCS" lastIdx="8" clrIdx="0">
    <p:extLst>
      <p:ext uri="{19B8F6BF-5375-455C-9EA6-DF929625EA0E}">
        <p15:presenceInfo xmlns:p15="http://schemas.microsoft.com/office/powerpoint/2012/main" userId="S-1-5-21-1935655697-57989841-839522115-107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CBA584-207F-43C6-9A28-E3EA8F54436C}">
  <a:tblStyle styleId="{7CCBA584-207F-43C6-9A28-E3EA8F5443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42" autoAdjust="0"/>
  </p:normalViewPr>
  <p:slideViewPr>
    <p:cSldViewPr snapToGrid="0">
      <p:cViewPr varScale="1">
        <p:scale>
          <a:sx n="86" d="100"/>
          <a:sy n="86" d="100"/>
        </p:scale>
        <p:origin x="533" y="67"/>
      </p:cViewPr>
      <p:guideLst>
        <p:guide/>
        <p:guide pos="7673"/>
        <p:guide orient="horz" pos="3634"/>
        <p:guide pos="756"/>
        <p:guide orient="horz" pos="935"/>
        <p:guide orient="horz" pos="1366"/>
        <p:guide pos="4044"/>
        <p:guide pos="7378"/>
        <p:guide pos="5314"/>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63"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61" Type="http://customschemas.google.com/relationships/presentationmetadata" Target="metadata"/><Relationship Id="rId10" Type="http://schemas.openxmlformats.org/officeDocument/2006/relationships/slide" Target="slides/slide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6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50" tIns="46550" rIns="9315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46550" rIns="9315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d826457164_1_665: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r>
              <a:rPr lang="es-CL" dirty="0"/>
              <a:t>¿Cuáles son las medidas específicas que ponen el foco en aumentar la inversión?:</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CL" dirty="0"/>
              <a:t>Generar c</a:t>
            </a:r>
            <a:r>
              <a:rPr lang="es-ES" dirty="0"/>
              <a:t>condiciones básicas para las personas y las inversiones (</a:t>
            </a:r>
            <a:r>
              <a:rPr lang="es-ES" dirty="0">
                <a:solidFill>
                  <a:srgbClr val="595959"/>
                </a:solidFill>
              </a:rPr>
              <a:t>Pago y puesta al día de todos los compromisos públicos y de empresas públicas atrasados)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Estabilidad Regulatoria</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Modernización del Estado</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Certeza jurídica</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Incentivos Tributarios a la inversión</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Mejorar sistema de contratación pública</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Propender a la planificación de infraestructura pública de largo plazo</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Y, finalmente, actualizar nuestra planificación urbana, actualmente obsoleta y sin una visión sostenible de nuestras ciudades.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s-ES" dirty="0">
              <a:solidFill>
                <a:srgbClr val="595959"/>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s-ES" dirty="0"/>
          </a:p>
          <a:p>
            <a:pPr marL="0" lvl="0" indent="0" algn="l" rtl="0">
              <a:lnSpc>
                <a:spcPct val="100000"/>
              </a:lnSpc>
              <a:spcBef>
                <a:spcPts val="0"/>
              </a:spcBef>
              <a:spcAft>
                <a:spcPts val="0"/>
              </a:spcAft>
              <a:buSzPts val="1100"/>
              <a:buNone/>
            </a:pPr>
            <a:endParaRPr lang="es-CL" dirty="0"/>
          </a:p>
          <a:p>
            <a:pPr marL="0" lvl="0" indent="0" algn="l" rtl="0">
              <a:lnSpc>
                <a:spcPct val="100000"/>
              </a:lnSpc>
              <a:spcBef>
                <a:spcPts val="0"/>
              </a:spcBef>
              <a:spcAft>
                <a:spcPts val="0"/>
              </a:spcAft>
              <a:buSzPts val="1100"/>
              <a:buNone/>
            </a:pPr>
            <a:endParaRPr dirty="0"/>
          </a:p>
        </p:txBody>
      </p:sp>
      <p:sp>
        <p:nvSpPr>
          <p:cNvPr id="529" name="Google Shape;529;g1d826457164_1_6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828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d826457164_1_37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1d826457164_1_373: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66" name="Google Shape;466;g1d826457164_1_373: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4667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d826457164_1_37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1d826457164_1_373: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66" name="Google Shape;466;g1d826457164_1_373: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d826457164_1_665: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r>
              <a:rPr lang="es-CL" dirty="0"/>
              <a:t>¿Cuáles son las medidas específicas que ponen el foco en aumentar la inversión?:</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CL" dirty="0"/>
              <a:t>Generar c</a:t>
            </a:r>
            <a:r>
              <a:rPr lang="es-ES" dirty="0"/>
              <a:t>condiciones básicas para las personas y las inversiones (</a:t>
            </a:r>
            <a:r>
              <a:rPr lang="es-ES" dirty="0">
                <a:solidFill>
                  <a:srgbClr val="595959"/>
                </a:solidFill>
              </a:rPr>
              <a:t>Pago y puesta al día de todos los compromisos públicos y de empresas públicas atrasados)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Estabilidad Regulatoria</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Modernización del Estado</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Certeza jurídica</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Incentivos Tributarios a la inversión</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Mejorar sistema de contratación pública</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Propender a la planificación de infraestructura pública de largo plazo</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Y, finalmente, actualizar nuestra planificación urbana, actualmente obsoleta y sin una visión sostenible de nuestras ciudades.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s-ES" dirty="0">
              <a:solidFill>
                <a:srgbClr val="595959"/>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s-ES" dirty="0"/>
          </a:p>
          <a:p>
            <a:pPr marL="0" lvl="0" indent="0" algn="l" rtl="0">
              <a:lnSpc>
                <a:spcPct val="100000"/>
              </a:lnSpc>
              <a:spcBef>
                <a:spcPts val="0"/>
              </a:spcBef>
              <a:spcAft>
                <a:spcPts val="0"/>
              </a:spcAft>
              <a:buSzPts val="1100"/>
              <a:buNone/>
            </a:pPr>
            <a:endParaRPr lang="es-CL" dirty="0"/>
          </a:p>
          <a:p>
            <a:pPr marL="0" lvl="0" indent="0" algn="l" rtl="0">
              <a:lnSpc>
                <a:spcPct val="100000"/>
              </a:lnSpc>
              <a:spcBef>
                <a:spcPts val="0"/>
              </a:spcBef>
              <a:spcAft>
                <a:spcPts val="0"/>
              </a:spcAft>
              <a:buSzPts val="1100"/>
              <a:buNone/>
            </a:pPr>
            <a:endParaRPr dirty="0"/>
          </a:p>
        </p:txBody>
      </p:sp>
      <p:sp>
        <p:nvSpPr>
          <p:cNvPr id="529" name="Google Shape;529;g1d826457164_1_6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638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d826457164_1_50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1d826457164_1_506: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La desintegración del sistema tributario y la creación del Impuesto a las Rentas del Capital </a:t>
            </a:r>
            <a:r>
              <a:rPr kumimoji="0" lang="es-ES" sz="1200" b="0" i="0" u="none" strike="noStrike" kern="0" cap="none" spc="0" normalizeH="0" baseline="0" noProof="0" dirty="0">
                <a:ln>
                  <a:noFill/>
                </a:ln>
                <a:solidFill>
                  <a:srgbClr val="002060"/>
                </a:solidFill>
                <a:effectLst/>
                <a:uLnTx/>
                <a:uFillTx/>
                <a:latin typeface="+mn-lt"/>
                <a:cs typeface="Arial" panose="020B0604020202020204" pitchFamily="34" charset="0"/>
                <a:sym typeface="Arial"/>
              </a:rPr>
              <a:t>suponen que la totalidad de las ganancias que genera una empresa termina siendo renta para sus dueños</a:t>
            </a: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 (socios y/o accionistas), lo que debe quedar reflejado en el monto de los impuestos finales que paguen.</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Sin embargo, es probable que socios y/o accionistas </a:t>
            </a:r>
            <a:r>
              <a:rPr kumimoji="0" lang="es-ES" sz="1200" b="0" i="0" u="none" strike="noStrike" kern="0" cap="none" spc="0" normalizeH="0" baseline="0" noProof="0" dirty="0">
                <a:ln>
                  <a:noFill/>
                </a:ln>
                <a:solidFill>
                  <a:srgbClr val="002060"/>
                </a:solidFill>
                <a:effectLst/>
                <a:uLnTx/>
                <a:uFillTx/>
                <a:latin typeface="+mn-lt"/>
                <a:cs typeface="Arial" panose="020B0604020202020204" pitchFamily="34" charset="0"/>
                <a:sym typeface="Arial"/>
              </a:rPr>
              <a:t>nunca reciban el 100% de las ganancias</a:t>
            </a: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 Un porcentaje </a:t>
            </a:r>
            <a:r>
              <a:rPr kumimoji="0" lang="es-ES" sz="1200" b="0" i="0" u="none" strike="noStrike" kern="0" cap="none" spc="0" normalizeH="0" baseline="0" noProof="0" dirty="0">
                <a:ln>
                  <a:noFill/>
                </a:ln>
                <a:solidFill>
                  <a:srgbClr val="002060"/>
                </a:solidFill>
                <a:effectLst/>
                <a:uLnTx/>
                <a:uFillTx/>
                <a:latin typeface="+mn-lt"/>
                <a:cs typeface="Arial" panose="020B0604020202020204" pitchFamily="34" charset="0"/>
                <a:sym typeface="Arial"/>
              </a:rPr>
              <a:t>queda como ahorro o se reinvierte en la empresa para que aumente su producción y/o aborde nuevos proyectos</a:t>
            </a: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 creando así más empleo y dinamizando la economía.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s-ES" sz="1200" b="0" i="0" u="none" strike="noStrike" kern="0" cap="none" spc="0" normalizeH="0" baseline="0" noProof="0" dirty="0">
                <a:ln>
                  <a:noFill/>
                </a:ln>
                <a:solidFill>
                  <a:srgbClr val="434343"/>
                </a:solidFill>
                <a:effectLst/>
                <a:uLnTx/>
                <a:uFillTx/>
                <a:latin typeface="+mn-lt"/>
                <a:cs typeface="Arial"/>
                <a:sym typeface="Arial"/>
              </a:rPr>
              <a:t>En momentos de crisis económica –en que aumentan las restricciones para acceder a financiamiento, como vemos en la actualidad– </a:t>
            </a:r>
            <a:r>
              <a:rPr kumimoji="0" lang="es-ES" sz="1200" b="0" i="0" u="none" strike="noStrike" kern="0" cap="none" spc="0" normalizeH="0" baseline="0" noProof="0" dirty="0">
                <a:ln>
                  <a:noFill/>
                </a:ln>
                <a:solidFill>
                  <a:srgbClr val="002060"/>
                </a:solidFill>
                <a:effectLst/>
                <a:uLnTx/>
                <a:uFillTx/>
                <a:latin typeface="+mn-lt"/>
                <a:cs typeface="Arial"/>
                <a:sym typeface="Arial"/>
              </a:rPr>
              <a:t>estos recursos propios son fundamentales para la continuidad operacional y evitar que las crisis se profundicen</a:t>
            </a:r>
            <a:r>
              <a:rPr kumimoji="0" lang="es-ES" sz="1200" b="0" i="0" u="none" strike="noStrike" kern="0" cap="none" spc="0" normalizeH="0" baseline="0" noProof="0" dirty="0">
                <a:ln>
                  <a:noFill/>
                </a:ln>
                <a:solidFill>
                  <a:srgbClr val="434343"/>
                </a:solidFill>
                <a:effectLst/>
                <a:uLnTx/>
                <a:uFillTx/>
                <a:latin typeface="+mn-lt"/>
                <a:cs typeface="Arial"/>
                <a:sym typeface="Arial"/>
              </a:rPr>
              <a:t>.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s-ES" sz="1200" b="0" i="0" u="none" strike="noStrike" kern="0" cap="none" spc="0" normalizeH="0" baseline="0" noProof="0" dirty="0">
                <a:ln>
                  <a:noFill/>
                </a:ln>
                <a:solidFill>
                  <a:srgbClr val="434343"/>
                </a:solidFill>
                <a:effectLst/>
                <a:uLnTx/>
                <a:uFillTx/>
                <a:latin typeface="+mn-lt"/>
                <a:cs typeface="Arial"/>
                <a:sym typeface="Arial"/>
              </a:rPr>
              <a:t>Enfrentados a tener que pagar impuestos por una renta que no recibirán, </a:t>
            </a:r>
            <a:r>
              <a:rPr kumimoji="0" lang="es-ES" sz="1200" b="0" i="0" u="none" strike="noStrike" kern="0" cap="none" spc="0" normalizeH="0" baseline="0" noProof="0" dirty="0">
                <a:ln>
                  <a:noFill/>
                </a:ln>
                <a:solidFill>
                  <a:srgbClr val="002060"/>
                </a:solidFill>
                <a:effectLst/>
                <a:uLnTx/>
                <a:uFillTx/>
                <a:latin typeface="+mn-lt"/>
                <a:cs typeface="Arial"/>
                <a:sym typeface="Arial"/>
              </a:rPr>
              <a:t>socios y/o accionistas optarán por recibir efectivamente estos recursos y no dejarlos como ahorro en la empresa.</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kumimoji="0" lang="es-ES" sz="1200" b="0" i="0" u="none" strike="noStrike" kern="0" cap="none" spc="0" normalizeH="0" baseline="0" noProof="0" dirty="0">
              <a:ln>
                <a:noFill/>
              </a:ln>
              <a:solidFill>
                <a:srgbClr val="002060"/>
              </a:solidFill>
              <a:effectLst/>
              <a:uLnTx/>
              <a:uFillTx/>
              <a:latin typeface="+mn-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CL" sz="1800" b="1" dirty="0">
                <a:effectLst/>
                <a:latin typeface="Calibri" panose="020F0502020204030204" pitchFamily="34" charset="0"/>
                <a:ea typeface="Calibri" panose="020F0502020204030204" pitchFamily="34" charset="0"/>
                <a:cs typeface="Calibri" panose="020F0502020204030204" pitchFamily="34" charset="0"/>
              </a:rPr>
              <a:t>Este sistema afecta de manera negativa a las rentas de las personas que viven de retiros o dividendos, ya que pagan una tasa efectiva muy superior. </a:t>
            </a:r>
            <a:endParaRPr lang="es-CL"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ES" sz="1200" b="0" i="0" u="none" strike="noStrike" cap="none"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ES" sz="1200" b="0" i="0" u="none" strike="noStrike" cap="none" dirty="0">
                <a:solidFill>
                  <a:srgbClr val="002060"/>
                </a:solidFill>
                <a:latin typeface="Arial"/>
                <a:ea typeface="Arial"/>
                <a:cs typeface="Arial"/>
                <a:sym typeface="Arial"/>
              </a:rPr>
              <a:t>Las personas cuyas tasas efectivas de impuesto Global Complementario (tributos personales) sean menores a 22%, podrán reliquidar (o sea, descontar) el IRC, considerándolas -en este caso- una renta gravada con el impuesto Global Complementario, ajustando su carga tributaria según la totalidad de sus ingresos.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ES" sz="1200" b="0" i="0" u="none" strike="noStrike" cap="none"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CL" sz="1200" b="0" i="0" u="none" strike="noStrike" cap="none" dirty="0">
              <a:solidFill>
                <a:srgbClr val="00206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359" name="Google Shape;359;g1d826457164_1_506: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121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d826457164_1_50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1d826457164_1_506: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La desintegración del sistema tributario y la creación del Impuesto a las Rentas del Capital </a:t>
            </a:r>
            <a:r>
              <a:rPr kumimoji="0" lang="es-ES" sz="1200" b="0" i="0" u="none" strike="noStrike" kern="0" cap="none" spc="0" normalizeH="0" baseline="0" noProof="0" dirty="0">
                <a:ln>
                  <a:noFill/>
                </a:ln>
                <a:solidFill>
                  <a:srgbClr val="002060"/>
                </a:solidFill>
                <a:effectLst/>
                <a:uLnTx/>
                <a:uFillTx/>
                <a:latin typeface="+mn-lt"/>
                <a:cs typeface="Arial" panose="020B0604020202020204" pitchFamily="34" charset="0"/>
                <a:sym typeface="Arial"/>
              </a:rPr>
              <a:t>suponen que la totalidad de las ganancias que genera una empresa termina siendo renta para sus dueños</a:t>
            </a: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 (socios y/o accionistas), lo que debe quedar reflejado en el monto de los impuestos finales que paguen.</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Sin embargo, es probable que socios y/o accionistas </a:t>
            </a:r>
            <a:r>
              <a:rPr kumimoji="0" lang="es-ES" sz="1200" b="0" i="0" u="none" strike="noStrike" kern="0" cap="none" spc="0" normalizeH="0" baseline="0" noProof="0" dirty="0">
                <a:ln>
                  <a:noFill/>
                </a:ln>
                <a:solidFill>
                  <a:srgbClr val="002060"/>
                </a:solidFill>
                <a:effectLst/>
                <a:uLnTx/>
                <a:uFillTx/>
                <a:latin typeface="+mn-lt"/>
                <a:cs typeface="Arial" panose="020B0604020202020204" pitchFamily="34" charset="0"/>
                <a:sym typeface="Arial"/>
              </a:rPr>
              <a:t>nunca reciban el 100% de las ganancias</a:t>
            </a: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 Un porcentaje </a:t>
            </a:r>
            <a:r>
              <a:rPr kumimoji="0" lang="es-ES" sz="1200" b="0" i="0" u="none" strike="noStrike" kern="0" cap="none" spc="0" normalizeH="0" baseline="0" noProof="0" dirty="0">
                <a:ln>
                  <a:noFill/>
                </a:ln>
                <a:solidFill>
                  <a:srgbClr val="002060"/>
                </a:solidFill>
                <a:effectLst/>
                <a:uLnTx/>
                <a:uFillTx/>
                <a:latin typeface="+mn-lt"/>
                <a:cs typeface="Arial" panose="020B0604020202020204" pitchFamily="34" charset="0"/>
                <a:sym typeface="Arial"/>
              </a:rPr>
              <a:t>queda como ahorro o se reinvierte en la empresa para que aumente su producción y/o aborde nuevos proyectos</a:t>
            </a: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 creando así más empleo y dinamizando la economía.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s-ES" sz="1200" b="0" i="0" u="none" strike="noStrike" kern="0" cap="none" spc="0" normalizeH="0" baseline="0" noProof="0" dirty="0">
                <a:ln>
                  <a:noFill/>
                </a:ln>
                <a:solidFill>
                  <a:srgbClr val="434343"/>
                </a:solidFill>
                <a:effectLst/>
                <a:uLnTx/>
                <a:uFillTx/>
                <a:latin typeface="+mn-lt"/>
                <a:cs typeface="Arial"/>
                <a:sym typeface="Arial"/>
              </a:rPr>
              <a:t>En momentos de crisis económica –en que aumentan las restricciones para acceder a financiamiento, como vemos en la actualidad– </a:t>
            </a:r>
            <a:r>
              <a:rPr kumimoji="0" lang="es-ES" sz="1200" b="0" i="0" u="none" strike="noStrike" kern="0" cap="none" spc="0" normalizeH="0" baseline="0" noProof="0" dirty="0">
                <a:ln>
                  <a:noFill/>
                </a:ln>
                <a:solidFill>
                  <a:srgbClr val="002060"/>
                </a:solidFill>
                <a:effectLst/>
                <a:uLnTx/>
                <a:uFillTx/>
                <a:latin typeface="+mn-lt"/>
                <a:cs typeface="Arial"/>
                <a:sym typeface="Arial"/>
              </a:rPr>
              <a:t>estos recursos propios son fundamentales para la continuidad operacional y evitar que las crisis se profundicen</a:t>
            </a:r>
            <a:r>
              <a:rPr kumimoji="0" lang="es-ES" sz="1200" b="0" i="0" u="none" strike="noStrike" kern="0" cap="none" spc="0" normalizeH="0" baseline="0" noProof="0" dirty="0">
                <a:ln>
                  <a:noFill/>
                </a:ln>
                <a:solidFill>
                  <a:srgbClr val="434343"/>
                </a:solidFill>
                <a:effectLst/>
                <a:uLnTx/>
                <a:uFillTx/>
                <a:latin typeface="+mn-lt"/>
                <a:cs typeface="Arial"/>
                <a:sym typeface="Arial"/>
              </a:rPr>
              <a:t>.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s-ES" sz="1200" b="0" i="0" u="none" strike="noStrike" kern="0" cap="none" spc="0" normalizeH="0" baseline="0" noProof="0" dirty="0">
                <a:ln>
                  <a:noFill/>
                </a:ln>
                <a:solidFill>
                  <a:srgbClr val="434343"/>
                </a:solidFill>
                <a:effectLst/>
                <a:uLnTx/>
                <a:uFillTx/>
                <a:latin typeface="+mn-lt"/>
                <a:cs typeface="Arial"/>
                <a:sym typeface="Arial"/>
              </a:rPr>
              <a:t>Enfrentados a tener que pagar impuestos por una renta que no recibirán, </a:t>
            </a:r>
            <a:r>
              <a:rPr kumimoji="0" lang="es-ES" sz="1200" b="0" i="0" u="none" strike="noStrike" kern="0" cap="none" spc="0" normalizeH="0" baseline="0" noProof="0" dirty="0">
                <a:ln>
                  <a:noFill/>
                </a:ln>
                <a:solidFill>
                  <a:srgbClr val="002060"/>
                </a:solidFill>
                <a:effectLst/>
                <a:uLnTx/>
                <a:uFillTx/>
                <a:latin typeface="+mn-lt"/>
                <a:cs typeface="Arial"/>
                <a:sym typeface="Arial"/>
              </a:rPr>
              <a:t>socios y/o accionistas optarán por recibir efectivamente estos recursos y no dejarlos como ahorro en la empresa.</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kumimoji="0" lang="es-ES" sz="1200" b="0" i="0" u="none" strike="noStrike" kern="0" cap="none" spc="0" normalizeH="0" baseline="0" noProof="0" dirty="0">
              <a:ln>
                <a:noFill/>
              </a:ln>
              <a:solidFill>
                <a:srgbClr val="002060"/>
              </a:solidFill>
              <a:effectLst/>
              <a:uLnTx/>
              <a:uFillTx/>
              <a:latin typeface="+mn-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CL" sz="1800" b="1" dirty="0">
                <a:effectLst/>
                <a:latin typeface="Calibri" panose="020F0502020204030204" pitchFamily="34" charset="0"/>
                <a:ea typeface="Calibri" panose="020F0502020204030204" pitchFamily="34" charset="0"/>
                <a:cs typeface="Calibri" panose="020F0502020204030204" pitchFamily="34" charset="0"/>
              </a:rPr>
              <a:t>Este sistema afecta de manera negativa a las rentas de las personas que viven de retiros o dividendos, ya que pagan una tasa efectiva muy superior. </a:t>
            </a:r>
            <a:endParaRPr lang="es-CL"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ES" sz="1200" b="0" i="0" u="none" strike="noStrike" cap="none"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ES" sz="1200" b="0" i="0" u="none" strike="noStrike" cap="none" dirty="0">
                <a:solidFill>
                  <a:srgbClr val="002060"/>
                </a:solidFill>
                <a:latin typeface="Arial"/>
                <a:ea typeface="Arial"/>
                <a:cs typeface="Arial"/>
                <a:sym typeface="Arial"/>
              </a:rPr>
              <a:t>Las personas cuyas tasas efectivas de impuesto Global Complementario (tributos personales) sean menores a 22%, podrán reliquidar (o sea, descontar) el IRC, considerándolas -en este caso- una renta gravada con el impuesto Global Complementario, ajustando su carga tributaria según la totalidad de sus ingresos.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ES" sz="1200" b="0" i="0" u="none" strike="noStrike" cap="none"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CL" sz="1200" b="0" i="0" u="none" strike="noStrike" cap="none" dirty="0">
              <a:solidFill>
                <a:srgbClr val="00206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359" name="Google Shape;359;g1d826457164_1_506: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04586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d826457164_1_50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1d826457164_1_506: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La desintegración del sistema tributario y la creación del Impuesto a las Rentas del Capital </a:t>
            </a:r>
            <a:r>
              <a:rPr kumimoji="0" lang="es-ES" sz="1200" b="0" i="0" u="none" strike="noStrike" kern="0" cap="none" spc="0" normalizeH="0" baseline="0" noProof="0" dirty="0">
                <a:ln>
                  <a:noFill/>
                </a:ln>
                <a:solidFill>
                  <a:srgbClr val="002060"/>
                </a:solidFill>
                <a:effectLst/>
                <a:uLnTx/>
                <a:uFillTx/>
                <a:latin typeface="+mn-lt"/>
                <a:cs typeface="Arial" panose="020B0604020202020204" pitchFamily="34" charset="0"/>
                <a:sym typeface="Arial"/>
              </a:rPr>
              <a:t>suponen que la totalidad de las ganancias que genera una empresa termina siendo renta para sus dueños</a:t>
            </a: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 (socios y/o accionistas), lo que debe quedar reflejado en el monto de los impuestos finales que paguen.</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Sin embargo, es probable que socios y/o accionistas </a:t>
            </a:r>
            <a:r>
              <a:rPr kumimoji="0" lang="es-ES" sz="1200" b="0" i="0" u="none" strike="noStrike" kern="0" cap="none" spc="0" normalizeH="0" baseline="0" noProof="0" dirty="0">
                <a:ln>
                  <a:noFill/>
                </a:ln>
                <a:solidFill>
                  <a:srgbClr val="002060"/>
                </a:solidFill>
                <a:effectLst/>
                <a:uLnTx/>
                <a:uFillTx/>
                <a:latin typeface="+mn-lt"/>
                <a:cs typeface="Arial" panose="020B0604020202020204" pitchFamily="34" charset="0"/>
                <a:sym typeface="Arial"/>
              </a:rPr>
              <a:t>nunca reciban el 100% de las ganancias</a:t>
            </a: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 Un porcentaje </a:t>
            </a:r>
            <a:r>
              <a:rPr kumimoji="0" lang="es-ES" sz="1200" b="0" i="0" u="none" strike="noStrike" kern="0" cap="none" spc="0" normalizeH="0" baseline="0" noProof="0" dirty="0">
                <a:ln>
                  <a:noFill/>
                </a:ln>
                <a:solidFill>
                  <a:srgbClr val="002060"/>
                </a:solidFill>
                <a:effectLst/>
                <a:uLnTx/>
                <a:uFillTx/>
                <a:latin typeface="+mn-lt"/>
                <a:cs typeface="Arial" panose="020B0604020202020204" pitchFamily="34" charset="0"/>
                <a:sym typeface="Arial"/>
              </a:rPr>
              <a:t>queda como ahorro o se reinvierte en la empresa para que aumente su producción y/o aborde nuevos proyectos</a:t>
            </a: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 creando así más empleo y dinamizando la economía.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s-ES" sz="1200" b="0" i="0" u="none" strike="noStrike" kern="0" cap="none" spc="0" normalizeH="0" baseline="0" noProof="0" dirty="0">
                <a:ln>
                  <a:noFill/>
                </a:ln>
                <a:solidFill>
                  <a:srgbClr val="434343"/>
                </a:solidFill>
                <a:effectLst/>
                <a:uLnTx/>
                <a:uFillTx/>
                <a:latin typeface="+mn-lt"/>
                <a:cs typeface="Arial"/>
                <a:sym typeface="Arial"/>
              </a:rPr>
              <a:t>En momentos de crisis económica –en que aumentan las restricciones para acceder a financiamiento, como vemos en la actualidad– </a:t>
            </a:r>
            <a:r>
              <a:rPr kumimoji="0" lang="es-ES" sz="1200" b="0" i="0" u="none" strike="noStrike" kern="0" cap="none" spc="0" normalizeH="0" baseline="0" noProof="0" dirty="0">
                <a:ln>
                  <a:noFill/>
                </a:ln>
                <a:solidFill>
                  <a:srgbClr val="002060"/>
                </a:solidFill>
                <a:effectLst/>
                <a:uLnTx/>
                <a:uFillTx/>
                <a:latin typeface="+mn-lt"/>
                <a:cs typeface="Arial"/>
                <a:sym typeface="Arial"/>
              </a:rPr>
              <a:t>estos recursos propios son fundamentales para la continuidad operacional y evitar que las crisis se profundicen</a:t>
            </a:r>
            <a:r>
              <a:rPr kumimoji="0" lang="es-ES" sz="1200" b="0" i="0" u="none" strike="noStrike" kern="0" cap="none" spc="0" normalizeH="0" baseline="0" noProof="0" dirty="0">
                <a:ln>
                  <a:noFill/>
                </a:ln>
                <a:solidFill>
                  <a:srgbClr val="434343"/>
                </a:solidFill>
                <a:effectLst/>
                <a:uLnTx/>
                <a:uFillTx/>
                <a:latin typeface="+mn-lt"/>
                <a:cs typeface="Arial"/>
                <a:sym typeface="Arial"/>
              </a:rPr>
              <a:t>.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s-ES" sz="1200" b="0" i="0" u="none" strike="noStrike" kern="0" cap="none" spc="0" normalizeH="0" baseline="0" noProof="0" dirty="0">
                <a:ln>
                  <a:noFill/>
                </a:ln>
                <a:solidFill>
                  <a:srgbClr val="434343"/>
                </a:solidFill>
                <a:effectLst/>
                <a:uLnTx/>
                <a:uFillTx/>
                <a:latin typeface="+mn-lt"/>
                <a:cs typeface="Arial"/>
                <a:sym typeface="Arial"/>
              </a:rPr>
              <a:t>Enfrentados a tener que pagar impuestos por una renta que no recibirán, </a:t>
            </a:r>
            <a:r>
              <a:rPr kumimoji="0" lang="es-ES" sz="1200" b="0" i="0" u="none" strike="noStrike" kern="0" cap="none" spc="0" normalizeH="0" baseline="0" noProof="0" dirty="0">
                <a:ln>
                  <a:noFill/>
                </a:ln>
                <a:solidFill>
                  <a:srgbClr val="002060"/>
                </a:solidFill>
                <a:effectLst/>
                <a:uLnTx/>
                <a:uFillTx/>
                <a:latin typeface="+mn-lt"/>
                <a:cs typeface="Arial"/>
                <a:sym typeface="Arial"/>
              </a:rPr>
              <a:t>socios y/o accionistas optarán por recibir efectivamente estos recursos y no dejarlos como ahorro en la empresa.</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kumimoji="0" lang="es-ES" sz="1200" b="0" i="0" u="none" strike="noStrike" kern="0" cap="none" spc="0" normalizeH="0" baseline="0" noProof="0" dirty="0">
              <a:ln>
                <a:noFill/>
              </a:ln>
              <a:solidFill>
                <a:srgbClr val="002060"/>
              </a:solidFill>
              <a:effectLst/>
              <a:uLnTx/>
              <a:uFillTx/>
              <a:latin typeface="+mn-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CL" sz="1800" b="1" dirty="0">
                <a:effectLst/>
                <a:latin typeface="Calibri" panose="020F0502020204030204" pitchFamily="34" charset="0"/>
                <a:ea typeface="Calibri" panose="020F0502020204030204" pitchFamily="34" charset="0"/>
                <a:cs typeface="Calibri" panose="020F0502020204030204" pitchFamily="34" charset="0"/>
              </a:rPr>
              <a:t>Este sistema afecta de manera negativa a las rentas de las personas que viven de retiros o dividendos, ya que pagan una tasa efectiva muy superior. </a:t>
            </a:r>
            <a:endParaRPr lang="es-CL"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ES" sz="1200" b="0" i="0" u="none" strike="noStrike" cap="none"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ES" sz="1200" b="0" i="0" u="none" strike="noStrike" cap="none" dirty="0">
                <a:solidFill>
                  <a:srgbClr val="002060"/>
                </a:solidFill>
                <a:latin typeface="Arial"/>
                <a:ea typeface="Arial"/>
                <a:cs typeface="Arial"/>
                <a:sym typeface="Arial"/>
              </a:rPr>
              <a:t>Las personas cuyas tasas efectivas de impuesto Global Complementario (tributos personales) sean menores a 22%, podrán reliquidar (o sea, descontar) el IRC, considerándolas -en este caso- una renta gravada con el impuesto Global Complementario, ajustando su carga tributaria según la totalidad de sus ingresos.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ES" sz="1200" b="0" i="0" u="none" strike="noStrike" cap="none"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CL" sz="1200" b="0" i="0" u="none" strike="noStrike" cap="none" dirty="0">
              <a:solidFill>
                <a:srgbClr val="00206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359" name="Google Shape;359;g1d826457164_1_506: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9602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d826457164_1_50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1d826457164_1_506: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La desintegración del sistema tributario y la creación del Impuesto a las Rentas del Capital </a:t>
            </a:r>
            <a:r>
              <a:rPr kumimoji="0" lang="es-ES" sz="1200" b="0" i="0" u="none" strike="noStrike" kern="0" cap="none" spc="0" normalizeH="0" baseline="0" noProof="0" dirty="0">
                <a:ln>
                  <a:noFill/>
                </a:ln>
                <a:solidFill>
                  <a:srgbClr val="002060"/>
                </a:solidFill>
                <a:effectLst/>
                <a:uLnTx/>
                <a:uFillTx/>
                <a:latin typeface="+mn-lt"/>
                <a:cs typeface="Arial" panose="020B0604020202020204" pitchFamily="34" charset="0"/>
                <a:sym typeface="Arial"/>
              </a:rPr>
              <a:t>suponen que la totalidad de las ganancias que genera una empresa termina siendo renta para sus dueños</a:t>
            </a: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 (socios y/o accionistas), lo que debe quedar reflejado en el monto de los impuestos finales que paguen.</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Sin embargo, es probable que socios y/o accionistas </a:t>
            </a:r>
            <a:r>
              <a:rPr kumimoji="0" lang="es-ES" sz="1200" b="0" i="0" u="none" strike="noStrike" kern="0" cap="none" spc="0" normalizeH="0" baseline="0" noProof="0" dirty="0">
                <a:ln>
                  <a:noFill/>
                </a:ln>
                <a:solidFill>
                  <a:srgbClr val="002060"/>
                </a:solidFill>
                <a:effectLst/>
                <a:uLnTx/>
                <a:uFillTx/>
                <a:latin typeface="+mn-lt"/>
                <a:cs typeface="Arial" panose="020B0604020202020204" pitchFamily="34" charset="0"/>
                <a:sym typeface="Arial"/>
              </a:rPr>
              <a:t>nunca reciban el 100% de las ganancias</a:t>
            </a: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 Un porcentaje </a:t>
            </a:r>
            <a:r>
              <a:rPr kumimoji="0" lang="es-ES" sz="1200" b="0" i="0" u="none" strike="noStrike" kern="0" cap="none" spc="0" normalizeH="0" baseline="0" noProof="0" dirty="0">
                <a:ln>
                  <a:noFill/>
                </a:ln>
                <a:solidFill>
                  <a:srgbClr val="002060"/>
                </a:solidFill>
                <a:effectLst/>
                <a:uLnTx/>
                <a:uFillTx/>
                <a:latin typeface="+mn-lt"/>
                <a:cs typeface="Arial" panose="020B0604020202020204" pitchFamily="34" charset="0"/>
                <a:sym typeface="Arial"/>
              </a:rPr>
              <a:t>queda como ahorro o se reinvierte en la empresa para que aumente su producción y/o aborde nuevos proyectos</a:t>
            </a:r>
            <a:r>
              <a:rPr kumimoji="0" lang="es-ES" sz="1200" b="0" i="0" u="none" strike="noStrike" kern="0" cap="none" spc="0" normalizeH="0" baseline="0" noProof="0" dirty="0">
                <a:ln>
                  <a:noFill/>
                </a:ln>
                <a:solidFill>
                  <a:srgbClr val="434343"/>
                </a:solidFill>
                <a:effectLst/>
                <a:uLnTx/>
                <a:uFillTx/>
                <a:latin typeface="+mn-lt"/>
                <a:cs typeface="Arial" panose="020B0604020202020204" pitchFamily="34" charset="0"/>
                <a:sym typeface="Arial"/>
              </a:rPr>
              <a:t>, creando así más empleo y dinamizando la economía.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s-ES" sz="1200" b="0" i="0" u="none" strike="noStrike" kern="0" cap="none" spc="0" normalizeH="0" baseline="0" noProof="0" dirty="0">
                <a:ln>
                  <a:noFill/>
                </a:ln>
                <a:solidFill>
                  <a:srgbClr val="434343"/>
                </a:solidFill>
                <a:effectLst/>
                <a:uLnTx/>
                <a:uFillTx/>
                <a:latin typeface="+mn-lt"/>
                <a:cs typeface="Arial"/>
                <a:sym typeface="Arial"/>
              </a:rPr>
              <a:t>En momentos de crisis económica –en que aumentan las restricciones para acceder a financiamiento, como vemos en la actualidad– </a:t>
            </a:r>
            <a:r>
              <a:rPr kumimoji="0" lang="es-ES" sz="1200" b="0" i="0" u="none" strike="noStrike" kern="0" cap="none" spc="0" normalizeH="0" baseline="0" noProof="0" dirty="0">
                <a:ln>
                  <a:noFill/>
                </a:ln>
                <a:solidFill>
                  <a:srgbClr val="002060"/>
                </a:solidFill>
                <a:effectLst/>
                <a:uLnTx/>
                <a:uFillTx/>
                <a:latin typeface="+mn-lt"/>
                <a:cs typeface="Arial"/>
                <a:sym typeface="Arial"/>
              </a:rPr>
              <a:t>estos recursos propios son fundamentales para la continuidad operacional y evitar que las crisis se profundicen</a:t>
            </a:r>
            <a:r>
              <a:rPr kumimoji="0" lang="es-ES" sz="1200" b="0" i="0" u="none" strike="noStrike" kern="0" cap="none" spc="0" normalizeH="0" baseline="0" noProof="0" dirty="0">
                <a:ln>
                  <a:noFill/>
                </a:ln>
                <a:solidFill>
                  <a:srgbClr val="434343"/>
                </a:solidFill>
                <a:effectLst/>
                <a:uLnTx/>
                <a:uFillTx/>
                <a:latin typeface="+mn-lt"/>
                <a:cs typeface="Arial"/>
                <a:sym typeface="Arial"/>
              </a:rPr>
              <a:t>.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s-ES" sz="1200" b="0" i="0" u="none" strike="noStrike" kern="0" cap="none" spc="0" normalizeH="0" baseline="0" noProof="0" dirty="0">
                <a:ln>
                  <a:noFill/>
                </a:ln>
                <a:solidFill>
                  <a:srgbClr val="434343"/>
                </a:solidFill>
                <a:effectLst/>
                <a:uLnTx/>
                <a:uFillTx/>
                <a:latin typeface="+mn-lt"/>
                <a:cs typeface="Arial"/>
                <a:sym typeface="Arial"/>
              </a:rPr>
              <a:t>Enfrentados a tener que pagar impuestos por una renta que no recibirán, </a:t>
            </a:r>
            <a:r>
              <a:rPr kumimoji="0" lang="es-ES" sz="1200" b="0" i="0" u="none" strike="noStrike" kern="0" cap="none" spc="0" normalizeH="0" baseline="0" noProof="0" dirty="0">
                <a:ln>
                  <a:noFill/>
                </a:ln>
                <a:solidFill>
                  <a:srgbClr val="002060"/>
                </a:solidFill>
                <a:effectLst/>
                <a:uLnTx/>
                <a:uFillTx/>
                <a:latin typeface="+mn-lt"/>
                <a:cs typeface="Arial"/>
                <a:sym typeface="Arial"/>
              </a:rPr>
              <a:t>socios y/o accionistas optarán por recibir efectivamente estos recursos y no dejarlos como ahorro en la empresa.</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kumimoji="0" lang="es-ES" sz="1200" b="0" i="0" u="none" strike="noStrike" kern="0" cap="none" spc="0" normalizeH="0" baseline="0" noProof="0" dirty="0">
              <a:ln>
                <a:noFill/>
              </a:ln>
              <a:solidFill>
                <a:srgbClr val="002060"/>
              </a:solidFill>
              <a:effectLst/>
              <a:uLnTx/>
              <a:uFillTx/>
              <a:latin typeface="+mn-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CL" sz="1800" b="1" dirty="0">
                <a:effectLst/>
                <a:latin typeface="Calibri" panose="020F0502020204030204" pitchFamily="34" charset="0"/>
                <a:ea typeface="Calibri" panose="020F0502020204030204" pitchFamily="34" charset="0"/>
                <a:cs typeface="Calibri" panose="020F0502020204030204" pitchFamily="34" charset="0"/>
              </a:rPr>
              <a:t>Este sistema afecta de manera negativa a las rentas de las personas que viven de retiros o dividendos, ya que pagan una tasa efectiva muy superior. </a:t>
            </a:r>
            <a:endParaRPr lang="es-CL"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ES" sz="1200" b="0" i="0" u="none" strike="noStrike" cap="none"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ES" sz="1200" b="0" i="0" u="none" strike="noStrike" cap="none" dirty="0">
                <a:solidFill>
                  <a:srgbClr val="002060"/>
                </a:solidFill>
                <a:latin typeface="Arial"/>
                <a:ea typeface="Arial"/>
                <a:cs typeface="Arial"/>
                <a:sym typeface="Arial"/>
              </a:rPr>
              <a:t>Las personas cuyas tasas efectivas de impuesto Global Complementario (tributos personales) sean menores a 22%, podrán reliquidar (o sea, descontar) el IRC, considerándolas -en este caso- una renta gravada con el impuesto Global Complementario, ajustando su carga tributaria según la totalidad de sus ingresos.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ES" sz="1200" b="0" i="0" u="none" strike="noStrike" cap="none" dirty="0">
              <a:solidFill>
                <a:srgbClr val="00206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CL" sz="1200" b="0" i="0" u="none" strike="noStrike" cap="none" dirty="0">
              <a:solidFill>
                <a:srgbClr val="00206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359" name="Google Shape;359;g1d826457164_1_506: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6127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d826457164_1_665: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r>
              <a:rPr lang="es-CL" dirty="0"/>
              <a:t>¿Cuáles son las medidas específicas que ponen el foco en aumentar la inversión?:</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CL" dirty="0"/>
              <a:t>Generar c</a:t>
            </a:r>
            <a:r>
              <a:rPr lang="es-ES" dirty="0"/>
              <a:t>condiciones básicas para las personas y las inversiones (</a:t>
            </a:r>
            <a:r>
              <a:rPr lang="es-ES" dirty="0">
                <a:solidFill>
                  <a:srgbClr val="595959"/>
                </a:solidFill>
              </a:rPr>
              <a:t>Pago y puesta al día de todos los compromisos públicos y de empresas públicas atrasados)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Estabilidad Regulatoria</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Modernización del Estado</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Certeza jurídica</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Incentivos Tributarios a la inversión</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Mejorar sistema de contratación pública</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Propender a la planificación de infraestructura pública de largo plazo</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s-ES" dirty="0">
                <a:solidFill>
                  <a:srgbClr val="595959"/>
                </a:solidFill>
              </a:rPr>
              <a:t>Y, finalmente, actualizar nuestra planificación urbana, actualmente obsoleta y sin una visión sostenible de nuestras ciudades.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s-ES" dirty="0">
              <a:solidFill>
                <a:srgbClr val="595959"/>
              </a:solidFill>
            </a:endParaRP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endParaRPr lang="es-ES" dirty="0"/>
          </a:p>
          <a:p>
            <a:pPr marL="0" lvl="0" indent="0" algn="l" rtl="0">
              <a:lnSpc>
                <a:spcPct val="100000"/>
              </a:lnSpc>
              <a:spcBef>
                <a:spcPts val="0"/>
              </a:spcBef>
              <a:spcAft>
                <a:spcPts val="0"/>
              </a:spcAft>
              <a:buSzPts val="1100"/>
              <a:buNone/>
            </a:pPr>
            <a:endParaRPr lang="es-CL" dirty="0"/>
          </a:p>
          <a:p>
            <a:pPr marL="0" lvl="0" indent="0" algn="l" rtl="0">
              <a:lnSpc>
                <a:spcPct val="100000"/>
              </a:lnSpc>
              <a:spcBef>
                <a:spcPts val="0"/>
              </a:spcBef>
              <a:spcAft>
                <a:spcPts val="0"/>
              </a:spcAft>
              <a:buSzPts val="1100"/>
              <a:buNone/>
            </a:pPr>
            <a:endParaRPr dirty="0"/>
          </a:p>
        </p:txBody>
      </p:sp>
      <p:sp>
        <p:nvSpPr>
          <p:cNvPr id="529" name="Google Shape;529;g1d826457164_1_6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292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9"/>
        <p:cNvGrpSpPr/>
        <p:nvPr/>
      </p:nvGrpSpPr>
      <p:grpSpPr>
        <a:xfrm>
          <a:off x="0" y="0"/>
          <a:ext cx="0" cy="0"/>
          <a:chOff x="0" y="0"/>
          <a:chExt cx="0" cy="0"/>
        </a:xfrm>
      </p:grpSpPr>
      <p:sp>
        <p:nvSpPr>
          <p:cNvPr id="20" name="Google Shape;20;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g140d4a2e383_3_239"/>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40d4a2e383_3_239"/>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4" name="Google Shape;94;g140d4a2e383_3_239"/>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9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p:cSld name="Imagen con título">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a:spLocks noGrp="1"/>
          </p:cNvSpPr>
          <p:nvPr>
            <p:ph type="pic" idx="2"/>
          </p:nvPr>
        </p:nvSpPr>
        <p:spPr>
          <a:xfrm>
            <a:off x="5183188" y="987425"/>
            <a:ext cx="6172200" cy="4873625"/>
          </a:xfrm>
          <a:prstGeom prst="rect">
            <a:avLst/>
          </a:prstGeom>
          <a:noFill/>
          <a:ln>
            <a:noFill/>
          </a:ln>
        </p:spPr>
      </p:sp>
      <p:sp>
        <p:nvSpPr>
          <p:cNvPr id="75" name="Google Shape;75;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5"/>
        <p:cNvGrpSpPr/>
        <p:nvPr/>
      </p:nvGrpSpPr>
      <p:grpSpPr>
        <a:xfrm>
          <a:off x="0" y="0"/>
          <a:ext cx="0" cy="0"/>
          <a:chOff x="0" y="0"/>
          <a:chExt cx="0" cy="0"/>
        </a:xfrm>
      </p:grpSpPr>
      <p:sp>
        <p:nvSpPr>
          <p:cNvPr id="86" name="Google Shape;86;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mercadopublico.c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3" name="Picture 2" descr="Sector de la construcción en el Biobío terminó con 20 mil empleos menos en  el 2023 | sabes.cl">
            <a:extLst>
              <a:ext uri="{FF2B5EF4-FFF2-40B4-BE49-F238E27FC236}">
                <a16:creationId xmlns:a16="http://schemas.microsoft.com/office/drawing/2014/main" id="{2C827B19-5F37-F35C-F459-106E3EAF3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0891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4AFA7E4-3245-53B8-6A8E-CE7F03895152}"/>
              </a:ext>
            </a:extLst>
          </p:cNvPr>
          <p:cNvSpPr/>
          <p:nvPr/>
        </p:nvSpPr>
        <p:spPr>
          <a:xfrm>
            <a:off x="-2" y="0"/>
            <a:ext cx="12192002" cy="6858000"/>
          </a:xfrm>
          <a:prstGeom prst="rect">
            <a:avLst/>
          </a:prstGeom>
          <a:solidFill>
            <a:srgbClr val="00206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3" name="Google Shape;533;g1d826457164_1_665"/>
          <p:cNvSpPr txBox="1"/>
          <p:nvPr/>
        </p:nvSpPr>
        <p:spPr>
          <a:xfrm>
            <a:off x="-2" y="2824370"/>
            <a:ext cx="12191999" cy="1738897"/>
          </a:xfrm>
          <a:prstGeom prst="rect">
            <a:avLst/>
          </a:prstGeom>
          <a:solidFill>
            <a:schemeClr val="lt1">
              <a:alpha val="23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Libre Franklin Medium"/>
              <a:buNone/>
            </a:pPr>
            <a:r>
              <a:rPr lang="es-ES" sz="3500" b="1" dirty="0">
                <a:solidFill>
                  <a:srgbClr val="FFFF00"/>
                </a:solidFill>
                <a:latin typeface="Century Gothic"/>
                <a:ea typeface="Century Gothic"/>
                <a:cs typeface="Century Gothic"/>
                <a:sym typeface="Century Gothic"/>
              </a:rPr>
              <a:t>Catastro de Proyectos  Región del Biobío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800" b="1" i="0" u="none" strike="noStrike" kern="0" cap="none" spc="0" normalizeH="0" baseline="0" noProof="0" dirty="0">
              <a:ln>
                <a:noFill/>
              </a:ln>
              <a:solidFill>
                <a:srgbClr val="FFFF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0" u="none" strike="noStrike" kern="0" cap="none" spc="0" normalizeH="0" baseline="0" noProof="0" dirty="0">
                <a:ln>
                  <a:noFill/>
                </a:ln>
                <a:solidFill>
                  <a:srgbClr val="FFFF00"/>
                </a:solidFill>
                <a:effectLst/>
                <a:uLnTx/>
                <a:uFillTx/>
                <a:latin typeface="Arial"/>
                <a:cs typeface="Arial"/>
                <a:sym typeface="Arial"/>
              </a:rPr>
              <a:t>Primer Semestre de 2024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800" b="1" i="0" u="none" strike="noStrike" kern="0" cap="none" spc="0" normalizeH="0" baseline="0" noProof="0" dirty="0">
              <a:ln>
                <a:noFill/>
              </a:ln>
              <a:solidFill>
                <a:srgbClr val="FFFF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0" u="none" strike="noStrike" kern="0" cap="none" spc="0" normalizeH="0" baseline="0" noProof="0" dirty="0">
                <a:ln>
                  <a:noFill/>
                </a:ln>
                <a:solidFill>
                  <a:srgbClr val="FFFF00"/>
                </a:solidFill>
                <a:effectLst/>
                <a:uLnTx/>
                <a:uFillTx/>
                <a:latin typeface="Arial"/>
                <a:cs typeface="Arial"/>
                <a:sym typeface="Arial"/>
              </a:rPr>
              <a:t>CChC Concepción</a:t>
            </a:r>
          </a:p>
        </p:txBody>
      </p:sp>
      <p:pic>
        <p:nvPicPr>
          <p:cNvPr id="6" name="Imagen 5">
            <a:extLst>
              <a:ext uri="{FF2B5EF4-FFF2-40B4-BE49-F238E27FC236}">
                <a16:creationId xmlns:a16="http://schemas.microsoft.com/office/drawing/2014/main" id="{78DFA168-796A-9AC3-54D3-499F267E3A29}"/>
              </a:ext>
            </a:extLst>
          </p:cNvPr>
          <p:cNvPicPr>
            <a:picLocks noChangeAspect="1"/>
          </p:cNvPicPr>
          <p:nvPr/>
        </p:nvPicPr>
        <p:blipFill>
          <a:blip r:embed="rId4"/>
          <a:stretch>
            <a:fillRect/>
          </a:stretch>
        </p:blipFill>
        <p:spPr>
          <a:xfrm>
            <a:off x="3832224" y="595893"/>
            <a:ext cx="4527550" cy="1358265"/>
          </a:xfrm>
          <a:prstGeom prst="rect">
            <a:avLst/>
          </a:prstGeom>
          <a:solidFill>
            <a:schemeClr val="lt1">
              <a:alpha val="54000"/>
            </a:schemeClr>
          </a:solidFill>
        </p:spPr>
      </p:pic>
    </p:spTree>
    <p:extLst>
      <p:ext uri="{BB962C8B-B14F-4D97-AF65-F5344CB8AC3E}">
        <p14:creationId xmlns:p14="http://schemas.microsoft.com/office/powerpoint/2010/main" val="3978921350"/>
      </p:ext>
    </p:extLst>
  </p:cSld>
  <p:clrMapOvr>
    <a:masterClrMapping/>
  </p:clrMapOvr>
  <mc:AlternateContent xmlns:mc="http://schemas.openxmlformats.org/markup-compatibility/2006" xmlns:p14="http://schemas.microsoft.com/office/powerpoint/2010/main">
    <mc:Choice Requires="p14">
      <p:transition spd="slow" p14:dur="1800">
        <p:push/>
      </p:transition>
    </mc:Choice>
    <mc:Fallback xmlns="">
      <p:transition spd="slow">
        <p:push/>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467"/>
        <p:cNvGrpSpPr/>
        <p:nvPr/>
      </p:nvGrpSpPr>
      <p:grpSpPr>
        <a:xfrm>
          <a:off x="0" y="0"/>
          <a:ext cx="0" cy="0"/>
          <a:chOff x="0" y="0"/>
          <a:chExt cx="0" cy="0"/>
        </a:xfrm>
      </p:grpSpPr>
      <p:sp>
        <p:nvSpPr>
          <p:cNvPr id="3" name="Google Shape;486;g1d826457164_1_762">
            <a:extLst>
              <a:ext uri="{FF2B5EF4-FFF2-40B4-BE49-F238E27FC236}">
                <a16:creationId xmlns:a16="http://schemas.microsoft.com/office/drawing/2014/main" id="{5DAA30ED-D696-C78B-2228-8EFF42F15F96}"/>
              </a:ext>
            </a:extLst>
          </p:cNvPr>
          <p:cNvSpPr txBox="1"/>
          <p:nvPr/>
        </p:nvSpPr>
        <p:spPr>
          <a:xfrm>
            <a:off x="2348100" y="217527"/>
            <a:ext cx="6029325"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Libre Franklin Medium"/>
              <a:buNone/>
            </a:pPr>
            <a:r>
              <a:rPr lang="es-ES" sz="2900" b="1" dirty="0">
                <a:solidFill>
                  <a:schemeClr val="bg1"/>
                </a:solidFill>
                <a:latin typeface="Century Gothic"/>
                <a:ea typeface="Century Gothic"/>
                <a:cs typeface="Century Gothic"/>
                <a:sym typeface="Century Gothic"/>
              </a:rPr>
              <a:t>Alcances Metodológicos</a:t>
            </a:r>
            <a:endParaRPr sz="300" b="1" i="0" u="none" strike="noStrike" cap="none" dirty="0">
              <a:solidFill>
                <a:schemeClr val="bg1"/>
              </a:solidFill>
              <a:latin typeface="Century Gothic"/>
              <a:ea typeface="Century Gothic"/>
              <a:cs typeface="Century Gothic"/>
              <a:sym typeface="Century Gothic"/>
            </a:endParaRPr>
          </a:p>
        </p:txBody>
      </p:sp>
      <p:sp>
        <p:nvSpPr>
          <p:cNvPr id="4" name="CuadroTexto 7">
            <a:extLst>
              <a:ext uri="{FF2B5EF4-FFF2-40B4-BE49-F238E27FC236}">
                <a16:creationId xmlns:a16="http://schemas.microsoft.com/office/drawing/2014/main" id="{6F9C820D-1275-F7BE-30D8-CF4C66B85E0E}"/>
              </a:ext>
            </a:extLst>
          </p:cNvPr>
          <p:cNvSpPr txBox="1">
            <a:spLocks noChangeArrowheads="1"/>
          </p:cNvSpPr>
          <p:nvPr/>
        </p:nvSpPr>
        <p:spPr bwMode="auto">
          <a:xfrm>
            <a:off x="2023419" y="1287658"/>
            <a:ext cx="7172960" cy="4832092"/>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fontAlgn="base">
              <a:spcBef>
                <a:spcPct val="0"/>
              </a:spcBef>
              <a:spcAft>
                <a:spcPct val="0"/>
              </a:spcAft>
              <a:buClrTx/>
              <a:buFontTx/>
              <a:buNone/>
              <a:defRPr/>
            </a:pPr>
            <a:r>
              <a:rPr lang="es-ES" altLang="en-US" kern="1200" dirty="0">
                <a:solidFill>
                  <a:schemeClr val="bg1"/>
                </a:solidFill>
                <a:latin typeface="+mj-lt"/>
                <a:ea typeface="+mn-ea"/>
                <a:cs typeface="Open Sans" panose="020B0606030504020204" pitchFamily="34" charset="0"/>
              </a:rPr>
              <a:t>Búsqueda en diferentes portales web de acceso publico, siendo el presente catastro una recopilación y resumen de información de libre acceso. El ultimo periodo catastrado corresponde a </a:t>
            </a:r>
            <a:r>
              <a:rPr lang="es-ES" altLang="en-US" kern="1200" dirty="0">
                <a:solidFill>
                  <a:schemeClr val="bg1"/>
                </a:solidFill>
                <a:highlight>
                  <a:srgbClr val="000080"/>
                </a:highlight>
                <a:latin typeface="+mj-lt"/>
                <a:ea typeface="+mn-ea"/>
                <a:cs typeface="Open Sans" panose="020B0606030504020204" pitchFamily="34" charset="0"/>
              </a:rPr>
              <a:t>enero-junio de 2024, </a:t>
            </a:r>
            <a:r>
              <a:rPr lang="es-ES" altLang="en-US" kern="1200" dirty="0">
                <a:solidFill>
                  <a:schemeClr val="bg1"/>
                </a:solidFill>
                <a:latin typeface="+mj-lt"/>
                <a:ea typeface="+mn-ea"/>
                <a:cs typeface="Open Sans" panose="020B0606030504020204" pitchFamily="34" charset="0"/>
              </a:rPr>
              <a:t>incorporando:</a:t>
            </a:r>
          </a:p>
          <a:p>
            <a:pPr algn="just" fontAlgn="base">
              <a:spcBef>
                <a:spcPct val="0"/>
              </a:spcBef>
              <a:spcAft>
                <a:spcPct val="0"/>
              </a:spcAft>
              <a:buClrTx/>
              <a:buFontTx/>
              <a:buNone/>
              <a:defRPr/>
            </a:pPr>
            <a:endParaRPr lang="es-ES" altLang="en-US" kern="1200" dirty="0">
              <a:solidFill>
                <a:schemeClr val="bg1"/>
              </a:solidFill>
              <a:highlight>
                <a:srgbClr val="000080"/>
              </a:highlight>
              <a:latin typeface="+mj-lt"/>
              <a:ea typeface="+mn-ea"/>
              <a:cs typeface="Open Sans" panose="020B0606030504020204" pitchFamily="34" charset="0"/>
            </a:endParaRPr>
          </a:p>
          <a:p>
            <a:pPr marL="171450" indent="-171450" algn="just" fontAlgn="base">
              <a:spcBef>
                <a:spcPct val="0"/>
              </a:spcBef>
              <a:spcAft>
                <a:spcPct val="0"/>
              </a:spcAft>
              <a:buClrTx/>
              <a:buFont typeface="Arial" panose="020B0604020202020204" pitchFamily="34" charset="0"/>
              <a:buChar char="•"/>
              <a:defRPr/>
            </a:pPr>
            <a:endParaRPr lang="es-ES" altLang="en-US" kern="1200" dirty="0">
              <a:solidFill>
                <a:schemeClr val="bg1"/>
              </a:solidFill>
              <a:latin typeface="+mj-lt"/>
              <a:ea typeface="+mn-ea"/>
              <a:cs typeface="Open Sans" panose="020B0606030504020204" pitchFamily="34" charset="0"/>
            </a:endParaRPr>
          </a:p>
          <a:p>
            <a:pPr marL="171450" indent="-171450" algn="just" fontAlgn="base">
              <a:spcBef>
                <a:spcPct val="0"/>
              </a:spcBef>
              <a:spcAft>
                <a:spcPct val="0"/>
              </a:spcAft>
              <a:buClrTx/>
              <a:buFont typeface="Arial" panose="020B0604020202020204" pitchFamily="34" charset="0"/>
              <a:buChar char="•"/>
              <a:defRPr/>
            </a:pPr>
            <a:r>
              <a:rPr lang="es-ES" altLang="en-US" b="1" kern="1200" dirty="0">
                <a:solidFill>
                  <a:schemeClr val="bg1"/>
                </a:solidFill>
                <a:highlight>
                  <a:srgbClr val="000080"/>
                </a:highlight>
                <a:latin typeface="+mj-lt"/>
                <a:ea typeface="+mn-ea"/>
                <a:cs typeface="Open Sans" panose="020B0606030504020204" pitchFamily="34" charset="0"/>
              </a:rPr>
              <a:t>Obras del Estado No MOP: </a:t>
            </a:r>
            <a:r>
              <a:rPr lang="es-ES" altLang="en-US" kern="1200" dirty="0">
                <a:solidFill>
                  <a:schemeClr val="bg1"/>
                </a:solidFill>
                <a:latin typeface="+mj-lt"/>
                <a:ea typeface="+mn-ea"/>
                <a:cs typeface="Open Sans" panose="020B0606030504020204" pitchFamily="34" charset="0"/>
              </a:rPr>
              <a:t>Búsqueda de obras adjudicadas en portal </a:t>
            </a:r>
            <a:r>
              <a:rPr lang="es-ES" altLang="en-US" kern="1200" dirty="0">
                <a:solidFill>
                  <a:schemeClr val="bg1"/>
                </a:solidFill>
                <a:latin typeface="+mj-lt"/>
                <a:ea typeface="+mn-ea"/>
                <a:cs typeface="Open Sans" panose="020B0606030504020204" pitchFamily="34" charset="0"/>
                <a:hlinkClick r:id="rId3">
                  <a:extLst>
                    <a:ext uri="{A12FA001-AC4F-418D-AE19-62706E023703}">
                      <ahyp:hlinkClr xmlns:ahyp="http://schemas.microsoft.com/office/drawing/2018/hyperlinkcolor" val="tx"/>
                    </a:ext>
                  </a:extLst>
                </a:hlinkClick>
              </a:rPr>
              <a:t>www.mercadopublico.cl</a:t>
            </a:r>
            <a:r>
              <a:rPr lang="es-ES" altLang="en-US" kern="1200" dirty="0">
                <a:solidFill>
                  <a:schemeClr val="bg1"/>
                </a:solidFill>
                <a:latin typeface="+mj-lt"/>
                <a:ea typeface="+mn-ea"/>
                <a:cs typeface="Open Sans" panose="020B0606030504020204" pitchFamily="34" charset="0"/>
              </a:rPr>
              <a:t> con destino “construcción” encargada por algún organismo del estado diferente al MOP (ej. Municipios, Servicios de Salud, Educación, etc.).</a:t>
            </a:r>
          </a:p>
          <a:p>
            <a:pPr marL="171450" indent="-171450" algn="just" fontAlgn="base">
              <a:spcBef>
                <a:spcPct val="0"/>
              </a:spcBef>
              <a:spcAft>
                <a:spcPct val="0"/>
              </a:spcAft>
              <a:buClrTx/>
              <a:buFont typeface="Arial" panose="020B0604020202020204" pitchFamily="34" charset="0"/>
              <a:buChar char="•"/>
              <a:defRPr/>
            </a:pPr>
            <a:endParaRPr lang="es-ES" altLang="en-US" kern="1200" dirty="0">
              <a:solidFill>
                <a:schemeClr val="bg1"/>
              </a:solidFill>
              <a:latin typeface="+mj-lt"/>
              <a:ea typeface="+mn-ea"/>
              <a:cs typeface="Open Sans" panose="020B0606030504020204" pitchFamily="34" charset="0"/>
            </a:endParaRPr>
          </a:p>
          <a:p>
            <a:pPr marL="171450" indent="-171450" algn="just" fontAlgn="base">
              <a:spcBef>
                <a:spcPct val="0"/>
              </a:spcBef>
              <a:spcAft>
                <a:spcPct val="0"/>
              </a:spcAft>
              <a:buClrTx/>
              <a:buFont typeface="Arial" panose="020B0604020202020204" pitchFamily="34" charset="0"/>
              <a:buChar char="•"/>
              <a:defRPr/>
            </a:pPr>
            <a:endParaRPr lang="es-ES" altLang="en-US" kern="1200" dirty="0">
              <a:solidFill>
                <a:schemeClr val="bg1"/>
              </a:solidFill>
              <a:latin typeface="+mj-lt"/>
              <a:ea typeface="+mn-ea"/>
              <a:cs typeface="Open Sans" panose="020B0606030504020204" pitchFamily="34" charset="0"/>
            </a:endParaRPr>
          </a:p>
          <a:p>
            <a:pPr marL="171450" indent="-171450" algn="just" fontAlgn="base">
              <a:spcBef>
                <a:spcPct val="0"/>
              </a:spcBef>
              <a:spcAft>
                <a:spcPct val="0"/>
              </a:spcAft>
              <a:buClrTx/>
              <a:buFont typeface="Arial" panose="020B0604020202020204" pitchFamily="34" charset="0"/>
              <a:buChar char="•"/>
              <a:defRPr/>
            </a:pPr>
            <a:r>
              <a:rPr lang="es-ES" altLang="en-US" b="1" kern="1200" dirty="0">
                <a:solidFill>
                  <a:schemeClr val="bg1"/>
                </a:solidFill>
                <a:highlight>
                  <a:srgbClr val="000080"/>
                </a:highlight>
                <a:latin typeface="+mj-lt"/>
                <a:ea typeface="+mn-ea"/>
                <a:cs typeface="Open Sans" panose="020B0606030504020204" pitchFamily="34" charset="0"/>
              </a:rPr>
              <a:t>Obras MOP</a:t>
            </a:r>
            <a:r>
              <a:rPr lang="es-ES" altLang="en-US" kern="1200" dirty="0">
                <a:solidFill>
                  <a:schemeClr val="bg1"/>
                </a:solidFill>
                <a:highlight>
                  <a:srgbClr val="000080"/>
                </a:highlight>
                <a:latin typeface="+mj-lt"/>
                <a:ea typeface="+mn-ea"/>
                <a:cs typeface="Open Sans" panose="020B0606030504020204" pitchFamily="34" charset="0"/>
              </a:rPr>
              <a:t>: </a:t>
            </a:r>
            <a:r>
              <a:rPr lang="es-ES" altLang="en-US" kern="1200" dirty="0">
                <a:solidFill>
                  <a:schemeClr val="bg1"/>
                </a:solidFill>
                <a:latin typeface="+mj-lt"/>
                <a:ea typeface="+mn-ea"/>
                <a:cs typeface="Open Sans" panose="020B0606030504020204" pitchFamily="34" charset="0"/>
              </a:rPr>
              <a:t>Contratación de obras a empresas constructoras de algún registro del Ministerio de Obras Publicas (MOP).</a:t>
            </a:r>
          </a:p>
          <a:p>
            <a:pPr algn="just" fontAlgn="base">
              <a:spcBef>
                <a:spcPct val="0"/>
              </a:spcBef>
              <a:spcAft>
                <a:spcPct val="0"/>
              </a:spcAft>
              <a:buClrTx/>
              <a:defRPr/>
            </a:pPr>
            <a:endParaRPr lang="es-ES" altLang="en-US" kern="1200" dirty="0">
              <a:solidFill>
                <a:schemeClr val="bg1"/>
              </a:solidFill>
              <a:latin typeface="+mj-lt"/>
              <a:ea typeface="+mn-ea"/>
              <a:cs typeface="Open Sans" panose="020B0606030504020204" pitchFamily="34" charset="0"/>
            </a:endParaRPr>
          </a:p>
          <a:p>
            <a:pPr algn="just" fontAlgn="base">
              <a:spcBef>
                <a:spcPct val="0"/>
              </a:spcBef>
              <a:spcAft>
                <a:spcPct val="0"/>
              </a:spcAft>
              <a:buClrTx/>
              <a:defRPr/>
            </a:pPr>
            <a:endParaRPr lang="es-ES" altLang="en-US" kern="1200" dirty="0">
              <a:solidFill>
                <a:schemeClr val="bg1"/>
              </a:solidFill>
              <a:latin typeface="+mj-lt"/>
              <a:ea typeface="+mn-ea"/>
              <a:cs typeface="Open Sans" panose="020B0606030504020204" pitchFamily="34" charset="0"/>
            </a:endParaRPr>
          </a:p>
          <a:p>
            <a:pPr marL="171450" indent="-171450" algn="just" fontAlgn="base">
              <a:spcBef>
                <a:spcPct val="0"/>
              </a:spcBef>
              <a:spcAft>
                <a:spcPct val="0"/>
              </a:spcAft>
              <a:buClrTx/>
              <a:buFont typeface="Arial" panose="020B0604020202020204" pitchFamily="34" charset="0"/>
              <a:buChar char="•"/>
              <a:defRPr/>
            </a:pPr>
            <a:r>
              <a:rPr lang="es-ES" altLang="en-US" b="1" kern="1200" dirty="0">
                <a:solidFill>
                  <a:schemeClr val="bg1"/>
                </a:solidFill>
                <a:highlight>
                  <a:srgbClr val="000080"/>
                </a:highlight>
                <a:latin typeface="+mj-lt"/>
                <a:ea typeface="+mn-ea"/>
                <a:cs typeface="Open Sans" panose="020B0606030504020204" pitchFamily="34" charset="0"/>
              </a:rPr>
              <a:t>Permisos y Anteproyectos de Construcción: </a:t>
            </a:r>
            <a:r>
              <a:rPr lang="es-ES" altLang="en-US" kern="1200" dirty="0">
                <a:solidFill>
                  <a:schemeClr val="bg1"/>
                </a:solidFill>
                <a:latin typeface="+mj-lt"/>
                <a:ea typeface="+mn-ea"/>
                <a:cs typeface="Open Sans" panose="020B0606030504020204" pitchFamily="34" charset="0"/>
              </a:rPr>
              <a:t> Levantamiento en portales de transparencia de Municipios de la Región del Biobío, con información de permisos de alcance habitacional, comercio, industrias y servicios.</a:t>
            </a:r>
          </a:p>
          <a:p>
            <a:pPr marL="171450" indent="-171450" algn="just" fontAlgn="base">
              <a:spcBef>
                <a:spcPct val="0"/>
              </a:spcBef>
              <a:spcAft>
                <a:spcPct val="0"/>
              </a:spcAft>
              <a:buClrTx/>
              <a:buFont typeface="Arial" panose="020B0604020202020204" pitchFamily="34" charset="0"/>
              <a:buChar char="•"/>
              <a:defRPr/>
            </a:pPr>
            <a:endParaRPr lang="es-ES" altLang="en-US" kern="1200" dirty="0">
              <a:solidFill>
                <a:schemeClr val="bg1"/>
              </a:solidFill>
              <a:latin typeface="+mj-lt"/>
              <a:ea typeface="+mn-ea"/>
              <a:cs typeface="Open Sans" panose="020B0606030504020204" pitchFamily="34" charset="0"/>
            </a:endParaRPr>
          </a:p>
          <a:p>
            <a:pPr marL="171450" indent="-171450" algn="just" fontAlgn="base">
              <a:spcBef>
                <a:spcPct val="0"/>
              </a:spcBef>
              <a:spcAft>
                <a:spcPct val="0"/>
              </a:spcAft>
              <a:buClrTx/>
              <a:buFont typeface="Arial" panose="020B0604020202020204" pitchFamily="34" charset="0"/>
              <a:buChar char="•"/>
              <a:defRPr/>
            </a:pPr>
            <a:endParaRPr lang="es-ES" altLang="en-US" kern="1200" dirty="0">
              <a:solidFill>
                <a:schemeClr val="bg1"/>
              </a:solidFill>
              <a:latin typeface="+mj-lt"/>
              <a:ea typeface="+mn-ea"/>
              <a:cs typeface="Open Sans" panose="020B0606030504020204" pitchFamily="34" charset="0"/>
            </a:endParaRPr>
          </a:p>
          <a:p>
            <a:pPr marL="171450" indent="-171450" algn="just" fontAlgn="base">
              <a:spcBef>
                <a:spcPct val="0"/>
              </a:spcBef>
              <a:spcAft>
                <a:spcPct val="0"/>
              </a:spcAft>
              <a:buClrTx/>
              <a:buFont typeface="Arial" panose="020B0604020202020204" pitchFamily="34" charset="0"/>
              <a:buChar char="•"/>
              <a:defRPr/>
            </a:pPr>
            <a:r>
              <a:rPr lang="es-ES" altLang="en-US" b="1" kern="1200" dirty="0">
                <a:solidFill>
                  <a:schemeClr val="bg1"/>
                </a:solidFill>
                <a:highlight>
                  <a:srgbClr val="000080"/>
                </a:highlight>
                <a:latin typeface="+mj-lt"/>
                <a:ea typeface="+mn-ea"/>
                <a:cs typeface="Open Sans" panose="020B0606030504020204" pitchFamily="34" charset="0"/>
              </a:rPr>
              <a:t>Proyectos en SEIA: </a:t>
            </a:r>
            <a:r>
              <a:rPr lang="es-ES" altLang="en-US" kern="1200" dirty="0">
                <a:solidFill>
                  <a:schemeClr val="bg1"/>
                </a:solidFill>
                <a:latin typeface="+mj-lt"/>
                <a:ea typeface="+mn-ea"/>
                <a:cs typeface="Open Sans" panose="020B0606030504020204" pitchFamily="34" charset="0"/>
              </a:rPr>
              <a:t>Iniciáticas de inversión publica y privadas que requerirán obras de construcción, previa aprobación de declaración o estudio de impacto ambiental; el catastro incorpora iniciativas ingresadas o con calificación aprobada.</a:t>
            </a:r>
            <a:endParaRPr lang="es-CL" altLang="en-US" kern="1200" dirty="0">
              <a:solidFill>
                <a:schemeClr val="bg1"/>
              </a:solidFill>
              <a:latin typeface="+mj-lt"/>
              <a:ea typeface="+mn-ea"/>
              <a:cs typeface="Open Sans" panose="020B0606030504020204" pitchFamily="34" charset="0"/>
            </a:endParaRPr>
          </a:p>
        </p:txBody>
      </p:sp>
    </p:spTree>
    <p:extLst>
      <p:ext uri="{BB962C8B-B14F-4D97-AF65-F5344CB8AC3E}">
        <p14:creationId xmlns:p14="http://schemas.microsoft.com/office/powerpoint/2010/main" val="264259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467"/>
        <p:cNvGrpSpPr/>
        <p:nvPr/>
      </p:nvGrpSpPr>
      <p:grpSpPr>
        <a:xfrm>
          <a:off x="0" y="0"/>
          <a:ext cx="0" cy="0"/>
          <a:chOff x="0" y="0"/>
          <a:chExt cx="0" cy="0"/>
        </a:xfrm>
      </p:grpSpPr>
      <p:sp>
        <p:nvSpPr>
          <p:cNvPr id="3" name="Google Shape;486;g1d826457164_1_762">
            <a:extLst>
              <a:ext uri="{FF2B5EF4-FFF2-40B4-BE49-F238E27FC236}">
                <a16:creationId xmlns:a16="http://schemas.microsoft.com/office/drawing/2014/main" id="{5DAA30ED-D696-C78B-2228-8EFF42F15F96}"/>
              </a:ext>
            </a:extLst>
          </p:cNvPr>
          <p:cNvSpPr txBox="1"/>
          <p:nvPr/>
        </p:nvSpPr>
        <p:spPr>
          <a:xfrm>
            <a:off x="2204721" y="399541"/>
            <a:ext cx="7183120" cy="5385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Libre Franklin Medium"/>
              <a:buNone/>
            </a:pPr>
            <a:r>
              <a:rPr lang="es-ES" sz="2900" b="1" dirty="0">
                <a:solidFill>
                  <a:schemeClr val="bg1"/>
                </a:solidFill>
                <a:latin typeface="Century Gothic"/>
                <a:ea typeface="Century Gothic"/>
                <a:cs typeface="Century Gothic"/>
                <a:sym typeface="Century Gothic"/>
              </a:rPr>
              <a:t>Resumen Año 2024 (al 30 de junio) </a:t>
            </a:r>
            <a:endParaRPr sz="300" b="1" i="0" u="none" strike="noStrike" cap="none" dirty="0">
              <a:solidFill>
                <a:schemeClr val="bg1"/>
              </a:solidFill>
              <a:latin typeface="Century Gothic"/>
              <a:ea typeface="Century Gothic"/>
              <a:cs typeface="Century Gothic"/>
              <a:sym typeface="Century Gothic"/>
            </a:endParaRPr>
          </a:p>
        </p:txBody>
      </p:sp>
      <p:sp>
        <p:nvSpPr>
          <p:cNvPr id="5" name="CuadroTexto 4">
            <a:extLst>
              <a:ext uri="{FF2B5EF4-FFF2-40B4-BE49-F238E27FC236}">
                <a16:creationId xmlns:a16="http://schemas.microsoft.com/office/drawing/2014/main" id="{AC57FDDB-C3BC-F49D-633B-7333747C8845}"/>
              </a:ext>
            </a:extLst>
          </p:cNvPr>
          <p:cNvSpPr txBox="1"/>
          <p:nvPr/>
        </p:nvSpPr>
        <p:spPr>
          <a:xfrm>
            <a:off x="7782560" y="1498694"/>
            <a:ext cx="4049461" cy="4478149"/>
          </a:xfrm>
          <a:prstGeom prst="rect">
            <a:avLst/>
          </a:prstGeom>
          <a:noFill/>
        </p:spPr>
        <p:txBody>
          <a:bodyPr wrap="square">
            <a:spAutoFit/>
          </a:bodyPr>
          <a:lstStyle/>
          <a:p>
            <a:pPr algn="just"/>
            <a:r>
              <a:rPr lang="es-ES" sz="1500" dirty="0">
                <a:solidFill>
                  <a:schemeClr val="bg1"/>
                </a:solidFill>
              </a:rPr>
              <a:t>341 proyectos en la región del Biobío:</a:t>
            </a:r>
          </a:p>
          <a:p>
            <a:pPr algn="just"/>
            <a:endParaRPr lang="es-ES" sz="1500" dirty="0">
              <a:solidFill>
                <a:schemeClr val="bg1"/>
              </a:solidFill>
            </a:endParaRPr>
          </a:p>
          <a:p>
            <a:pPr marL="285750" lvl="2" indent="-285750" algn="just">
              <a:buClr>
                <a:srgbClr val="FFC000"/>
              </a:buClr>
              <a:buSzPct val="132000"/>
              <a:buFont typeface="Arial" panose="020B0604020202020204" pitchFamily="34" charset="0"/>
              <a:buChar char="•"/>
            </a:pPr>
            <a:r>
              <a:rPr lang="es-ES" sz="1500" dirty="0">
                <a:solidFill>
                  <a:schemeClr val="bg1"/>
                </a:solidFill>
              </a:rPr>
              <a:t>203 contratos de obras adjudicados por organismos de dependencia estatal diferentes al MOP.</a:t>
            </a:r>
          </a:p>
          <a:p>
            <a:pPr algn="just">
              <a:buClr>
                <a:srgbClr val="FFC000"/>
              </a:buClr>
              <a:buSzPct val="132000"/>
            </a:pPr>
            <a:endParaRPr lang="es-ES" sz="1500" dirty="0">
              <a:solidFill>
                <a:schemeClr val="bg1"/>
              </a:solidFill>
            </a:endParaRPr>
          </a:p>
          <a:p>
            <a:pPr marL="285750" indent="-285750" algn="just">
              <a:buClr>
                <a:srgbClr val="FFC000"/>
              </a:buClr>
              <a:buSzPct val="132000"/>
              <a:buFont typeface="Arial" panose="020B0604020202020204" pitchFamily="34" charset="0"/>
              <a:buChar char="•"/>
            </a:pPr>
            <a:r>
              <a:rPr lang="es-ES" sz="1500" dirty="0">
                <a:solidFill>
                  <a:schemeClr val="bg1"/>
                </a:solidFill>
              </a:rPr>
              <a:t>70 contratos adjudicadas por Ministerio de Obras Publicas (MOP)</a:t>
            </a:r>
          </a:p>
          <a:p>
            <a:pPr marL="285750" indent="-285750" algn="just">
              <a:buClr>
                <a:srgbClr val="FFC000"/>
              </a:buClr>
              <a:buSzPct val="132000"/>
              <a:buFont typeface="Arial" panose="020B0604020202020204" pitchFamily="34" charset="0"/>
              <a:buChar char="•"/>
            </a:pPr>
            <a:endParaRPr lang="es-ES" sz="1500" dirty="0">
              <a:solidFill>
                <a:schemeClr val="bg1"/>
              </a:solidFill>
            </a:endParaRPr>
          </a:p>
          <a:p>
            <a:pPr marL="285750" indent="-285750" algn="just">
              <a:buClr>
                <a:srgbClr val="FFC000"/>
              </a:buClr>
              <a:buSzPct val="132000"/>
              <a:buFont typeface="Arial" panose="020B0604020202020204" pitchFamily="34" charset="0"/>
              <a:buChar char="•"/>
            </a:pPr>
            <a:r>
              <a:rPr lang="es-ES" sz="1500" dirty="0">
                <a:solidFill>
                  <a:schemeClr val="bg1"/>
                </a:solidFill>
              </a:rPr>
              <a:t>30 permisos de construcción y 11 anteproyectos aprobados en alguna Dirección de Obras Municipales de la Región del Biobío con destino habitacional, industria, comercio y servicios.</a:t>
            </a:r>
          </a:p>
          <a:p>
            <a:pPr marL="285750" indent="-285750" algn="just">
              <a:buClr>
                <a:srgbClr val="FFC000"/>
              </a:buClr>
              <a:buSzPct val="132000"/>
              <a:buFont typeface="Arial" panose="020B0604020202020204" pitchFamily="34" charset="0"/>
              <a:buChar char="•"/>
            </a:pPr>
            <a:endParaRPr lang="es-ES" sz="1500" dirty="0">
              <a:solidFill>
                <a:schemeClr val="bg1"/>
              </a:solidFill>
            </a:endParaRPr>
          </a:p>
          <a:p>
            <a:pPr marL="285750" indent="-285750" algn="just">
              <a:buClr>
                <a:srgbClr val="FFC000"/>
              </a:buClr>
              <a:buSzPct val="132000"/>
              <a:buFont typeface="Arial" panose="020B0604020202020204" pitchFamily="34" charset="0"/>
              <a:buChar char="•"/>
            </a:pPr>
            <a:r>
              <a:rPr lang="es-ES" sz="1500" dirty="0">
                <a:solidFill>
                  <a:schemeClr val="bg1"/>
                </a:solidFill>
              </a:rPr>
              <a:t>27 Proyectos ingresados o con calificación aprobada en el Servicios de Evaluación de  Impacto Ambiental.	</a:t>
            </a:r>
          </a:p>
        </p:txBody>
      </p:sp>
      <p:graphicFrame>
        <p:nvGraphicFramePr>
          <p:cNvPr id="2" name="Tabla 1">
            <a:extLst>
              <a:ext uri="{FF2B5EF4-FFF2-40B4-BE49-F238E27FC236}">
                <a16:creationId xmlns:a16="http://schemas.microsoft.com/office/drawing/2014/main" id="{393945A1-1F9F-EE22-6162-2E117B49A670}"/>
              </a:ext>
            </a:extLst>
          </p:cNvPr>
          <p:cNvGraphicFramePr>
            <a:graphicFrameLocks noGrp="1"/>
          </p:cNvGraphicFramePr>
          <p:nvPr>
            <p:extLst>
              <p:ext uri="{D42A27DB-BD31-4B8C-83A1-F6EECF244321}">
                <p14:modId xmlns:p14="http://schemas.microsoft.com/office/powerpoint/2010/main" val="2363630901"/>
              </p:ext>
            </p:extLst>
          </p:nvPr>
        </p:nvGraphicFramePr>
        <p:xfrm>
          <a:off x="452504" y="1498694"/>
          <a:ext cx="6991917" cy="4907628"/>
        </p:xfrm>
        <a:graphic>
          <a:graphicData uri="http://schemas.openxmlformats.org/drawingml/2006/table">
            <a:tbl>
              <a:tblPr/>
              <a:tblGrid>
                <a:gridCol w="2050415">
                  <a:extLst>
                    <a:ext uri="{9D8B030D-6E8A-4147-A177-3AD203B41FA5}">
                      <a16:colId xmlns:a16="http://schemas.microsoft.com/office/drawing/2014/main" val="2204792548"/>
                    </a:ext>
                  </a:extLst>
                </a:gridCol>
                <a:gridCol w="1658830">
                  <a:extLst>
                    <a:ext uri="{9D8B030D-6E8A-4147-A177-3AD203B41FA5}">
                      <a16:colId xmlns:a16="http://schemas.microsoft.com/office/drawing/2014/main" val="2093296948"/>
                    </a:ext>
                  </a:extLst>
                </a:gridCol>
                <a:gridCol w="1324651">
                  <a:extLst>
                    <a:ext uri="{9D8B030D-6E8A-4147-A177-3AD203B41FA5}">
                      <a16:colId xmlns:a16="http://schemas.microsoft.com/office/drawing/2014/main" val="760687108"/>
                    </a:ext>
                  </a:extLst>
                </a:gridCol>
                <a:gridCol w="1958021">
                  <a:extLst>
                    <a:ext uri="{9D8B030D-6E8A-4147-A177-3AD203B41FA5}">
                      <a16:colId xmlns:a16="http://schemas.microsoft.com/office/drawing/2014/main" val="1132540536"/>
                    </a:ext>
                  </a:extLst>
                </a:gridCol>
              </a:tblGrid>
              <a:tr h="692834">
                <a:tc>
                  <a:txBody>
                    <a:bodyPr/>
                    <a:lstStyle/>
                    <a:p>
                      <a:pPr algn="ctr" fontAlgn="ctr"/>
                      <a:r>
                        <a:rPr lang="es-CL" sz="1800" b="0" i="0" u="none" strike="noStrike" dirty="0">
                          <a:solidFill>
                            <a:srgbClr val="FFFFFF"/>
                          </a:solidFill>
                          <a:effectLst/>
                          <a:latin typeface="Calibri" panose="020F0502020204030204" pitchFamily="34" charset="0"/>
                        </a:rPr>
                        <a:t>FUENTE DE</a:t>
                      </a:r>
                    </a:p>
                    <a:p>
                      <a:pPr algn="ctr" fontAlgn="ctr"/>
                      <a:r>
                        <a:rPr lang="es-CL" sz="1800" b="0" i="0" u="none" strike="noStrike" dirty="0">
                          <a:solidFill>
                            <a:srgbClr val="FFFFFF"/>
                          </a:solidFill>
                          <a:effectLst/>
                          <a:latin typeface="Calibri" panose="020F0502020204030204" pitchFamily="34" charset="0"/>
                        </a:rPr>
                        <a:t> INFORMACIÓN</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2060"/>
                    </a:solidFill>
                  </a:tcPr>
                </a:tc>
                <a:tc>
                  <a:txBody>
                    <a:bodyPr/>
                    <a:lstStyle/>
                    <a:p>
                      <a:pPr algn="ctr" fontAlgn="ctr"/>
                      <a:r>
                        <a:rPr lang="es-CL" sz="1800" b="0" i="0" u="none" strike="noStrike" dirty="0">
                          <a:solidFill>
                            <a:srgbClr val="FFFFFF"/>
                          </a:solidFill>
                          <a:effectLst/>
                          <a:latin typeface="Calibri" panose="020F0502020204030204" pitchFamily="34" charset="0"/>
                        </a:rPr>
                        <a:t>FECHA </a:t>
                      </a:r>
                    </a:p>
                    <a:p>
                      <a:pPr algn="ctr" fontAlgn="ctr"/>
                      <a:r>
                        <a:rPr lang="es-CL" sz="1800" b="0" i="0" u="none" strike="noStrike" dirty="0">
                          <a:solidFill>
                            <a:srgbClr val="FFFFFF"/>
                          </a:solidFill>
                          <a:effectLst/>
                          <a:latin typeface="Calibri" panose="020F0502020204030204" pitchFamily="34" charset="0"/>
                        </a:rPr>
                        <a:t>ACTUALIZACIÓN</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2060"/>
                    </a:solidFill>
                  </a:tcPr>
                </a:tc>
                <a:tc>
                  <a:txBody>
                    <a:bodyPr/>
                    <a:lstStyle/>
                    <a:p>
                      <a:pPr algn="ctr" fontAlgn="ctr"/>
                      <a:r>
                        <a:rPr lang="es-CL" sz="1800" b="0" i="0" u="none" strike="noStrike" dirty="0">
                          <a:solidFill>
                            <a:srgbClr val="FFFFFF"/>
                          </a:solidFill>
                          <a:effectLst/>
                          <a:latin typeface="Calibri" panose="020F0502020204030204" pitchFamily="34" charset="0"/>
                        </a:rPr>
                        <a:t>CANTIDAD </a:t>
                      </a:r>
                    </a:p>
                    <a:p>
                      <a:pPr algn="ctr" fontAlgn="ctr"/>
                      <a:r>
                        <a:rPr lang="es-CL" sz="1800" b="0" i="0" u="none" strike="noStrike" dirty="0">
                          <a:solidFill>
                            <a:srgbClr val="FFFFFF"/>
                          </a:solidFill>
                          <a:effectLst/>
                          <a:latin typeface="Calibri" panose="020F0502020204030204" pitchFamily="34" charset="0"/>
                        </a:rPr>
                        <a:t>PROYECTOS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2060"/>
                    </a:solidFill>
                  </a:tcPr>
                </a:tc>
                <a:tc>
                  <a:txBody>
                    <a:bodyPr/>
                    <a:lstStyle/>
                    <a:p>
                      <a:pPr algn="ctr" fontAlgn="ctr"/>
                      <a:r>
                        <a:rPr lang="es-CL" sz="1800" b="0" i="0" u="none" strike="noStrike" dirty="0">
                          <a:solidFill>
                            <a:srgbClr val="FFFFFF"/>
                          </a:solidFill>
                          <a:effectLst/>
                          <a:latin typeface="Calibri" panose="020F0502020204030204" pitchFamily="34" charset="0"/>
                        </a:rPr>
                        <a:t>MONTO INVERSIÓN</a:t>
                      </a:r>
                    </a:p>
                    <a:p>
                      <a:pPr algn="ctr" fontAlgn="ctr"/>
                      <a:r>
                        <a:rPr lang="es-CL" sz="1800" b="0" i="0" u="none" strike="noStrike" dirty="0">
                          <a:solidFill>
                            <a:srgbClr val="FFFFFF"/>
                          </a:solidFill>
                          <a:effectLst/>
                          <a:latin typeface="Calibri" panose="020F0502020204030204" pitchFamily="34" charset="0"/>
                        </a:rPr>
                        <a:t> MM$</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2060"/>
                    </a:solidFill>
                  </a:tcPr>
                </a:tc>
                <a:extLst>
                  <a:ext uri="{0D108BD9-81ED-4DB2-BD59-A6C34878D82A}">
                    <a16:rowId xmlns:a16="http://schemas.microsoft.com/office/drawing/2014/main" val="3696918749"/>
                  </a:ext>
                </a:extLst>
              </a:tr>
              <a:tr h="692834">
                <a:tc>
                  <a:txBody>
                    <a:bodyPr/>
                    <a:lstStyle/>
                    <a:p>
                      <a:pPr algn="l" fontAlgn="ctr"/>
                      <a:r>
                        <a:rPr lang="es-CL" sz="1800" b="0" i="0" u="none" strike="noStrike" dirty="0">
                          <a:solidFill>
                            <a:schemeClr val="bg1"/>
                          </a:solidFill>
                          <a:effectLst/>
                          <a:latin typeface="Calibri" panose="020F0502020204030204" pitchFamily="34" charset="0"/>
                        </a:rPr>
                        <a:t>OBRAS PÚBLICAS  </a:t>
                      </a:r>
                    </a:p>
                    <a:p>
                      <a:pPr algn="l" fontAlgn="ctr"/>
                      <a:r>
                        <a:rPr lang="es-CL" sz="1800" b="0" i="0" u="none" strike="noStrike" dirty="0">
                          <a:solidFill>
                            <a:schemeClr val="bg1"/>
                          </a:solidFill>
                          <a:effectLst/>
                          <a:latin typeface="Calibri" panose="020F0502020204030204" pitchFamily="34" charset="0"/>
                        </a:rPr>
                        <a:t>NO MOP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dirty="0">
                          <a:solidFill>
                            <a:schemeClr val="bg1"/>
                          </a:solidFill>
                          <a:effectLst/>
                          <a:latin typeface="Calibri" panose="020F0502020204030204" pitchFamily="34" charset="0"/>
                        </a:rPr>
                        <a:t>30-jun-24</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dirty="0">
                          <a:solidFill>
                            <a:schemeClr val="bg1"/>
                          </a:solidFill>
                          <a:effectLst/>
                          <a:latin typeface="Calibri" panose="020F0502020204030204" pitchFamily="34" charset="0"/>
                        </a:rPr>
                        <a:t>203</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dirty="0">
                          <a:solidFill>
                            <a:schemeClr val="bg1"/>
                          </a:solidFill>
                          <a:effectLst/>
                          <a:latin typeface="Calibri" panose="020F0502020204030204" pitchFamily="34" charset="0"/>
                        </a:rPr>
                        <a:t>$    55.902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925260547"/>
                  </a:ext>
                </a:extLst>
              </a:tr>
              <a:tr h="550659">
                <a:tc>
                  <a:txBody>
                    <a:bodyPr/>
                    <a:lstStyle/>
                    <a:p>
                      <a:pPr algn="l" fontAlgn="ctr"/>
                      <a:r>
                        <a:rPr lang="es-CL" sz="1800" b="0" i="0" u="none" strike="noStrike">
                          <a:solidFill>
                            <a:schemeClr val="bg1"/>
                          </a:solidFill>
                          <a:effectLst/>
                          <a:latin typeface="Calibri" panose="020F0502020204030204" pitchFamily="34" charset="0"/>
                        </a:rPr>
                        <a:t>MOP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a:solidFill>
                            <a:schemeClr val="bg1"/>
                          </a:solidFill>
                          <a:effectLst/>
                          <a:latin typeface="Calibri" panose="020F0502020204030204" pitchFamily="34" charset="0"/>
                        </a:rPr>
                        <a:t>30-jun-24</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a:solidFill>
                            <a:schemeClr val="bg1"/>
                          </a:solidFill>
                          <a:effectLst/>
                          <a:latin typeface="Calibri" panose="020F0502020204030204" pitchFamily="34" charset="0"/>
                        </a:rPr>
                        <a:t>70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dirty="0">
                          <a:solidFill>
                            <a:schemeClr val="bg1"/>
                          </a:solidFill>
                          <a:effectLst/>
                          <a:latin typeface="Calibri" panose="020F0502020204030204" pitchFamily="34" charset="0"/>
                        </a:rPr>
                        <a:t> $   169.849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671545844"/>
                  </a:ext>
                </a:extLst>
              </a:tr>
              <a:tr h="692834">
                <a:tc>
                  <a:txBody>
                    <a:bodyPr/>
                    <a:lstStyle/>
                    <a:p>
                      <a:pPr algn="l" fontAlgn="ctr"/>
                      <a:r>
                        <a:rPr lang="es-CL" sz="1800" b="0" i="0" u="none" strike="noStrike" dirty="0">
                          <a:solidFill>
                            <a:schemeClr val="bg1"/>
                          </a:solidFill>
                          <a:effectLst/>
                          <a:latin typeface="Calibri" panose="020F0502020204030204" pitchFamily="34" charset="0"/>
                        </a:rPr>
                        <a:t>PERMISOS</a:t>
                      </a:r>
                    </a:p>
                    <a:p>
                      <a:pPr algn="l" fontAlgn="ctr"/>
                      <a:r>
                        <a:rPr lang="es-CL" sz="1800" b="0" i="0" u="none" strike="noStrike" dirty="0">
                          <a:solidFill>
                            <a:schemeClr val="bg1"/>
                          </a:solidFill>
                          <a:effectLst/>
                          <a:latin typeface="Calibri" panose="020F0502020204030204" pitchFamily="34" charset="0"/>
                        </a:rPr>
                        <a:t>CONSTRUCCIÓN</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a:solidFill>
                            <a:schemeClr val="bg1"/>
                          </a:solidFill>
                          <a:effectLst/>
                          <a:latin typeface="Calibri" panose="020F0502020204030204" pitchFamily="34" charset="0"/>
                        </a:rPr>
                        <a:t>30-abr-24</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dirty="0">
                          <a:solidFill>
                            <a:schemeClr val="bg1"/>
                          </a:solidFill>
                          <a:effectLst/>
                          <a:latin typeface="Calibri" panose="020F0502020204030204" pitchFamily="34" charset="0"/>
                        </a:rPr>
                        <a:t>30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dirty="0">
                          <a:solidFill>
                            <a:schemeClr val="bg1"/>
                          </a:solidFill>
                          <a:effectLst/>
                          <a:latin typeface="Calibri" panose="020F0502020204030204" pitchFamily="34" charset="0"/>
                        </a:rPr>
                        <a:t>$   30.141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16461788"/>
                  </a:ext>
                </a:extLst>
              </a:tr>
              <a:tr h="692834">
                <a:tc>
                  <a:txBody>
                    <a:bodyPr/>
                    <a:lstStyle/>
                    <a:p>
                      <a:pPr algn="l" fontAlgn="ctr"/>
                      <a:r>
                        <a:rPr lang="es-CL" sz="1800" b="0" i="0" u="none" strike="noStrike" dirty="0">
                          <a:solidFill>
                            <a:schemeClr val="bg1"/>
                          </a:solidFill>
                          <a:effectLst/>
                          <a:latin typeface="Calibri" panose="020F0502020204030204" pitchFamily="34" charset="0"/>
                        </a:rPr>
                        <a:t>ANTEPROYECTOS </a:t>
                      </a:r>
                    </a:p>
                    <a:p>
                      <a:pPr algn="l" fontAlgn="ctr"/>
                      <a:r>
                        <a:rPr lang="es-CL" sz="1800" b="0" i="0" u="none" strike="noStrike" dirty="0">
                          <a:solidFill>
                            <a:schemeClr val="bg1"/>
                          </a:solidFill>
                          <a:effectLst/>
                          <a:latin typeface="Calibri" panose="020F0502020204030204" pitchFamily="34" charset="0"/>
                        </a:rPr>
                        <a:t>CONSTRUCCIÓN</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a:solidFill>
                            <a:schemeClr val="bg1"/>
                          </a:solidFill>
                          <a:effectLst/>
                          <a:latin typeface="Calibri" panose="020F0502020204030204" pitchFamily="34" charset="0"/>
                        </a:rPr>
                        <a:t>30-abr-24</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a:solidFill>
                            <a:schemeClr val="bg1"/>
                          </a:solidFill>
                          <a:effectLst/>
                          <a:latin typeface="Calibri" panose="020F0502020204030204" pitchFamily="34" charset="0"/>
                        </a:rPr>
                        <a:t>11</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a:solidFill>
                            <a:schemeClr val="bg1"/>
                          </a:solidFill>
                          <a:effectLst/>
                          <a:latin typeface="Calibri" panose="020F0502020204030204" pitchFamily="34" charset="0"/>
                        </a:rPr>
                        <a:t>N/A</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57580153"/>
                  </a:ext>
                </a:extLst>
              </a:tr>
              <a:tr h="1034974">
                <a:tc>
                  <a:txBody>
                    <a:bodyPr/>
                    <a:lstStyle/>
                    <a:p>
                      <a:pPr algn="l" fontAlgn="ctr"/>
                      <a:r>
                        <a:rPr lang="es-CL" sz="1800" b="0" i="0" u="none" strike="noStrike" dirty="0">
                          <a:solidFill>
                            <a:schemeClr val="bg1"/>
                          </a:solidFill>
                          <a:effectLst/>
                          <a:latin typeface="Calibri" panose="020F0502020204030204" pitchFamily="34" charset="0"/>
                        </a:rPr>
                        <a:t>SERV EVAL IMPACTO </a:t>
                      </a:r>
                    </a:p>
                    <a:p>
                      <a:pPr algn="l" fontAlgn="ctr"/>
                      <a:r>
                        <a:rPr lang="es-CL" sz="1800" b="0" i="0" u="none" strike="noStrike" dirty="0">
                          <a:solidFill>
                            <a:schemeClr val="bg1"/>
                          </a:solidFill>
                          <a:effectLst/>
                          <a:latin typeface="Calibri" panose="020F0502020204030204" pitchFamily="34" charset="0"/>
                        </a:rPr>
                        <a:t>AMBIENTAL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a:solidFill>
                            <a:schemeClr val="bg1"/>
                          </a:solidFill>
                          <a:effectLst/>
                          <a:latin typeface="Calibri" panose="020F0502020204030204" pitchFamily="34" charset="0"/>
                        </a:rPr>
                        <a:t>30-jun-24</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a:solidFill>
                            <a:schemeClr val="bg1"/>
                          </a:solidFill>
                          <a:effectLst/>
                          <a:latin typeface="Calibri" panose="020F0502020204030204" pitchFamily="34" charset="0"/>
                        </a:rPr>
                        <a:t>27</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s-CL" sz="1800" b="0" i="0" u="none" strike="noStrike" dirty="0">
                          <a:solidFill>
                            <a:schemeClr val="bg1"/>
                          </a:solidFill>
                          <a:effectLst/>
                          <a:latin typeface="Calibri" panose="020F0502020204030204" pitchFamily="34" charset="0"/>
                        </a:rPr>
                        <a:t> $   640.667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09027"/>
                  </a:ext>
                </a:extLst>
              </a:tr>
              <a:tr h="550659">
                <a:tc>
                  <a:txBody>
                    <a:bodyPr/>
                    <a:lstStyle/>
                    <a:p>
                      <a:pPr algn="l" fontAlgn="ctr"/>
                      <a:r>
                        <a:rPr lang="es-CL" sz="1800" b="0" i="0" u="none" strike="noStrike">
                          <a:solidFill>
                            <a:srgbClr val="FFFFFF"/>
                          </a:solidFill>
                          <a:effectLst/>
                          <a:latin typeface="Calibri" panose="020F0502020204030204" pitchFamily="34" charset="0"/>
                        </a:rPr>
                        <a:t>TOTAL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2060"/>
                    </a:solidFill>
                  </a:tcPr>
                </a:tc>
                <a:tc>
                  <a:txBody>
                    <a:bodyPr/>
                    <a:lstStyle/>
                    <a:p>
                      <a:pPr algn="ctr" fontAlgn="ctr"/>
                      <a:r>
                        <a:rPr lang="es-CL" sz="1800" b="0" i="0" u="none" strike="noStrike" dirty="0">
                          <a:solidFill>
                            <a:srgbClr val="FFFFFF"/>
                          </a:solidFill>
                          <a:effectLst/>
                          <a:latin typeface="Calibri" panose="020F0502020204030204" pitchFamily="34" charset="0"/>
                        </a:rPr>
                        <a: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2060"/>
                    </a:solidFill>
                  </a:tcPr>
                </a:tc>
                <a:tc>
                  <a:txBody>
                    <a:bodyPr/>
                    <a:lstStyle/>
                    <a:p>
                      <a:pPr algn="ctr" fontAlgn="ctr"/>
                      <a:r>
                        <a:rPr lang="es-CL" sz="1800" b="0" i="0" u="none" strike="noStrike" dirty="0">
                          <a:solidFill>
                            <a:srgbClr val="FFFFFF"/>
                          </a:solidFill>
                          <a:effectLst/>
                          <a:latin typeface="Calibri" panose="020F0502020204030204" pitchFamily="34" charset="0"/>
                        </a:rPr>
                        <a:t>341</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2060"/>
                    </a:solidFill>
                  </a:tcPr>
                </a:tc>
                <a:tc>
                  <a:txBody>
                    <a:bodyPr/>
                    <a:lstStyle/>
                    <a:p>
                      <a:pPr algn="ctr" fontAlgn="ctr"/>
                      <a:r>
                        <a:rPr lang="es-CL" sz="1800" b="0" i="0" u="none" strike="noStrike" dirty="0">
                          <a:solidFill>
                            <a:srgbClr val="FFFFFF"/>
                          </a:solidFill>
                          <a:effectLst/>
                          <a:latin typeface="Calibri" panose="020F0502020204030204" pitchFamily="34" charset="0"/>
                        </a:rPr>
                        <a:t> $  896.559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2060"/>
                    </a:solidFill>
                  </a:tcPr>
                </a:tc>
                <a:extLst>
                  <a:ext uri="{0D108BD9-81ED-4DB2-BD59-A6C34878D82A}">
                    <a16:rowId xmlns:a16="http://schemas.microsoft.com/office/drawing/2014/main" val="1573907219"/>
                  </a:ext>
                </a:extLst>
              </a:tr>
            </a:tbl>
          </a:graphicData>
        </a:graphic>
      </p:graphicFrame>
      <p:sp>
        <p:nvSpPr>
          <p:cNvPr id="4" name="CuadroTexto 3">
            <a:extLst>
              <a:ext uri="{FF2B5EF4-FFF2-40B4-BE49-F238E27FC236}">
                <a16:creationId xmlns:a16="http://schemas.microsoft.com/office/drawing/2014/main" id="{194DC6EE-CA8A-9897-5B38-AB18C471BB35}"/>
              </a:ext>
            </a:extLst>
          </p:cNvPr>
          <p:cNvSpPr txBox="1"/>
          <p:nvPr/>
        </p:nvSpPr>
        <p:spPr>
          <a:xfrm>
            <a:off x="8402320" y="6406322"/>
            <a:ext cx="3429701" cy="307777"/>
          </a:xfrm>
          <a:prstGeom prst="rect">
            <a:avLst/>
          </a:prstGeom>
          <a:noFill/>
        </p:spPr>
        <p:txBody>
          <a:bodyPr wrap="square" rtlCol="0">
            <a:spAutoFit/>
          </a:bodyPr>
          <a:lstStyle/>
          <a:p>
            <a:pPr algn="r"/>
            <a:r>
              <a:rPr lang="es-ES" b="1" i="1" dirty="0">
                <a:solidFill>
                  <a:schemeClr val="bg1"/>
                </a:solidFill>
              </a:rPr>
              <a:t>Fuente: CChC Concepción</a:t>
            </a:r>
            <a:endParaRPr lang="es-CL" b="1" i="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2" name="Rectángulo 1">
            <a:extLst>
              <a:ext uri="{FF2B5EF4-FFF2-40B4-BE49-F238E27FC236}">
                <a16:creationId xmlns:a16="http://schemas.microsoft.com/office/drawing/2014/main" id="{54AFA7E4-3245-53B8-6A8E-CE7F03895152}"/>
              </a:ext>
            </a:extLst>
          </p:cNvPr>
          <p:cNvSpPr/>
          <p:nvPr/>
        </p:nvSpPr>
        <p:spPr>
          <a:xfrm>
            <a:off x="-2" y="0"/>
            <a:ext cx="12192002" cy="6858000"/>
          </a:xfrm>
          <a:prstGeom prst="rect">
            <a:avLst/>
          </a:prstGeom>
          <a:solidFill>
            <a:srgbClr val="00206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Picture 2" descr="Puente Industrial: obras llevan 63% de avance y definen ajuste en conexión  sur con la ruta 160">
            <a:extLst>
              <a:ext uri="{FF2B5EF4-FFF2-40B4-BE49-F238E27FC236}">
                <a16:creationId xmlns:a16="http://schemas.microsoft.com/office/drawing/2014/main" id="{A07132CF-987F-B250-810F-D0F20988A207}"/>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22513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3" name="Google Shape;533;g1d826457164_1_665"/>
          <p:cNvSpPr txBox="1"/>
          <p:nvPr/>
        </p:nvSpPr>
        <p:spPr>
          <a:xfrm>
            <a:off x="-2" y="2844244"/>
            <a:ext cx="12191999" cy="1169511"/>
          </a:xfrm>
          <a:prstGeom prst="rect">
            <a:avLst/>
          </a:prstGeom>
          <a:solidFill>
            <a:schemeClr val="lt1">
              <a:alpha val="23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Libre Franklin Medium"/>
              <a:buNone/>
            </a:pPr>
            <a:r>
              <a:rPr lang="es-ES" sz="3500" b="1" dirty="0">
                <a:solidFill>
                  <a:srgbClr val="FFFF00"/>
                </a:solidFill>
                <a:latin typeface="Century Gothic"/>
                <a:ea typeface="Century Gothic"/>
                <a:cs typeface="Century Gothic"/>
                <a:sym typeface="Century Gothic"/>
              </a:rPr>
              <a:t>Obras </a:t>
            </a:r>
          </a:p>
          <a:p>
            <a:pPr marL="0" marR="0" lvl="0" indent="0" algn="ctr" rtl="0">
              <a:lnSpc>
                <a:spcPct val="100000"/>
              </a:lnSpc>
              <a:spcBef>
                <a:spcPts val="0"/>
              </a:spcBef>
              <a:spcAft>
                <a:spcPts val="0"/>
              </a:spcAft>
              <a:buClr>
                <a:srgbClr val="FFFFFF"/>
              </a:buClr>
              <a:buSzPts val="4000"/>
              <a:buFont typeface="Libre Franklin Medium"/>
              <a:buNone/>
            </a:pPr>
            <a:r>
              <a:rPr lang="es-ES" sz="3500" b="1" dirty="0">
                <a:solidFill>
                  <a:srgbClr val="FFFF00"/>
                </a:solidFill>
                <a:latin typeface="Century Gothic"/>
                <a:ea typeface="Century Gothic"/>
                <a:cs typeface="Century Gothic"/>
                <a:sym typeface="Century Gothic"/>
              </a:rPr>
              <a:t>Destacadas</a:t>
            </a:r>
            <a:endParaRPr kumimoji="0" lang="es-ES" sz="1800" b="1" i="0" u="none" strike="noStrike" kern="0" cap="none" spc="0" normalizeH="0" baseline="0" noProof="0" dirty="0">
              <a:ln>
                <a:noFill/>
              </a:ln>
              <a:solidFill>
                <a:srgbClr val="FFFF00"/>
              </a:solidFill>
              <a:effectLst/>
              <a:uLnTx/>
              <a:uFillTx/>
              <a:latin typeface="Arial"/>
              <a:cs typeface="Arial"/>
              <a:sym typeface="Arial"/>
            </a:endParaRPr>
          </a:p>
        </p:txBody>
      </p:sp>
    </p:spTree>
    <p:extLst>
      <p:ext uri="{BB962C8B-B14F-4D97-AF65-F5344CB8AC3E}">
        <p14:creationId xmlns:p14="http://schemas.microsoft.com/office/powerpoint/2010/main" val="1149155612"/>
      </p:ext>
    </p:extLst>
  </p:cSld>
  <p:clrMapOvr>
    <a:masterClrMapping/>
  </p:clrMapOvr>
  <mc:AlternateContent xmlns:mc="http://schemas.openxmlformats.org/markup-compatibility/2006" xmlns:p14="http://schemas.microsoft.com/office/powerpoint/2010/main">
    <mc:Choice Requires="p14">
      <p:transition spd="slow" p14:dur="1800">
        <p:push/>
      </p:transition>
    </mc:Choice>
    <mc:Fallback xmlns="">
      <p:transition spd="slow">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5" name="Google Shape;365;g1d826457164_1_506"/>
          <p:cNvSpPr txBox="1"/>
          <p:nvPr/>
        </p:nvSpPr>
        <p:spPr>
          <a:xfrm>
            <a:off x="268200" y="300719"/>
            <a:ext cx="10501400" cy="8463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Libre Franklin Medium"/>
              <a:buNone/>
            </a:pPr>
            <a:r>
              <a:rPr lang="es-ES" sz="2900" b="1" dirty="0">
                <a:solidFill>
                  <a:srgbClr val="3B7FF2"/>
                </a:solidFill>
                <a:latin typeface="Century Gothic"/>
                <a:ea typeface="Century Gothic"/>
                <a:cs typeface="Century Gothic"/>
                <a:sym typeface="Century Gothic"/>
              </a:rPr>
              <a:t>Construcción etapa 2, Parque </a:t>
            </a:r>
            <a:r>
              <a:rPr lang="es-ES" sz="2900" b="1" dirty="0" err="1">
                <a:solidFill>
                  <a:srgbClr val="3B7FF2"/>
                </a:solidFill>
                <a:latin typeface="Century Gothic"/>
                <a:ea typeface="Century Gothic"/>
                <a:cs typeface="Century Gothic"/>
                <a:sym typeface="Century Gothic"/>
              </a:rPr>
              <a:t>Capponi</a:t>
            </a:r>
            <a:r>
              <a:rPr lang="es-ES" sz="2900" b="1" dirty="0">
                <a:solidFill>
                  <a:srgbClr val="3B7FF2"/>
                </a:solidFill>
                <a:latin typeface="Century Gothic"/>
                <a:ea typeface="Century Gothic"/>
                <a:cs typeface="Century Gothic"/>
                <a:sym typeface="Century Gothic"/>
              </a:rPr>
              <a:t> / Obra Pública</a:t>
            </a:r>
          </a:p>
          <a:p>
            <a:pPr marL="0" marR="0" lvl="0" indent="0" algn="l" rtl="0">
              <a:lnSpc>
                <a:spcPct val="100000"/>
              </a:lnSpc>
              <a:spcBef>
                <a:spcPts val="0"/>
              </a:spcBef>
              <a:spcAft>
                <a:spcPts val="0"/>
              </a:spcAft>
              <a:buClr>
                <a:srgbClr val="FFFFFF"/>
              </a:buClr>
              <a:buSzPts val="4000"/>
              <a:buFont typeface="Libre Franklin Medium"/>
              <a:buNone/>
            </a:pPr>
            <a:r>
              <a:rPr lang="es-ES" sz="2000" b="1" i="0" u="none" strike="noStrike" cap="none" dirty="0">
                <a:solidFill>
                  <a:schemeClr val="bg1"/>
                </a:solidFill>
                <a:highlight>
                  <a:srgbClr val="000080"/>
                </a:highlight>
                <a:latin typeface="Century Gothic"/>
                <a:ea typeface="Century Gothic"/>
                <a:cs typeface="Century Gothic"/>
                <a:sym typeface="Century Gothic"/>
              </a:rPr>
              <a:t>(Comuna de Laja)</a:t>
            </a:r>
          </a:p>
        </p:txBody>
      </p:sp>
      <p:sp>
        <p:nvSpPr>
          <p:cNvPr id="8" name="CuadroTexto 7">
            <a:extLst>
              <a:ext uri="{FF2B5EF4-FFF2-40B4-BE49-F238E27FC236}">
                <a16:creationId xmlns:a16="http://schemas.microsoft.com/office/drawing/2014/main" id="{A8A5567A-91A7-CAD7-68D1-D49A090D2A8E}"/>
              </a:ext>
            </a:extLst>
          </p:cNvPr>
          <p:cNvSpPr txBox="1"/>
          <p:nvPr/>
        </p:nvSpPr>
        <p:spPr>
          <a:xfrm>
            <a:off x="7795895" y="6426476"/>
            <a:ext cx="4162425" cy="261610"/>
          </a:xfrm>
          <a:prstGeom prst="rect">
            <a:avLst/>
          </a:prstGeom>
          <a:noFill/>
        </p:spPr>
        <p:txBody>
          <a:bodyPr wrap="square" rtlCol="0">
            <a:spAutoFit/>
          </a:bodyPr>
          <a:lstStyle/>
          <a:p>
            <a:pPr algn="r"/>
            <a:r>
              <a:rPr lang="es-ES" sz="1100" i="1" dirty="0"/>
              <a:t>Fuente: Unidad de Estudios CChC Concepción</a:t>
            </a:r>
            <a:endParaRPr lang="es-CL" sz="1100" i="1" dirty="0"/>
          </a:p>
        </p:txBody>
      </p:sp>
      <p:sp>
        <p:nvSpPr>
          <p:cNvPr id="9" name="Google Shape;371;g1d826457164_1_506">
            <a:extLst>
              <a:ext uri="{FF2B5EF4-FFF2-40B4-BE49-F238E27FC236}">
                <a16:creationId xmlns:a16="http://schemas.microsoft.com/office/drawing/2014/main" id="{586FBA24-2302-5A06-D87C-35EF8F0B7BD2}"/>
              </a:ext>
            </a:extLst>
          </p:cNvPr>
          <p:cNvSpPr txBox="1"/>
          <p:nvPr/>
        </p:nvSpPr>
        <p:spPr>
          <a:xfrm>
            <a:off x="6746240" y="1628152"/>
            <a:ext cx="5212080" cy="4062620"/>
          </a:xfrm>
          <a:prstGeom prst="rect">
            <a:avLst/>
          </a:prstGeom>
          <a:noFill/>
          <a:ln>
            <a:noFill/>
          </a:ln>
        </p:spPr>
        <p:txBody>
          <a:bodyPr spcFirstLastPara="1" wrap="square" lIns="91425" tIns="91425" rIns="91425" bIns="91425" anchor="t" anchorCtr="0">
            <a:spAutoFit/>
          </a:bodyPr>
          <a:lstStyle/>
          <a:p>
            <a:pPr marL="133350" algn="just">
              <a:buClr>
                <a:srgbClr val="3B7FF2"/>
              </a:buClr>
              <a:buSzPts val="1500"/>
            </a:pPr>
            <a:r>
              <a:rPr lang="es-ES" dirty="0">
                <a:solidFill>
                  <a:srgbClr val="434343"/>
                </a:solidFill>
              </a:rPr>
              <a:t>Consiste en la ejecución de la última etapa de la planificación de recuperación de espacios en sector sur de la comuna de laja. donde se intervienen 3.2 ha, donde se incorporan:- circulaciones de peatones superficie aprox. 3072 m2.- construcción de áreas verdes y zona de picnic, superficie aprox. 15.715 m2.- zona de estacionamiento con </a:t>
            </a:r>
            <a:r>
              <a:rPr lang="es-ES" dirty="0" err="1">
                <a:solidFill>
                  <a:srgbClr val="434343"/>
                </a:solidFill>
              </a:rPr>
              <a:t>adocésped</a:t>
            </a:r>
            <a:r>
              <a:rPr lang="es-ES" dirty="0">
                <a:solidFill>
                  <a:srgbClr val="434343"/>
                </a:solidFill>
              </a:rPr>
              <a:t> 482 m2. - construcción de skate </a:t>
            </a:r>
            <a:r>
              <a:rPr lang="es-ES" dirty="0" err="1">
                <a:solidFill>
                  <a:srgbClr val="434343"/>
                </a:solidFill>
              </a:rPr>
              <a:t>park</a:t>
            </a:r>
            <a:r>
              <a:rPr lang="es-ES" dirty="0">
                <a:solidFill>
                  <a:srgbClr val="434343"/>
                </a:solidFill>
              </a:rPr>
              <a:t> de superficie 750 m2.- iluminación en zonas de circulación y zonas de juego.- zonas de juego superficie aprox. 3687 m2, con juegos modulares, juegos de resorte y juegos inclusivos.- construcción plaza canina circuito de actividades con equipamiento de superficie 968 m2.- empastar con pasto sintético </a:t>
            </a:r>
            <a:r>
              <a:rPr lang="es-ES" dirty="0" err="1">
                <a:solidFill>
                  <a:srgbClr val="434343"/>
                </a:solidFill>
              </a:rPr>
              <a:t>multicancha</a:t>
            </a:r>
            <a:r>
              <a:rPr lang="es-ES" dirty="0">
                <a:solidFill>
                  <a:srgbClr val="434343"/>
                </a:solidFill>
              </a:rPr>
              <a:t> existente de 600 m2.- instalación de circuito de máquinas deportivas. </a:t>
            </a:r>
          </a:p>
          <a:p>
            <a:pPr marL="133350" algn="just">
              <a:buClr>
                <a:srgbClr val="3B7FF2"/>
              </a:buClr>
              <a:buSzPts val="1500"/>
            </a:pPr>
            <a:endParaRPr lang="es-ES" dirty="0">
              <a:solidFill>
                <a:srgbClr val="434343"/>
              </a:solidFill>
            </a:endParaRPr>
          </a:p>
          <a:p>
            <a:pPr marL="133350" algn="just">
              <a:buClr>
                <a:srgbClr val="3B7FF2"/>
              </a:buClr>
              <a:buSzPts val="1500"/>
            </a:pPr>
            <a:r>
              <a:rPr lang="es-ES" dirty="0">
                <a:solidFill>
                  <a:srgbClr val="434343"/>
                </a:solidFill>
              </a:rPr>
              <a:t>Contempla las instalaciones eléctricas, evacuación de aguas lluvias, proyecto de riego y otros. Además considera contratar profesional del área de la construcción para asesorar a la </a:t>
            </a:r>
            <a:r>
              <a:rPr lang="es-ES" dirty="0" err="1">
                <a:solidFill>
                  <a:srgbClr val="434343"/>
                </a:solidFill>
              </a:rPr>
              <a:t>ito</a:t>
            </a:r>
            <a:r>
              <a:rPr lang="es-ES" dirty="0">
                <a:solidFill>
                  <a:srgbClr val="434343"/>
                </a:solidFill>
              </a:rPr>
              <a:t> hasta la recepción de la obra.</a:t>
            </a:r>
            <a:endParaRPr lang="es-ES" dirty="0">
              <a:solidFill>
                <a:schemeClr val="bg1"/>
              </a:solidFill>
              <a:highlight>
                <a:srgbClr val="FF00FF"/>
              </a:highlight>
            </a:endParaRPr>
          </a:p>
        </p:txBody>
      </p:sp>
      <p:graphicFrame>
        <p:nvGraphicFramePr>
          <p:cNvPr id="2" name="Tabla 1">
            <a:extLst>
              <a:ext uri="{FF2B5EF4-FFF2-40B4-BE49-F238E27FC236}">
                <a16:creationId xmlns:a16="http://schemas.microsoft.com/office/drawing/2014/main" id="{9A122520-6C50-4341-7C50-C4EDF6932E91}"/>
              </a:ext>
            </a:extLst>
          </p:cNvPr>
          <p:cNvGraphicFramePr>
            <a:graphicFrameLocks noGrp="1"/>
          </p:cNvGraphicFramePr>
          <p:nvPr>
            <p:extLst>
              <p:ext uri="{D42A27DB-BD31-4B8C-83A1-F6EECF244321}">
                <p14:modId xmlns:p14="http://schemas.microsoft.com/office/powerpoint/2010/main" val="1342678340"/>
              </p:ext>
            </p:extLst>
          </p:nvPr>
        </p:nvGraphicFramePr>
        <p:xfrm>
          <a:off x="339320" y="1628152"/>
          <a:ext cx="5828064" cy="1122680"/>
        </p:xfrm>
        <a:graphic>
          <a:graphicData uri="http://schemas.openxmlformats.org/drawingml/2006/table">
            <a:tbl>
              <a:tblPr/>
              <a:tblGrid>
                <a:gridCol w="2010412">
                  <a:extLst>
                    <a:ext uri="{9D8B030D-6E8A-4147-A177-3AD203B41FA5}">
                      <a16:colId xmlns:a16="http://schemas.microsoft.com/office/drawing/2014/main" val="1081125838"/>
                    </a:ext>
                  </a:extLst>
                </a:gridCol>
                <a:gridCol w="157294">
                  <a:extLst>
                    <a:ext uri="{9D8B030D-6E8A-4147-A177-3AD203B41FA5}">
                      <a16:colId xmlns:a16="http://schemas.microsoft.com/office/drawing/2014/main" val="2982423671"/>
                    </a:ext>
                  </a:extLst>
                </a:gridCol>
                <a:gridCol w="3660358">
                  <a:extLst>
                    <a:ext uri="{9D8B030D-6E8A-4147-A177-3AD203B41FA5}">
                      <a16:colId xmlns:a16="http://schemas.microsoft.com/office/drawing/2014/main" val="1284734464"/>
                    </a:ext>
                  </a:extLst>
                </a:gridCol>
              </a:tblGrid>
              <a:tr h="133350">
                <a:tc>
                  <a:txBody>
                    <a:bodyPr/>
                    <a:lstStyle/>
                    <a:p>
                      <a:pPr algn="l" fontAlgn="ctr"/>
                      <a:r>
                        <a:rPr lang="es-CL" sz="1800" b="0" i="0" u="none" strike="noStrike">
                          <a:solidFill>
                            <a:srgbClr val="000000"/>
                          </a:solidFill>
                          <a:effectLst/>
                          <a:latin typeface="Calibri" panose="020F0502020204030204" pitchFamily="34" charset="0"/>
                        </a:rPr>
                        <a:t>INVERSIÓN MM$</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CL" sz="1800" b="0" i="0" u="none" strike="noStrike">
                          <a:solidFill>
                            <a:srgbClr val="000000"/>
                          </a:solidFill>
                          <a:effectLst/>
                          <a:latin typeface="Calibri" panose="020F0502020204030204" pitchFamily="34" charset="0"/>
                        </a:rPr>
                        <a:t>4.353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371888474"/>
                  </a:ext>
                </a:extLst>
              </a:tr>
              <a:tr h="133350">
                <a:tc>
                  <a:txBody>
                    <a:bodyPr/>
                    <a:lstStyle/>
                    <a:p>
                      <a:pPr algn="l" fontAlgn="ctr"/>
                      <a:r>
                        <a:rPr lang="es-CL" sz="1800" b="0" i="0" u="none" strike="noStrike" dirty="0">
                          <a:solidFill>
                            <a:srgbClr val="000000"/>
                          </a:solidFill>
                          <a:effectLst/>
                          <a:latin typeface="Calibri" panose="020F0502020204030204" pitchFamily="34" charset="0"/>
                        </a:rPr>
                        <a:t>FECHA ADJUDICADA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ES" sz="1800" b="0" i="0" u="none" strike="noStrike">
                          <a:solidFill>
                            <a:srgbClr val="000000"/>
                          </a:solidFill>
                          <a:effectLst/>
                          <a:latin typeface="Calibri" panose="020F0502020204030204" pitchFamily="34" charset="0"/>
                        </a:rPr>
                        <a:t>22 DE MARZO DE 2024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013982342"/>
                  </a:ext>
                </a:extLst>
              </a:tr>
              <a:tr h="133350">
                <a:tc>
                  <a:txBody>
                    <a:bodyPr/>
                    <a:lstStyle/>
                    <a:p>
                      <a:pPr algn="l" fontAlgn="ctr"/>
                      <a:r>
                        <a:rPr lang="es-CL" sz="1800" b="0" i="0" u="none" strike="noStrike">
                          <a:solidFill>
                            <a:srgbClr val="000000"/>
                          </a:solidFill>
                          <a:effectLst/>
                          <a:latin typeface="Calibri" panose="020F0502020204030204" pitchFamily="34" charset="0"/>
                        </a:rPr>
                        <a:t>MANDANTE</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CL" sz="1800" b="0" i="0" u="none" strike="noStrike" dirty="0">
                          <a:solidFill>
                            <a:srgbClr val="000000"/>
                          </a:solidFill>
                          <a:effectLst/>
                          <a:latin typeface="Calibri" panose="020F0502020204030204" pitchFamily="34" charset="0"/>
                        </a:rPr>
                        <a:t>I MUNICIPALIDAD DE LAJA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396039876"/>
                  </a:ext>
                </a:extLst>
              </a:tr>
              <a:tr h="133350">
                <a:tc>
                  <a:txBody>
                    <a:bodyPr/>
                    <a:lstStyle/>
                    <a:p>
                      <a:pPr algn="l" fontAlgn="ctr"/>
                      <a:r>
                        <a:rPr lang="es-CL" sz="1800" b="0" i="0" u="none" strike="noStrike">
                          <a:solidFill>
                            <a:srgbClr val="000000"/>
                          </a:solidFill>
                          <a:effectLst/>
                          <a:latin typeface="Calibri" panose="020F0502020204030204" pitchFamily="34" charset="0"/>
                        </a:rPr>
                        <a:t>CONSTRUYE</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CL" sz="1800" b="0" i="0" u="none" strike="noStrike" dirty="0">
                          <a:solidFill>
                            <a:srgbClr val="000000"/>
                          </a:solidFill>
                          <a:effectLst/>
                          <a:latin typeface="Calibri" panose="020F0502020204030204" pitchFamily="34" charset="0"/>
                        </a:rPr>
                        <a:t>LOS ROBLES CONSTRUCCIONES LTDA.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672847435"/>
                  </a:ext>
                </a:extLst>
              </a:tr>
            </a:tbl>
          </a:graphicData>
        </a:graphic>
      </p:graphicFrame>
      <p:pic>
        <p:nvPicPr>
          <p:cNvPr id="7" name="Imagen 6">
            <a:extLst>
              <a:ext uri="{FF2B5EF4-FFF2-40B4-BE49-F238E27FC236}">
                <a16:creationId xmlns:a16="http://schemas.microsoft.com/office/drawing/2014/main" id="{3077F56C-68D8-FA5C-C53A-D60CA62D2143}"/>
              </a:ext>
            </a:extLst>
          </p:cNvPr>
          <p:cNvPicPr>
            <a:picLocks noChangeAspect="1"/>
          </p:cNvPicPr>
          <p:nvPr/>
        </p:nvPicPr>
        <p:blipFill>
          <a:blip r:embed="rId3"/>
          <a:stretch>
            <a:fillRect/>
          </a:stretch>
        </p:blipFill>
        <p:spPr>
          <a:xfrm>
            <a:off x="268201" y="2913023"/>
            <a:ext cx="2897486" cy="3383637"/>
          </a:xfrm>
          <a:prstGeom prst="rect">
            <a:avLst/>
          </a:prstGeom>
        </p:spPr>
      </p:pic>
      <p:pic>
        <p:nvPicPr>
          <p:cNvPr id="2050" name="Picture 2" descr="LAJA] ¿CÓMO SERÁ LA ETAPA 2 DEL PARQUE CAPPONI EN LAJA? • Proyecto se  encuentra aprobado a la espera que el Gobierno Regional sancione el... | By  ‏‎Lajino‎‏Facebook">
            <a:extLst>
              <a:ext uri="{FF2B5EF4-FFF2-40B4-BE49-F238E27FC236}">
                <a16:creationId xmlns:a16="http://schemas.microsoft.com/office/drawing/2014/main" id="{65D5D7C4-4C42-1AD1-A6EC-320AB136F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884" y="2913023"/>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unicipalidad De Laja | Esta semana nuestro alcalde Roberto Quintana  Inostroza firmó el convenio de aumento de recursos para la construcción de  la segunda etapa… | Instagram">
            <a:extLst>
              <a:ext uri="{FF2B5EF4-FFF2-40B4-BE49-F238E27FC236}">
                <a16:creationId xmlns:a16="http://schemas.microsoft.com/office/drawing/2014/main" id="{2CC9B112-9F89-C451-C07C-20860EE59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884" y="469646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41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5" name="Google Shape;365;g1d826457164_1_506"/>
          <p:cNvSpPr txBox="1"/>
          <p:nvPr/>
        </p:nvSpPr>
        <p:spPr>
          <a:xfrm>
            <a:off x="268200" y="300719"/>
            <a:ext cx="10501400" cy="8463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Libre Franklin Medium"/>
              <a:buNone/>
            </a:pPr>
            <a:r>
              <a:rPr lang="es-ES" sz="2900" b="1" dirty="0">
                <a:solidFill>
                  <a:srgbClr val="3B7FF2"/>
                </a:solidFill>
                <a:latin typeface="Century Gothic"/>
                <a:ea typeface="Century Gothic"/>
                <a:cs typeface="Century Gothic"/>
                <a:sym typeface="Century Gothic"/>
              </a:rPr>
              <a:t>Mejoramiento Borde Costero  Schwager / MOP</a:t>
            </a:r>
          </a:p>
          <a:p>
            <a:pPr marL="0" marR="0" lvl="0" indent="0" algn="l" rtl="0">
              <a:lnSpc>
                <a:spcPct val="100000"/>
              </a:lnSpc>
              <a:spcBef>
                <a:spcPts val="0"/>
              </a:spcBef>
              <a:spcAft>
                <a:spcPts val="0"/>
              </a:spcAft>
              <a:buClr>
                <a:srgbClr val="FFFFFF"/>
              </a:buClr>
              <a:buSzPts val="4000"/>
              <a:buFont typeface="Libre Franklin Medium"/>
              <a:buNone/>
            </a:pPr>
            <a:r>
              <a:rPr lang="es-ES" sz="2000" b="1" i="0" u="none" strike="noStrike" cap="none" dirty="0">
                <a:solidFill>
                  <a:schemeClr val="bg1"/>
                </a:solidFill>
                <a:highlight>
                  <a:srgbClr val="000080"/>
                </a:highlight>
                <a:latin typeface="Century Gothic"/>
                <a:ea typeface="Century Gothic"/>
                <a:cs typeface="Century Gothic"/>
                <a:sym typeface="Century Gothic"/>
              </a:rPr>
              <a:t>(Co</a:t>
            </a:r>
            <a:r>
              <a:rPr lang="es-ES" sz="2000" b="1" dirty="0">
                <a:solidFill>
                  <a:schemeClr val="bg1"/>
                </a:solidFill>
                <a:highlight>
                  <a:srgbClr val="000080"/>
                </a:highlight>
                <a:latin typeface="Century Gothic"/>
                <a:ea typeface="Century Gothic"/>
                <a:cs typeface="Century Gothic"/>
                <a:sym typeface="Century Gothic"/>
              </a:rPr>
              <a:t>ronel</a:t>
            </a:r>
            <a:r>
              <a:rPr lang="es-ES" sz="2000" b="1" i="0" u="none" strike="noStrike" cap="none" dirty="0">
                <a:solidFill>
                  <a:schemeClr val="bg1"/>
                </a:solidFill>
                <a:highlight>
                  <a:srgbClr val="000080"/>
                </a:highlight>
                <a:latin typeface="Century Gothic"/>
                <a:ea typeface="Century Gothic"/>
                <a:cs typeface="Century Gothic"/>
                <a:sym typeface="Century Gothic"/>
              </a:rPr>
              <a:t>)</a:t>
            </a:r>
          </a:p>
        </p:txBody>
      </p:sp>
      <p:sp>
        <p:nvSpPr>
          <p:cNvPr id="8" name="CuadroTexto 7">
            <a:extLst>
              <a:ext uri="{FF2B5EF4-FFF2-40B4-BE49-F238E27FC236}">
                <a16:creationId xmlns:a16="http://schemas.microsoft.com/office/drawing/2014/main" id="{A8A5567A-91A7-CAD7-68D1-D49A090D2A8E}"/>
              </a:ext>
            </a:extLst>
          </p:cNvPr>
          <p:cNvSpPr txBox="1"/>
          <p:nvPr/>
        </p:nvSpPr>
        <p:spPr>
          <a:xfrm>
            <a:off x="7795895" y="6426476"/>
            <a:ext cx="4162425" cy="261610"/>
          </a:xfrm>
          <a:prstGeom prst="rect">
            <a:avLst/>
          </a:prstGeom>
          <a:noFill/>
        </p:spPr>
        <p:txBody>
          <a:bodyPr wrap="square" rtlCol="0">
            <a:spAutoFit/>
          </a:bodyPr>
          <a:lstStyle/>
          <a:p>
            <a:pPr algn="r"/>
            <a:r>
              <a:rPr lang="es-ES" sz="1100" i="1" dirty="0"/>
              <a:t>Fuente: Unidad de Estudios CChC Concepción</a:t>
            </a:r>
            <a:endParaRPr lang="es-CL" sz="1100" i="1" dirty="0"/>
          </a:p>
        </p:txBody>
      </p:sp>
      <p:sp>
        <p:nvSpPr>
          <p:cNvPr id="9" name="Google Shape;371;g1d826457164_1_506">
            <a:extLst>
              <a:ext uri="{FF2B5EF4-FFF2-40B4-BE49-F238E27FC236}">
                <a16:creationId xmlns:a16="http://schemas.microsoft.com/office/drawing/2014/main" id="{586FBA24-2302-5A06-D87C-35EF8F0B7BD2}"/>
              </a:ext>
            </a:extLst>
          </p:cNvPr>
          <p:cNvSpPr txBox="1"/>
          <p:nvPr/>
        </p:nvSpPr>
        <p:spPr>
          <a:xfrm>
            <a:off x="6746240" y="1628152"/>
            <a:ext cx="5212080" cy="4278064"/>
          </a:xfrm>
          <a:prstGeom prst="rect">
            <a:avLst/>
          </a:prstGeom>
          <a:noFill/>
          <a:ln>
            <a:noFill/>
          </a:ln>
        </p:spPr>
        <p:txBody>
          <a:bodyPr spcFirstLastPara="1" wrap="square" lIns="91425" tIns="91425" rIns="91425" bIns="91425" anchor="t" anchorCtr="0">
            <a:spAutoFit/>
          </a:bodyPr>
          <a:lstStyle/>
          <a:p>
            <a:pPr marL="133350" algn="just">
              <a:buClr>
                <a:srgbClr val="3B7FF2"/>
              </a:buClr>
              <a:buSzPts val="1500"/>
            </a:pPr>
            <a:r>
              <a:rPr lang="es-ES" dirty="0">
                <a:solidFill>
                  <a:srgbClr val="434343"/>
                </a:solidFill>
              </a:rPr>
              <a:t>Las principales obras son: </a:t>
            </a:r>
          </a:p>
          <a:p>
            <a:pPr marL="133350" algn="just">
              <a:buClr>
                <a:srgbClr val="3B7FF2"/>
              </a:buClr>
              <a:buSzPts val="1500"/>
            </a:pPr>
            <a:endParaRPr lang="es-ES" dirty="0">
              <a:solidFill>
                <a:srgbClr val="434343"/>
              </a:solidFill>
            </a:endParaRPr>
          </a:p>
          <a:p>
            <a:pPr marL="419100" indent="-285750" algn="just">
              <a:buClr>
                <a:srgbClr val="3B7FF2"/>
              </a:buClr>
              <a:buSzPts val="1500"/>
              <a:buFont typeface="Arial" panose="020B0604020202020204" pitchFamily="34" charset="0"/>
              <a:buChar char="•"/>
            </a:pPr>
            <a:r>
              <a:rPr lang="es-ES" dirty="0">
                <a:solidFill>
                  <a:srgbClr val="434343"/>
                </a:solidFill>
              </a:rPr>
              <a:t>Mejora el espacio de paseo de borde costero Schwager con una intervención aprox. de 670 m, con 8.800 m2 de superficie de circulación, recreativas, estacionamientos y contemplación. </a:t>
            </a:r>
          </a:p>
          <a:p>
            <a:pPr marL="419100" indent="-285750" algn="just">
              <a:buClr>
                <a:srgbClr val="3B7FF2"/>
              </a:buClr>
              <a:buSzPts val="1500"/>
              <a:buFont typeface="Arial" panose="020B0604020202020204" pitchFamily="34" charset="0"/>
              <a:buChar char="•"/>
            </a:pPr>
            <a:r>
              <a:rPr lang="es-ES" dirty="0">
                <a:solidFill>
                  <a:srgbClr val="434343"/>
                </a:solidFill>
              </a:rPr>
              <a:t>Genera espacio de paseo peatonal en 670 m aprox. de acuerdo a disponibilidad técnica.</a:t>
            </a:r>
          </a:p>
          <a:p>
            <a:pPr marL="419100" indent="-285750" algn="just">
              <a:buClr>
                <a:srgbClr val="3B7FF2"/>
              </a:buClr>
              <a:buSzPts val="1500"/>
              <a:buFont typeface="Arial" panose="020B0604020202020204" pitchFamily="34" charset="0"/>
              <a:buChar char="•"/>
            </a:pPr>
            <a:r>
              <a:rPr lang="es-ES" dirty="0">
                <a:solidFill>
                  <a:srgbClr val="434343"/>
                </a:solidFill>
              </a:rPr>
              <a:t>Incorporación de estacionamientos 21 en total, equilibrando el espacio con mayor disponibilidad peatonal.</a:t>
            </a:r>
          </a:p>
          <a:p>
            <a:pPr marL="419100" indent="-285750" algn="just">
              <a:buClr>
                <a:srgbClr val="3B7FF2"/>
              </a:buClr>
              <a:buSzPts val="1500"/>
              <a:buFont typeface="Arial" panose="020B0604020202020204" pitchFamily="34" charset="0"/>
              <a:buChar char="•"/>
            </a:pPr>
            <a:r>
              <a:rPr lang="es-ES" dirty="0">
                <a:solidFill>
                  <a:srgbClr val="434343"/>
                </a:solidFill>
              </a:rPr>
              <a:t>Considera 4 accesos a la playa a través de rampas y 6 gradas (de acceso y descanso).</a:t>
            </a:r>
          </a:p>
          <a:p>
            <a:pPr marL="419100" indent="-285750" algn="just">
              <a:buClr>
                <a:srgbClr val="3B7FF2"/>
              </a:buClr>
              <a:buSzPts val="1500"/>
              <a:buFont typeface="Arial" panose="020B0604020202020204" pitchFamily="34" charset="0"/>
              <a:buChar char="•"/>
            </a:pPr>
            <a:r>
              <a:rPr lang="es-ES" dirty="0" err="1">
                <a:solidFill>
                  <a:srgbClr val="434343"/>
                </a:solidFill>
              </a:rPr>
              <a:t>sombreaderos</a:t>
            </a:r>
            <a:r>
              <a:rPr lang="es-ES" dirty="0">
                <a:solidFill>
                  <a:srgbClr val="434343"/>
                </a:solidFill>
              </a:rPr>
              <a:t>, bancas/asientos con respaldo y apoyabrazos, áreas verdes e iluminación tipo led de alta eficiencia energética, incluidas luminarias autónomas para facilitar la evacuación en momentos de emergencia.</a:t>
            </a:r>
          </a:p>
          <a:p>
            <a:pPr marL="419100" indent="-285750" algn="just">
              <a:buClr>
                <a:srgbClr val="3B7FF2"/>
              </a:buClr>
              <a:buSzPts val="1500"/>
              <a:buFont typeface="Arial" panose="020B0604020202020204" pitchFamily="34" charset="0"/>
              <a:buChar char="•"/>
            </a:pPr>
            <a:r>
              <a:rPr lang="es-ES" dirty="0">
                <a:solidFill>
                  <a:srgbClr val="434343"/>
                </a:solidFill>
              </a:rPr>
              <a:t>Considera señalética de riesgos y educación ambiental.</a:t>
            </a:r>
          </a:p>
          <a:p>
            <a:pPr marL="419100" indent="-285750" algn="just">
              <a:buClr>
                <a:srgbClr val="3B7FF2"/>
              </a:buClr>
              <a:buSzPts val="1500"/>
              <a:buFont typeface="Arial" panose="020B0604020202020204" pitchFamily="34" charset="0"/>
              <a:buChar char="•"/>
            </a:pPr>
            <a:r>
              <a:rPr lang="es-ES" dirty="0">
                <a:solidFill>
                  <a:srgbClr val="434343"/>
                </a:solidFill>
              </a:rPr>
              <a:t>Muros de protección de hormigón armado con enrocado al pie a lo largo de todo el paseo.</a:t>
            </a:r>
            <a:endParaRPr lang="es-ES" dirty="0">
              <a:solidFill>
                <a:schemeClr val="bg1"/>
              </a:solidFill>
              <a:highlight>
                <a:srgbClr val="FF00FF"/>
              </a:highlight>
            </a:endParaRPr>
          </a:p>
        </p:txBody>
      </p:sp>
      <p:graphicFrame>
        <p:nvGraphicFramePr>
          <p:cNvPr id="2" name="Tabla 1">
            <a:extLst>
              <a:ext uri="{FF2B5EF4-FFF2-40B4-BE49-F238E27FC236}">
                <a16:creationId xmlns:a16="http://schemas.microsoft.com/office/drawing/2014/main" id="{9A122520-6C50-4341-7C50-C4EDF6932E91}"/>
              </a:ext>
            </a:extLst>
          </p:cNvPr>
          <p:cNvGraphicFramePr>
            <a:graphicFrameLocks noGrp="1"/>
          </p:cNvGraphicFramePr>
          <p:nvPr>
            <p:extLst>
              <p:ext uri="{D42A27DB-BD31-4B8C-83A1-F6EECF244321}">
                <p14:modId xmlns:p14="http://schemas.microsoft.com/office/powerpoint/2010/main" val="3589342309"/>
              </p:ext>
            </p:extLst>
          </p:nvPr>
        </p:nvGraphicFramePr>
        <p:xfrm>
          <a:off x="339320" y="1628152"/>
          <a:ext cx="5828064" cy="1122680"/>
        </p:xfrm>
        <a:graphic>
          <a:graphicData uri="http://schemas.openxmlformats.org/drawingml/2006/table">
            <a:tbl>
              <a:tblPr/>
              <a:tblGrid>
                <a:gridCol w="2010412">
                  <a:extLst>
                    <a:ext uri="{9D8B030D-6E8A-4147-A177-3AD203B41FA5}">
                      <a16:colId xmlns:a16="http://schemas.microsoft.com/office/drawing/2014/main" val="1081125838"/>
                    </a:ext>
                  </a:extLst>
                </a:gridCol>
                <a:gridCol w="157294">
                  <a:extLst>
                    <a:ext uri="{9D8B030D-6E8A-4147-A177-3AD203B41FA5}">
                      <a16:colId xmlns:a16="http://schemas.microsoft.com/office/drawing/2014/main" val="2982423671"/>
                    </a:ext>
                  </a:extLst>
                </a:gridCol>
                <a:gridCol w="3660358">
                  <a:extLst>
                    <a:ext uri="{9D8B030D-6E8A-4147-A177-3AD203B41FA5}">
                      <a16:colId xmlns:a16="http://schemas.microsoft.com/office/drawing/2014/main" val="1284734464"/>
                    </a:ext>
                  </a:extLst>
                </a:gridCol>
              </a:tblGrid>
              <a:tr h="133350">
                <a:tc>
                  <a:txBody>
                    <a:bodyPr/>
                    <a:lstStyle/>
                    <a:p>
                      <a:pPr algn="l" fontAlgn="ctr"/>
                      <a:r>
                        <a:rPr lang="es-CL" sz="1800" b="0" i="0" u="none" strike="noStrike">
                          <a:solidFill>
                            <a:srgbClr val="000000"/>
                          </a:solidFill>
                          <a:effectLst/>
                          <a:latin typeface="Calibri" panose="020F0502020204030204" pitchFamily="34" charset="0"/>
                        </a:rPr>
                        <a:t>INVERSIÓN MM$</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Calibri" panose="020F0502020204030204" pitchFamily="34" charset="0"/>
                        </a:rPr>
                        <a:t>3</a:t>
                      </a:r>
                      <a:r>
                        <a:rPr lang="es-CL" sz="1800" b="0" i="0" u="none" strike="noStrike" dirty="0">
                          <a:solidFill>
                            <a:srgbClr val="000000"/>
                          </a:solidFill>
                          <a:effectLst/>
                          <a:latin typeface="Calibri" panose="020F0502020204030204" pitchFamily="34" charset="0"/>
                        </a:rPr>
                        <a:t>.683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371888474"/>
                  </a:ext>
                </a:extLst>
              </a:tr>
              <a:tr h="133350">
                <a:tc>
                  <a:txBody>
                    <a:bodyPr/>
                    <a:lstStyle/>
                    <a:p>
                      <a:pPr algn="l" fontAlgn="ctr"/>
                      <a:r>
                        <a:rPr lang="es-CL" sz="1800" b="0" i="0" u="none" strike="noStrike" dirty="0">
                          <a:solidFill>
                            <a:srgbClr val="000000"/>
                          </a:solidFill>
                          <a:effectLst/>
                          <a:latin typeface="Calibri" panose="020F0502020204030204" pitchFamily="34" charset="0"/>
                        </a:rPr>
                        <a:t>FECHA ADJUDICADA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Calibri" panose="020F0502020204030204" pitchFamily="34" charset="0"/>
                        </a:rPr>
                        <a:t>14 DE FEBRERO 2024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013982342"/>
                  </a:ext>
                </a:extLst>
              </a:tr>
              <a:tr h="133350">
                <a:tc>
                  <a:txBody>
                    <a:bodyPr/>
                    <a:lstStyle/>
                    <a:p>
                      <a:pPr algn="l" fontAlgn="ctr"/>
                      <a:r>
                        <a:rPr lang="es-CL" sz="1800" b="0" i="0" u="none" strike="noStrike">
                          <a:solidFill>
                            <a:srgbClr val="000000"/>
                          </a:solidFill>
                          <a:effectLst/>
                          <a:latin typeface="Calibri" panose="020F0502020204030204" pitchFamily="34" charset="0"/>
                        </a:rPr>
                        <a:t>MANDANTE</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CL" sz="1800" b="0" i="0" u="none" strike="noStrike" dirty="0">
                          <a:solidFill>
                            <a:srgbClr val="000000"/>
                          </a:solidFill>
                          <a:effectLst/>
                          <a:latin typeface="Calibri" panose="020F0502020204030204" pitchFamily="34" charset="0"/>
                        </a:rPr>
                        <a:t>Dirección de Obras Portuarias MOP</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396039876"/>
                  </a:ext>
                </a:extLst>
              </a:tr>
              <a:tr h="133350">
                <a:tc>
                  <a:txBody>
                    <a:bodyPr/>
                    <a:lstStyle/>
                    <a:p>
                      <a:pPr algn="l" fontAlgn="ctr"/>
                      <a:r>
                        <a:rPr lang="es-CL" sz="1800" b="0" i="0" u="none" strike="noStrike">
                          <a:solidFill>
                            <a:srgbClr val="000000"/>
                          </a:solidFill>
                          <a:effectLst/>
                          <a:latin typeface="Calibri" panose="020F0502020204030204" pitchFamily="34" charset="0"/>
                        </a:rPr>
                        <a:t>CONSTRUYE</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Calibri" panose="020F0502020204030204" pitchFamily="34" charset="0"/>
                        </a:rPr>
                        <a:t>Gabriel Ignacio </a:t>
                      </a:r>
                      <a:r>
                        <a:rPr lang="es-ES" sz="1800" b="0" i="0" u="none" strike="noStrike" dirty="0" err="1">
                          <a:solidFill>
                            <a:srgbClr val="000000"/>
                          </a:solidFill>
                          <a:effectLst/>
                          <a:latin typeface="Calibri" panose="020F0502020204030204" pitchFamily="34" charset="0"/>
                        </a:rPr>
                        <a:t>Fernandez</a:t>
                      </a:r>
                      <a:r>
                        <a:rPr lang="es-ES" sz="1800" b="0" i="0" u="none" strike="noStrike" dirty="0">
                          <a:solidFill>
                            <a:srgbClr val="000000"/>
                          </a:solidFill>
                          <a:effectLst/>
                          <a:latin typeface="Calibri" panose="020F0502020204030204" pitchFamily="34" charset="0"/>
                        </a:rPr>
                        <a:t> De La Maza</a:t>
                      </a:r>
                      <a:endParaRPr lang="es-C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672847435"/>
                  </a:ext>
                </a:extLst>
              </a:tr>
            </a:tbl>
          </a:graphicData>
        </a:graphic>
      </p:graphicFrame>
      <p:pic>
        <p:nvPicPr>
          <p:cNvPr id="6" name="Imagen 5">
            <a:extLst>
              <a:ext uri="{FF2B5EF4-FFF2-40B4-BE49-F238E27FC236}">
                <a16:creationId xmlns:a16="http://schemas.microsoft.com/office/drawing/2014/main" id="{0EC6B787-B8F1-6DBA-BEE5-81BB7385CCD9}"/>
              </a:ext>
            </a:extLst>
          </p:cNvPr>
          <p:cNvPicPr>
            <a:picLocks noChangeAspect="1"/>
          </p:cNvPicPr>
          <p:nvPr/>
        </p:nvPicPr>
        <p:blipFill>
          <a:blip r:embed="rId3"/>
          <a:stretch>
            <a:fillRect/>
          </a:stretch>
        </p:blipFill>
        <p:spPr>
          <a:xfrm>
            <a:off x="339320" y="2913023"/>
            <a:ext cx="2543175" cy="3383637"/>
          </a:xfrm>
          <a:prstGeom prst="rect">
            <a:avLst/>
          </a:prstGeom>
        </p:spPr>
      </p:pic>
      <p:pic>
        <p:nvPicPr>
          <p:cNvPr id="3074" name="Picture 2" descr="MOP presenta anteproyecto de mejoramiento de borde costero en Coronel -  ArtefactoDiario">
            <a:extLst>
              <a:ext uri="{FF2B5EF4-FFF2-40B4-BE49-F238E27FC236}">
                <a16:creationId xmlns:a16="http://schemas.microsoft.com/office/drawing/2014/main" id="{22110C56-48BA-BD4D-DD33-82560B36A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2913023"/>
            <a:ext cx="3176534" cy="338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15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5" name="Google Shape;365;g1d826457164_1_506"/>
          <p:cNvSpPr txBox="1"/>
          <p:nvPr/>
        </p:nvSpPr>
        <p:spPr>
          <a:xfrm>
            <a:off x="268200" y="300719"/>
            <a:ext cx="11619000" cy="8463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Libre Franklin Medium"/>
              <a:buNone/>
            </a:pPr>
            <a:r>
              <a:rPr lang="es-ES" sz="2900" b="1" dirty="0">
                <a:solidFill>
                  <a:srgbClr val="3B7FF2"/>
                </a:solidFill>
                <a:latin typeface="Century Gothic"/>
                <a:ea typeface="Century Gothic"/>
                <a:cs typeface="Century Gothic"/>
                <a:sym typeface="Century Gothic"/>
              </a:rPr>
              <a:t>Proyecto Inmobiliario Departamentos/ Permiso Construcción</a:t>
            </a:r>
          </a:p>
          <a:p>
            <a:pPr marL="0" marR="0" lvl="0" indent="0" algn="l" rtl="0">
              <a:lnSpc>
                <a:spcPct val="100000"/>
              </a:lnSpc>
              <a:spcBef>
                <a:spcPts val="0"/>
              </a:spcBef>
              <a:spcAft>
                <a:spcPts val="0"/>
              </a:spcAft>
              <a:buClr>
                <a:srgbClr val="FFFFFF"/>
              </a:buClr>
              <a:buSzPts val="4000"/>
              <a:buFont typeface="Libre Franklin Medium"/>
              <a:buNone/>
            </a:pPr>
            <a:r>
              <a:rPr lang="es-ES" sz="2000" b="1" i="0" u="none" strike="noStrike" cap="none" dirty="0">
                <a:solidFill>
                  <a:schemeClr val="bg1"/>
                </a:solidFill>
                <a:highlight>
                  <a:srgbClr val="000080"/>
                </a:highlight>
                <a:latin typeface="Century Gothic"/>
                <a:ea typeface="Century Gothic"/>
                <a:cs typeface="Century Gothic"/>
                <a:sym typeface="Century Gothic"/>
              </a:rPr>
              <a:t>(Co</a:t>
            </a:r>
            <a:r>
              <a:rPr lang="es-ES" sz="2000" b="1" dirty="0">
                <a:solidFill>
                  <a:schemeClr val="bg1"/>
                </a:solidFill>
                <a:highlight>
                  <a:srgbClr val="000080"/>
                </a:highlight>
                <a:latin typeface="Century Gothic"/>
                <a:ea typeface="Century Gothic"/>
                <a:cs typeface="Century Gothic"/>
                <a:sym typeface="Century Gothic"/>
              </a:rPr>
              <a:t>ncepción</a:t>
            </a:r>
            <a:r>
              <a:rPr lang="es-ES" sz="2000" b="1" i="0" u="none" strike="noStrike" cap="none" dirty="0">
                <a:solidFill>
                  <a:schemeClr val="bg1"/>
                </a:solidFill>
                <a:highlight>
                  <a:srgbClr val="000080"/>
                </a:highlight>
                <a:latin typeface="Century Gothic"/>
                <a:ea typeface="Century Gothic"/>
                <a:cs typeface="Century Gothic"/>
                <a:sym typeface="Century Gothic"/>
              </a:rPr>
              <a:t>)</a:t>
            </a:r>
          </a:p>
        </p:txBody>
      </p:sp>
      <p:sp>
        <p:nvSpPr>
          <p:cNvPr id="8" name="CuadroTexto 7">
            <a:extLst>
              <a:ext uri="{FF2B5EF4-FFF2-40B4-BE49-F238E27FC236}">
                <a16:creationId xmlns:a16="http://schemas.microsoft.com/office/drawing/2014/main" id="{A8A5567A-91A7-CAD7-68D1-D49A090D2A8E}"/>
              </a:ext>
            </a:extLst>
          </p:cNvPr>
          <p:cNvSpPr txBox="1"/>
          <p:nvPr/>
        </p:nvSpPr>
        <p:spPr>
          <a:xfrm>
            <a:off x="7795895" y="6426476"/>
            <a:ext cx="4162425" cy="261610"/>
          </a:xfrm>
          <a:prstGeom prst="rect">
            <a:avLst/>
          </a:prstGeom>
          <a:noFill/>
        </p:spPr>
        <p:txBody>
          <a:bodyPr wrap="square" rtlCol="0">
            <a:spAutoFit/>
          </a:bodyPr>
          <a:lstStyle/>
          <a:p>
            <a:pPr algn="r"/>
            <a:r>
              <a:rPr lang="es-ES" sz="1100" i="1" dirty="0"/>
              <a:t>Fuente: Unidad de Estudios CChC Concepción</a:t>
            </a:r>
            <a:endParaRPr lang="es-CL" sz="1100" i="1" dirty="0"/>
          </a:p>
        </p:txBody>
      </p:sp>
      <p:sp>
        <p:nvSpPr>
          <p:cNvPr id="9" name="Google Shape;371;g1d826457164_1_506">
            <a:extLst>
              <a:ext uri="{FF2B5EF4-FFF2-40B4-BE49-F238E27FC236}">
                <a16:creationId xmlns:a16="http://schemas.microsoft.com/office/drawing/2014/main" id="{586FBA24-2302-5A06-D87C-35EF8F0B7BD2}"/>
              </a:ext>
            </a:extLst>
          </p:cNvPr>
          <p:cNvSpPr txBox="1"/>
          <p:nvPr/>
        </p:nvSpPr>
        <p:spPr>
          <a:xfrm>
            <a:off x="6457950" y="1628152"/>
            <a:ext cx="5500370" cy="4493508"/>
          </a:xfrm>
          <a:prstGeom prst="rect">
            <a:avLst/>
          </a:prstGeom>
          <a:noFill/>
          <a:ln>
            <a:noFill/>
          </a:ln>
        </p:spPr>
        <p:txBody>
          <a:bodyPr spcFirstLastPara="1" wrap="square" lIns="91425" tIns="91425" rIns="91425" bIns="91425" anchor="t" anchorCtr="0">
            <a:spAutoFit/>
          </a:bodyPr>
          <a:lstStyle/>
          <a:p>
            <a:pPr marL="133350" algn="just">
              <a:buClr>
                <a:srgbClr val="3B7FF2"/>
              </a:buClr>
              <a:buSzPts val="1500"/>
            </a:pPr>
            <a:r>
              <a:rPr lang="es-ES" dirty="0">
                <a:solidFill>
                  <a:srgbClr val="434343"/>
                </a:solidFill>
              </a:rPr>
              <a:t>El proyecto contempla 5 edificios de 8 pisos, para un total de 160 departamentos. </a:t>
            </a:r>
          </a:p>
          <a:p>
            <a:pPr marL="133350" algn="just">
              <a:buClr>
                <a:srgbClr val="3B7FF2"/>
              </a:buClr>
              <a:buSzPts val="1500"/>
            </a:pPr>
            <a:endParaRPr lang="es-ES" dirty="0">
              <a:solidFill>
                <a:srgbClr val="434343"/>
              </a:solidFill>
            </a:endParaRPr>
          </a:p>
          <a:p>
            <a:pPr marL="133350" algn="just">
              <a:buClr>
                <a:srgbClr val="3B7FF2"/>
              </a:buClr>
              <a:buSzPts val="1500"/>
            </a:pPr>
            <a:r>
              <a:rPr lang="es-ES" dirty="0">
                <a:solidFill>
                  <a:srgbClr val="434343"/>
                </a:solidFill>
              </a:rPr>
              <a:t>Terminaciones destacadas:</a:t>
            </a:r>
          </a:p>
          <a:p>
            <a:pPr marL="419100" indent="-285750" algn="just">
              <a:buClr>
                <a:srgbClr val="3B7FF2"/>
              </a:buClr>
              <a:buSzPts val="1500"/>
              <a:buFont typeface="Arial" panose="020B0604020202020204" pitchFamily="34" charset="0"/>
              <a:buChar char="•"/>
            </a:pPr>
            <a:r>
              <a:rPr lang="es-ES" dirty="0">
                <a:solidFill>
                  <a:srgbClr val="434343"/>
                </a:solidFill>
              </a:rPr>
              <a:t>Piso flotante en living comedor, pasillos y dormitorios.</a:t>
            </a:r>
          </a:p>
          <a:p>
            <a:pPr marL="419100" indent="-285750" algn="just">
              <a:buClr>
                <a:srgbClr val="3B7FF2"/>
              </a:buClr>
              <a:buSzPts val="1500"/>
              <a:buFont typeface="Arial" panose="020B0604020202020204" pitchFamily="34" charset="0"/>
              <a:buChar char="•"/>
            </a:pPr>
            <a:r>
              <a:rPr lang="es-ES" dirty="0">
                <a:solidFill>
                  <a:srgbClr val="434343"/>
                </a:solidFill>
              </a:rPr>
              <a:t>Cerámicos en cocina, baños y balcón.</a:t>
            </a:r>
          </a:p>
          <a:p>
            <a:pPr marL="419100" indent="-285750" algn="just">
              <a:buClr>
                <a:srgbClr val="3B7FF2"/>
              </a:buClr>
              <a:buSzPts val="1500"/>
              <a:buFont typeface="Arial" panose="020B0604020202020204" pitchFamily="34" charset="0"/>
              <a:buChar char="•"/>
            </a:pPr>
            <a:r>
              <a:rPr lang="es-ES" dirty="0">
                <a:solidFill>
                  <a:srgbClr val="434343"/>
                </a:solidFill>
              </a:rPr>
              <a:t>Ventanas y ventanales de PVC blanco y vidrios </a:t>
            </a:r>
            <a:r>
              <a:rPr lang="es-ES" dirty="0" err="1">
                <a:solidFill>
                  <a:srgbClr val="434343"/>
                </a:solidFill>
              </a:rPr>
              <a:t>termopanel</a:t>
            </a:r>
            <a:r>
              <a:rPr lang="es-ES" dirty="0">
                <a:solidFill>
                  <a:srgbClr val="434343"/>
                </a:solidFill>
              </a:rPr>
              <a:t>.</a:t>
            </a:r>
          </a:p>
          <a:p>
            <a:pPr marL="419100" indent="-285750" algn="just">
              <a:buClr>
                <a:srgbClr val="3B7FF2"/>
              </a:buClr>
              <a:buSzPts val="1500"/>
              <a:buFont typeface="Arial" panose="020B0604020202020204" pitchFamily="34" charset="0"/>
              <a:buChar char="•"/>
            </a:pPr>
            <a:r>
              <a:rPr lang="es-ES" dirty="0">
                <a:solidFill>
                  <a:srgbClr val="434343"/>
                </a:solidFill>
              </a:rPr>
              <a:t>Closet en dormitorios.</a:t>
            </a:r>
          </a:p>
          <a:p>
            <a:pPr marL="419100" indent="-285750" algn="just">
              <a:buClr>
                <a:srgbClr val="3B7FF2"/>
              </a:buClr>
              <a:buSzPts val="1500"/>
              <a:buFont typeface="Arial" panose="020B0604020202020204" pitchFamily="34" charset="0"/>
              <a:buChar char="•"/>
            </a:pPr>
            <a:r>
              <a:rPr lang="es-ES" dirty="0">
                <a:solidFill>
                  <a:srgbClr val="434343"/>
                </a:solidFill>
              </a:rPr>
              <a:t>Kit de cocina con encimera, campana y horno eléctrico.</a:t>
            </a:r>
          </a:p>
          <a:p>
            <a:pPr marL="419100" indent="-285750" algn="just">
              <a:buClr>
                <a:srgbClr val="3B7FF2"/>
              </a:buClr>
              <a:buSzPts val="1500"/>
              <a:buFont typeface="Arial" panose="020B0604020202020204" pitchFamily="34" charset="0"/>
              <a:buChar char="•"/>
            </a:pPr>
            <a:endParaRPr lang="es-ES" b="0" i="0" dirty="0">
              <a:solidFill>
                <a:srgbClr val="434343"/>
              </a:solidFill>
              <a:effectLst/>
              <a:highlight>
                <a:srgbClr val="FFFFFF"/>
              </a:highlight>
              <a:latin typeface="+mj-lt"/>
            </a:endParaRPr>
          </a:p>
          <a:p>
            <a:pPr marL="133350" algn="just">
              <a:buClr>
                <a:srgbClr val="3B7FF2"/>
              </a:buClr>
              <a:buSzPts val="1500"/>
            </a:pPr>
            <a:r>
              <a:rPr lang="es-CL" b="0" i="0" dirty="0">
                <a:solidFill>
                  <a:srgbClr val="212529"/>
                </a:solidFill>
                <a:effectLst/>
                <a:highlight>
                  <a:srgbClr val="FFFFFF"/>
                </a:highlight>
                <a:latin typeface="+mj-lt"/>
              </a:rPr>
              <a:t>Equipamiento común:</a:t>
            </a:r>
          </a:p>
          <a:p>
            <a:pPr marL="419100" indent="-285750" algn="just">
              <a:buClr>
                <a:srgbClr val="3B7FF2"/>
              </a:buClr>
              <a:buSzPts val="1500"/>
              <a:buFont typeface="Arial" panose="020B0604020202020204" pitchFamily="34" charset="0"/>
              <a:buChar char="•"/>
            </a:pPr>
            <a:r>
              <a:rPr lang="es-CL" b="0" i="0" dirty="0">
                <a:solidFill>
                  <a:srgbClr val="212529"/>
                </a:solidFill>
                <a:effectLst/>
                <a:highlight>
                  <a:srgbClr val="FFFFFF"/>
                </a:highlight>
                <a:latin typeface="+mj-lt"/>
              </a:rPr>
              <a:t>Piscina</a:t>
            </a:r>
            <a:endParaRPr lang="es-CL" dirty="0">
              <a:solidFill>
                <a:srgbClr val="212529"/>
              </a:solidFill>
              <a:highlight>
                <a:srgbClr val="FFFFFF"/>
              </a:highlight>
              <a:latin typeface="+mj-lt"/>
            </a:endParaRPr>
          </a:p>
          <a:p>
            <a:pPr marL="419100" indent="-285750" algn="just">
              <a:buClr>
                <a:srgbClr val="3B7FF2"/>
              </a:buClr>
              <a:buSzPts val="1500"/>
              <a:buFont typeface="Arial" panose="020B0604020202020204" pitchFamily="34" charset="0"/>
              <a:buChar char="•"/>
            </a:pPr>
            <a:r>
              <a:rPr lang="es-CL" b="0" i="0" dirty="0">
                <a:solidFill>
                  <a:srgbClr val="212529"/>
                </a:solidFill>
                <a:effectLst/>
                <a:highlight>
                  <a:srgbClr val="FFFFFF"/>
                </a:highlight>
                <a:latin typeface="+mj-lt"/>
              </a:rPr>
              <a:t>Portería</a:t>
            </a:r>
            <a:endParaRPr lang="es-CL" dirty="0">
              <a:solidFill>
                <a:srgbClr val="212529"/>
              </a:solidFill>
              <a:highlight>
                <a:srgbClr val="FFFFFF"/>
              </a:highlight>
              <a:latin typeface="+mj-lt"/>
            </a:endParaRPr>
          </a:p>
          <a:p>
            <a:pPr marL="419100" indent="-285750" algn="just">
              <a:buClr>
                <a:srgbClr val="3B7FF2"/>
              </a:buClr>
              <a:buSzPts val="1500"/>
              <a:buFont typeface="Arial" panose="020B0604020202020204" pitchFamily="34" charset="0"/>
              <a:buChar char="•"/>
            </a:pPr>
            <a:r>
              <a:rPr lang="es-CL" b="0" i="0" dirty="0">
                <a:solidFill>
                  <a:srgbClr val="212529"/>
                </a:solidFill>
                <a:effectLst/>
                <a:highlight>
                  <a:srgbClr val="FFFFFF"/>
                </a:highlight>
                <a:latin typeface="+mj-lt"/>
              </a:rPr>
              <a:t>Bicicleteros</a:t>
            </a:r>
            <a:endParaRPr lang="es-CL" dirty="0">
              <a:solidFill>
                <a:srgbClr val="212529"/>
              </a:solidFill>
              <a:highlight>
                <a:srgbClr val="FFFFFF"/>
              </a:highlight>
              <a:latin typeface="+mj-lt"/>
            </a:endParaRPr>
          </a:p>
          <a:p>
            <a:pPr marL="419100" indent="-285750" algn="just">
              <a:buClr>
                <a:srgbClr val="3B7FF2"/>
              </a:buClr>
              <a:buSzPts val="1500"/>
              <a:buFont typeface="Arial" panose="020B0604020202020204" pitchFamily="34" charset="0"/>
              <a:buChar char="•"/>
            </a:pPr>
            <a:r>
              <a:rPr lang="es-CL" b="0" i="0" dirty="0">
                <a:solidFill>
                  <a:srgbClr val="212529"/>
                </a:solidFill>
                <a:effectLst/>
                <a:highlight>
                  <a:srgbClr val="FFFFFF"/>
                </a:highlight>
                <a:latin typeface="+mj-lt"/>
              </a:rPr>
              <a:t>Cámaras de seguridad</a:t>
            </a:r>
          </a:p>
          <a:p>
            <a:pPr marL="419100" indent="-285750" algn="just">
              <a:buClr>
                <a:srgbClr val="3B7FF2"/>
              </a:buClr>
              <a:buSzPts val="1500"/>
              <a:buFont typeface="Arial" panose="020B0604020202020204" pitchFamily="34" charset="0"/>
              <a:buChar char="•"/>
            </a:pPr>
            <a:r>
              <a:rPr lang="es-CL" b="0" i="0" dirty="0">
                <a:solidFill>
                  <a:srgbClr val="212529"/>
                </a:solidFill>
                <a:effectLst/>
                <a:highlight>
                  <a:srgbClr val="FFFFFF"/>
                </a:highlight>
                <a:latin typeface="+mj-lt"/>
              </a:rPr>
              <a:t>Áreas Verdes</a:t>
            </a:r>
          </a:p>
          <a:p>
            <a:pPr marL="419100" indent="-285750" algn="just">
              <a:buClr>
                <a:srgbClr val="3B7FF2"/>
              </a:buClr>
              <a:buSzPts val="1500"/>
              <a:buFont typeface="Arial" panose="020B0604020202020204" pitchFamily="34" charset="0"/>
              <a:buChar char="•"/>
            </a:pPr>
            <a:r>
              <a:rPr lang="es-CL" b="0" i="0" dirty="0">
                <a:solidFill>
                  <a:srgbClr val="212529"/>
                </a:solidFill>
                <a:effectLst/>
                <a:highlight>
                  <a:srgbClr val="FFFFFF"/>
                </a:highlight>
                <a:latin typeface="+mj-lt"/>
              </a:rPr>
              <a:t>Pérgola</a:t>
            </a:r>
          </a:p>
          <a:p>
            <a:pPr marL="133350" algn="just">
              <a:buClr>
                <a:srgbClr val="3B7FF2"/>
              </a:buClr>
              <a:buSzPts val="1500"/>
            </a:pPr>
            <a:endParaRPr lang="es-ES" dirty="0">
              <a:solidFill>
                <a:srgbClr val="434343"/>
              </a:solidFill>
            </a:endParaRPr>
          </a:p>
          <a:p>
            <a:pPr marL="133350" algn="just">
              <a:buClr>
                <a:srgbClr val="3B7FF2"/>
              </a:buClr>
              <a:buSzPts val="1500"/>
            </a:pPr>
            <a:endParaRPr lang="es-ES" dirty="0">
              <a:solidFill>
                <a:srgbClr val="434343"/>
              </a:solidFill>
            </a:endParaRPr>
          </a:p>
          <a:p>
            <a:pPr marL="133350" algn="just">
              <a:buClr>
                <a:srgbClr val="3B7FF2"/>
              </a:buClr>
              <a:buSzPts val="1500"/>
            </a:pPr>
            <a:endParaRPr lang="es-ES" dirty="0">
              <a:solidFill>
                <a:schemeClr val="bg1"/>
              </a:solidFill>
              <a:highlight>
                <a:srgbClr val="FF00FF"/>
              </a:highlight>
            </a:endParaRPr>
          </a:p>
        </p:txBody>
      </p:sp>
      <p:graphicFrame>
        <p:nvGraphicFramePr>
          <p:cNvPr id="2" name="Tabla 1">
            <a:extLst>
              <a:ext uri="{FF2B5EF4-FFF2-40B4-BE49-F238E27FC236}">
                <a16:creationId xmlns:a16="http://schemas.microsoft.com/office/drawing/2014/main" id="{9A122520-6C50-4341-7C50-C4EDF6932E91}"/>
              </a:ext>
            </a:extLst>
          </p:cNvPr>
          <p:cNvGraphicFramePr>
            <a:graphicFrameLocks noGrp="1"/>
          </p:cNvGraphicFramePr>
          <p:nvPr>
            <p:extLst>
              <p:ext uri="{D42A27DB-BD31-4B8C-83A1-F6EECF244321}">
                <p14:modId xmlns:p14="http://schemas.microsoft.com/office/powerpoint/2010/main" val="2536046445"/>
              </p:ext>
            </p:extLst>
          </p:nvPr>
        </p:nvGraphicFramePr>
        <p:xfrm>
          <a:off x="339320" y="1628152"/>
          <a:ext cx="5828064" cy="1122680"/>
        </p:xfrm>
        <a:graphic>
          <a:graphicData uri="http://schemas.openxmlformats.org/drawingml/2006/table">
            <a:tbl>
              <a:tblPr/>
              <a:tblGrid>
                <a:gridCol w="2010412">
                  <a:extLst>
                    <a:ext uri="{9D8B030D-6E8A-4147-A177-3AD203B41FA5}">
                      <a16:colId xmlns:a16="http://schemas.microsoft.com/office/drawing/2014/main" val="1081125838"/>
                    </a:ext>
                  </a:extLst>
                </a:gridCol>
                <a:gridCol w="157294">
                  <a:extLst>
                    <a:ext uri="{9D8B030D-6E8A-4147-A177-3AD203B41FA5}">
                      <a16:colId xmlns:a16="http://schemas.microsoft.com/office/drawing/2014/main" val="2982423671"/>
                    </a:ext>
                  </a:extLst>
                </a:gridCol>
                <a:gridCol w="3660358">
                  <a:extLst>
                    <a:ext uri="{9D8B030D-6E8A-4147-A177-3AD203B41FA5}">
                      <a16:colId xmlns:a16="http://schemas.microsoft.com/office/drawing/2014/main" val="1284734464"/>
                    </a:ext>
                  </a:extLst>
                </a:gridCol>
              </a:tblGrid>
              <a:tr h="133350">
                <a:tc>
                  <a:txBody>
                    <a:bodyPr/>
                    <a:lstStyle/>
                    <a:p>
                      <a:pPr algn="l" fontAlgn="ctr"/>
                      <a:r>
                        <a:rPr lang="es-CL" sz="1800" b="0" i="0" u="none" strike="noStrike" dirty="0">
                          <a:solidFill>
                            <a:srgbClr val="000000"/>
                          </a:solidFill>
                          <a:effectLst/>
                          <a:latin typeface="Calibri" panose="020F0502020204030204" pitchFamily="34" charset="0"/>
                        </a:rPr>
                        <a:t>M2 CONSTRUCCIÓN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Calibri" panose="020F0502020204030204" pitchFamily="34" charset="0"/>
                        </a:rPr>
                        <a:t>12.308</a:t>
                      </a:r>
                      <a:endParaRPr lang="es-C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371888474"/>
                  </a:ext>
                </a:extLst>
              </a:tr>
              <a:tr h="133350">
                <a:tc>
                  <a:txBody>
                    <a:bodyPr/>
                    <a:lstStyle/>
                    <a:p>
                      <a:pPr algn="l" fontAlgn="ctr"/>
                      <a:r>
                        <a:rPr lang="es-CL" sz="1800" b="0" i="0" u="none" strike="noStrike" dirty="0">
                          <a:solidFill>
                            <a:srgbClr val="000000"/>
                          </a:solidFill>
                          <a:effectLst/>
                          <a:latin typeface="Calibri" panose="020F0502020204030204" pitchFamily="34" charset="0"/>
                        </a:rPr>
                        <a:t>FECHA ADJUDICADA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Calibri" panose="020F0502020204030204" pitchFamily="34" charset="0"/>
                        </a:rPr>
                        <a:t>ABRIL DE  2024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013982342"/>
                  </a:ext>
                </a:extLst>
              </a:tr>
              <a:tr h="133350">
                <a:tc>
                  <a:txBody>
                    <a:bodyPr/>
                    <a:lstStyle/>
                    <a:p>
                      <a:pPr algn="l" fontAlgn="ctr"/>
                      <a:r>
                        <a:rPr lang="es-CL" sz="1800" b="0" i="0" u="none" strike="noStrike">
                          <a:solidFill>
                            <a:srgbClr val="000000"/>
                          </a:solidFill>
                          <a:effectLst/>
                          <a:latin typeface="Calibri" panose="020F0502020204030204" pitchFamily="34" charset="0"/>
                        </a:rPr>
                        <a:t>MANDANTE</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CL" sz="1800" b="0" i="0" u="none" strike="noStrike" dirty="0">
                          <a:solidFill>
                            <a:srgbClr val="000000"/>
                          </a:solidFill>
                          <a:effectLst/>
                          <a:latin typeface="Calibri" panose="020F0502020204030204" pitchFamily="34" charset="0"/>
                        </a:rPr>
                        <a:t>CISS</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396039876"/>
                  </a:ext>
                </a:extLst>
              </a:tr>
              <a:tr h="133350">
                <a:tc>
                  <a:txBody>
                    <a:bodyPr/>
                    <a:lstStyle/>
                    <a:p>
                      <a:pPr algn="l" fontAlgn="ctr"/>
                      <a:r>
                        <a:rPr lang="es-CL" sz="1800" b="0" i="0" u="none" strike="noStrike">
                          <a:solidFill>
                            <a:srgbClr val="000000"/>
                          </a:solidFill>
                          <a:effectLst/>
                          <a:latin typeface="Calibri" panose="020F0502020204030204" pitchFamily="34" charset="0"/>
                        </a:rPr>
                        <a:t>CONSTRUYE</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Calibri" panose="020F0502020204030204" pitchFamily="34" charset="0"/>
                        </a:rPr>
                        <a:t>VAIN-ARM</a:t>
                      </a:r>
                      <a:endParaRPr lang="es-C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672847435"/>
                  </a:ext>
                </a:extLst>
              </a:tr>
            </a:tbl>
          </a:graphicData>
        </a:graphic>
      </p:graphicFrame>
      <p:pic>
        <p:nvPicPr>
          <p:cNvPr id="4" name="Imagen 3">
            <a:extLst>
              <a:ext uri="{FF2B5EF4-FFF2-40B4-BE49-F238E27FC236}">
                <a16:creationId xmlns:a16="http://schemas.microsoft.com/office/drawing/2014/main" id="{7FFDB9A3-9D1D-0C71-5714-EC7C3E94BDEC}"/>
              </a:ext>
            </a:extLst>
          </p:cNvPr>
          <p:cNvPicPr>
            <a:picLocks noChangeAspect="1"/>
          </p:cNvPicPr>
          <p:nvPr/>
        </p:nvPicPr>
        <p:blipFill>
          <a:blip r:embed="rId3"/>
          <a:stretch>
            <a:fillRect/>
          </a:stretch>
        </p:blipFill>
        <p:spPr>
          <a:xfrm>
            <a:off x="152400" y="2913022"/>
            <a:ext cx="3048000" cy="3383637"/>
          </a:xfrm>
          <a:prstGeom prst="rect">
            <a:avLst/>
          </a:prstGeom>
        </p:spPr>
      </p:pic>
      <p:pic>
        <p:nvPicPr>
          <p:cNvPr id="4100" name="Picture 4" descr="Proyecto Fuentes de Miguel Collao | Departamentos en Concepción.">
            <a:extLst>
              <a:ext uri="{FF2B5EF4-FFF2-40B4-BE49-F238E27FC236}">
                <a16:creationId xmlns:a16="http://schemas.microsoft.com/office/drawing/2014/main" id="{A45C697C-72AE-6E2D-F471-BAD5911F7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3547" y="4982209"/>
            <a:ext cx="2763784"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0F7FED5A-6C64-EDFB-BBEA-729777909B5E}"/>
              </a:ext>
            </a:extLst>
          </p:cNvPr>
          <p:cNvPicPr>
            <a:picLocks noChangeAspect="1"/>
          </p:cNvPicPr>
          <p:nvPr/>
        </p:nvPicPr>
        <p:blipFill>
          <a:blip r:embed="rId5"/>
          <a:stretch>
            <a:fillRect/>
          </a:stretch>
        </p:blipFill>
        <p:spPr>
          <a:xfrm>
            <a:off x="3383547" y="2928146"/>
            <a:ext cx="2783837" cy="1928334"/>
          </a:xfrm>
          <a:prstGeom prst="rect">
            <a:avLst/>
          </a:prstGeom>
        </p:spPr>
      </p:pic>
    </p:spTree>
    <p:extLst>
      <p:ext uri="{BB962C8B-B14F-4D97-AF65-F5344CB8AC3E}">
        <p14:creationId xmlns:p14="http://schemas.microsoft.com/office/powerpoint/2010/main" val="149347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5" name="Google Shape;365;g1d826457164_1_506"/>
          <p:cNvSpPr txBox="1"/>
          <p:nvPr/>
        </p:nvSpPr>
        <p:spPr>
          <a:xfrm>
            <a:off x="286500" y="183123"/>
            <a:ext cx="11619000" cy="12926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Libre Franklin Medium"/>
              <a:buNone/>
            </a:pPr>
            <a:r>
              <a:rPr lang="es-ES" sz="2900" b="1" dirty="0">
                <a:solidFill>
                  <a:srgbClr val="3B7FF2"/>
                </a:solidFill>
                <a:latin typeface="Century Gothic"/>
                <a:ea typeface="Century Gothic"/>
                <a:cs typeface="Century Gothic"/>
                <a:sym typeface="Century Gothic"/>
              </a:rPr>
              <a:t>Desarrollo Minero de Extracción de Arcillas para Producción de Concentrado de Tierras Raras/ SEA</a:t>
            </a:r>
          </a:p>
          <a:p>
            <a:pPr marL="0" marR="0" lvl="0" indent="0" algn="l" rtl="0">
              <a:lnSpc>
                <a:spcPct val="100000"/>
              </a:lnSpc>
              <a:spcBef>
                <a:spcPts val="0"/>
              </a:spcBef>
              <a:spcAft>
                <a:spcPts val="0"/>
              </a:spcAft>
              <a:buClr>
                <a:srgbClr val="FFFFFF"/>
              </a:buClr>
              <a:buSzPts val="4000"/>
              <a:buFont typeface="Libre Franklin Medium"/>
              <a:buNone/>
            </a:pPr>
            <a:r>
              <a:rPr lang="es-ES" sz="2000" b="1" i="0" u="none" strike="noStrike" cap="none" dirty="0">
                <a:solidFill>
                  <a:schemeClr val="bg1"/>
                </a:solidFill>
                <a:highlight>
                  <a:srgbClr val="000080"/>
                </a:highlight>
                <a:latin typeface="Century Gothic"/>
                <a:ea typeface="Century Gothic"/>
                <a:cs typeface="Century Gothic"/>
                <a:sym typeface="Century Gothic"/>
              </a:rPr>
              <a:t>(</a:t>
            </a:r>
            <a:r>
              <a:rPr lang="es-ES" sz="2000" b="1" dirty="0">
                <a:solidFill>
                  <a:schemeClr val="bg1"/>
                </a:solidFill>
                <a:highlight>
                  <a:srgbClr val="000080"/>
                </a:highlight>
                <a:latin typeface="Century Gothic"/>
                <a:ea typeface="Century Gothic"/>
                <a:cs typeface="Century Gothic"/>
                <a:sym typeface="Century Gothic"/>
              </a:rPr>
              <a:t>Penco</a:t>
            </a:r>
            <a:r>
              <a:rPr lang="es-ES" sz="2000" b="1" i="0" u="none" strike="noStrike" cap="none" dirty="0">
                <a:solidFill>
                  <a:schemeClr val="bg1"/>
                </a:solidFill>
                <a:highlight>
                  <a:srgbClr val="000080"/>
                </a:highlight>
                <a:latin typeface="Century Gothic"/>
                <a:ea typeface="Century Gothic"/>
                <a:cs typeface="Century Gothic"/>
                <a:sym typeface="Century Gothic"/>
              </a:rPr>
              <a:t>)</a:t>
            </a:r>
          </a:p>
        </p:txBody>
      </p:sp>
      <p:sp>
        <p:nvSpPr>
          <p:cNvPr id="8" name="CuadroTexto 7">
            <a:extLst>
              <a:ext uri="{FF2B5EF4-FFF2-40B4-BE49-F238E27FC236}">
                <a16:creationId xmlns:a16="http://schemas.microsoft.com/office/drawing/2014/main" id="{A8A5567A-91A7-CAD7-68D1-D49A090D2A8E}"/>
              </a:ext>
            </a:extLst>
          </p:cNvPr>
          <p:cNvSpPr txBox="1"/>
          <p:nvPr/>
        </p:nvSpPr>
        <p:spPr>
          <a:xfrm>
            <a:off x="6381751" y="6426476"/>
            <a:ext cx="5576570" cy="261610"/>
          </a:xfrm>
          <a:prstGeom prst="rect">
            <a:avLst/>
          </a:prstGeom>
          <a:noFill/>
        </p:spPr>
        <p:txBody>
          <a:bodyPr wrap="square" rtlCol="0">
            <a:spAutoFit/>
          </a:bodyPr>
          <a:lstStyle/>
          <a:p>
            <a:pPr algn="r"/>
            <a:r>
              <a:rPr lang="es-ES" sz="1100" i="1" dirty="0"/>
              <a:t>Fuente: Unidad de Estudios CChC Concepción / * Fecha estimada por el titular</a:t>
            </a:r>
            <a:endParaRPr lang="es-CL" sz="1100" i="1" dirty="0"/>
          </a:p>
        </p:txBody>
      </p:sp>
      <p:sp>
        <p:nvSpPr>
          <p:cNvPr id="9" name="Google Shape;371;g1d826457164_1_506">
            <a:extLst>
              <a:ext uri="{FF2B5EF4-FFF2-40B4-BE49-F238E27FC236}">
                <a16:creationId xmlns:a16="http://schemas.microsoft.com/office/drawing/2014/main" id="{586FBA24-2302-5A06-D87C-35EF8F0B7BD2}"/>
              </a:ext>
            </a:extLst>
          </p:cNvPr>
          <p:cNvSpPr txBox="1"/>
          <p:nvPr/>
        </p:nvSpPr>
        <p:spPr>
          <a:xfrm>
            <a:off x="6524625" y="1532271"/>
            <a:ext cx="5433696" cy="4062620"/>
          </a:xfrm>
          <a:prstGeom prst="rect">
            <a:avLst/>
          </a:prstGeom>
          <a:noFill/>
          <a:ln>
            <a:noFill/>
          </a:ln>
        </p:spPr>
        <p:txBody>
          <a:bodyPr spcFirstLastPara="1" wrap="square" lIns="91425" tIns="91425" rIns="91425" bIns="91425" anchor="t" anchorCtr="0">
            <a:spAutoFit/>
          </a:bodyPr>
          <a:lstStyle/>
          <a:p>
            <a:pPr marL="133350" algn="just">
              <a:buClr>
                <a:srgbClr val="3B7FF2"/>
              </a:buClr>
              <a:buSzPts val="1500"/>
            </a:pPr>
            <a:r>
              <a:rPr lang="es-ES" dirty="0">
                <a:solidFill>
                  <a:srgbClr val="434343"/>
                </a:solidFill>
              </a:rPr>
              <a:t>El Proyecto corresponde al conjunto de obras y actividades que permitirán la construcción y operación de una faena minera y una planta de procesamiento de arcillas, con presencia de tierras raras. Posteriormente en la fase de cierre, el Proyecto considera la restauración de las superficies de las Zonas de Extracción (Victoria Norte y Maite) y Zona de Disposición con especies nativas.</a:t>
            </a:r>
          </a:p>
          <a:p>
            <a:pPr marL="133350" algn="just">
              <a:buClr>
                <a:srgbClr val="3B7FF2"/>
              </a:buClr>
              <a:buSzPts val="1500"/>
            </a:pPr>
            <a:endParaRPr lang="es-ES" dirty="0">
              <a:solidFill>
                <a:srgbClr val="434343"/>
              </a:solidFill>
            </a:endParaRPr>
          </a:p>
          <a:p>
            <a:pPr marL="133350" algn="just">
              <a:buClr>
                <a:srgbClr val="3B7FF2"/>
              </a:buClr>
              <a:buSzPts val="1500"/>
            </a:pPr>
            <a:r>
              <a:rPr lang="es-ES" dirty="0">
                <a:solidFill>
                  <a:srgbClr val="434343"/>
                </a:solidFill>
              </a:rPr>
              <a:t>La planta de procesamiento tendrá una capacidad para procesar hasta 320 toneladas/hora de arcillas húmedas y producir aproximadamente 3.100 toneladas húmedas anuales de concentrado, que equivalen al orden de 1.700 toneladas secas anuales de concentrado de Tierras Raras. La planta de procesamiento operará bajo un sistema de intercambio iónico que recircula el agua, el Sulfato de Amonio (principal reactivo) y acondiciona la arcilla para que sea apta para restaurar con especies vegetativas nativas.</a:t>
            </a:r>
          </a:p>
          <a:p>
            <a:pPr marL="133350" algn="just">
              <a:buClr>
                <a:srgbClr val="3B7FF2"/>
              </a:buClr>
              <a:buSzPts val="1500"/>
            </a:pPr>
            <a:endParaRPr lang="es-ES" dirty="0">
              <a:solidFill>
                <a:schemeClr val="bg1"/>
              </a:solidFill>
              <a:highlight>
                <a:srgbClr val="FF00FF"/>
              </a:highlight>
            </a:endParaRPr>
          </a:p>
        </p:txBody>
      </p:sp>
      <p:graphicFrame>
        <p:nvGraphicFramePr>
          <p:cNvPr id="2" name="Tabla 1">
            <a:extLst>
              <a:ext uri="{FF2B5EF4-FFF2-40B4-BE49-F238E27FC236}">
                <a16:creationId xmlns:a16="http://schemas.microsoft.com/office/drawing/2014/main" id="{9A122520-6C50-4341-7C50-C4EDF6932E91}"/>
              </a:ext>
            </a:extLst>
          </p:cNvPr>
          <p:cNvGraphicFramePr>
            <a:graphicFrameLocks noGrp="1"/>
          </p:cNvGraphicFramePr>
          <p:nvPr>
            <p:extLst>
              <p:ext uri="{D42A27DB-BD31-4B8C-83A1-F6EECF244321}">
                <p14:modId xmlns:p14="http://schemas.microsoft.com/office/powerpoint/2010/main" val="876650084"/>
              </p:ext>
            </p:extLst>
          </p:nvPr>
        </p:nvGraphicFramePr>
        <p:xfrm>
          <a:off x="339320" y="1628152"/>
          <a:ext cx="6023380" cy="1122680"/>
        </p:xfrm>
        <a:graphic>
          <a:graphicData uri="http://schemas.openxmlformats.org/drawingml/2006/table">
            <a:tbl>
              <a:tblPr/>
              <a:tblGrid>
                <a:gridCol w="2924175">
                  <a:extLst>
                    <a:ext uri="{9D8B030D-6E8A-4147-A177-3AD203B41FA5}">
                      <a16:colId xmlns:a16="http://schemas.microsoft.com/office/drawing/2014/main" val="1081125838"/>
                    </a:ext>
                  </a:extLst>
                </a:gridCol>
                <a:gridCol w="135507">
                  <a:extLst>
                    <a:ext uri="{9D8B030D-6E8A-4147-A177-3AD203B41FA5}">
                      <a16:colId xmlns:a16="http://schemas.microsoft.com/office/drawing/2014/main" val="2982423671"/>
                    </a:ext>
                  </a:extLst>
                </a:gridCol>
                <a:gridCol w="2963698">
                  <a:extLst>
                    <a:ext uri="{9D8B030D-6E8A-4147-A177-3AD203B41FA5}">
                      <a16:colId xmlns:a16="http://schemas.microsoft.com/office/drawing/2014/main" val="1284734464"/>
                    </a:ext>
                  </a:extLst>
                </a:gridCol>
              </a:tblGrid>
              <a:tr h="205728">
                <a:tc>
                  <a:txBody>
                    <a:bodyPr/>
                    <a:lstStyle/>
                    <a:p>
                      <a:pPr algn="l" fontAlgn="ctr"/>
                      <a:r>
                        <a:rPr lang="es-CL" sz="1800" b="0" i="0" u="none" strike="noStrike" dirty="0">
                          <a:solidFill>
                            <a:srgbClr val="000000"/>
                          </a:solidFill>
                          <a:effectLst/>
                          <a:latin typeface="Calibri" panose="020F0502020204030204" pitchFamily="34" charset="0"/>
                        </a:rPr>
                        <a:t>INVERSIÓN MM$</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Calibri" panose="020F0502020204030204" pitchFamily="34" charset="0"/>
                        </a:rPr>
                        <a:t>117.000</a:t>
                      </a:r>
                      <a:endParaRPr lang="es-C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371888474"/>
                  </a:ext>
                </a:extLst>
              </a:tr>
              <a:tr h="133350">
                <a:tc>
                  <a:txBody>
                    <a:bodyPr/>
                    <a:lstStyle/>
                    <a:p>
                      <a:pPr algn="l" fontAlgn="ctr"/>
                      <a:r>
                        <a:rPr lang="es-CL" sz="1800" b="0" i="0" u="none" strike="noStrike" dirty="0">
                          <a:solidFill>
                            <a:srgbClr val="000000"/>
                          </a:solidFill>
                          <a:effectLst/>
                          <a:latin typeface="Calibri" panose="020F0502020204030204" pitchFamily="34" charset="0"/>
                        </a:rPr>
                        <a:t>FECHA INGRESO CALIFICACIÓN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Calibri" panose="020F0502020204030204" pitchFamily="34" charset="0"/>
                        </a:rPr>
                        <a:t>17 JUNIO DE  2024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013982342"/>
                  </a:ext>
                </a:extLst>
              </a:tr>
              <a:tr h="133350">
                <a:tc>
                  <a:txBody>
                    <a:bodyPr/>
                    <a:lstStyle/>
                    <a:p>
                      <a:pPr algn="l" fontAlgn="ctr"/>
                      <a:r>
                        <a:rPr lang="es-CL" sz="1800" b="0" i="0" u="none" strike="noStrike">
                          <a:solidFill>
                            <a:srgbClr val="000000"/>
                          </a:solidFill>
                          <a:effectLst/>
                          <a:latin typeface="Calibri" panose="020F0502020204030204" pitchFamily="34" charset="0"/>
                        </a:rPr>
                        <a:t>MANDANTE</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CL" sz="1800" b="0" i="0" u="none" strike="noStrike" dirty="0">
                          <a:solidFill>
                            <a:srgbClr val="000000"/>
                          </a:solidFill>
                          <a:effectLst/>
                          <a:latin typeface="Calibri" panose="020F0502020204030204" pitchFamily="34" charset="0"/>
                        </a:rPr>
                        <a:t>ACLARA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396039876"/>
                  </a:ext>
                </a:extLst>
              </a:tr>
              <a:tr h="133350">
                <a:tc>
                  <a:txBody>
                    <a:bodyPr/>
                    <a:lstStyle/>
                    <a:p>
                      <a:pPr algn="l" fontAlgn="ctr"/>
                      <a:r>
                        <a:rPr lang="es-ES" sz="1800" b="0" i="0" u="none" strike="noStrike" dirty="0">
                          <a:solidFill>
                            <a:srgbClr val="000000"/>
                          </a:solidFill>
                          <a:effectLst/>
                          <a:latin typeface="Calibri" panose="020F0502020204030204" pitchFamily="34" charset="0"/>
                        </a:rPr>
                        <a:t>INICIO CONSTRUCCIÓN*</a:t>
                      </a:r>
                      <a:endParaRPr lang="es-C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r>
                        <a:rPr lang="es-CL" sz="18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r>
                        <a:rPr lang="es-ES" sz="1800" b="0" i="0" u="none" strike="noStrike" dirty="0">
                          <a:solidFill>
                            <a:srgbClr val="000000"/>
                          </a:solidFill>
                          <a:effectLst/>
                          <a:latin typeface="Calibri" panose="020F0502020204030204" pitchFamily="34" charset="0"/>
                        </a:rPr>
                        <a:t>26 ENERO DE 2026</a:t>
                      </a:r>
                      <a:endParaRPr lang="es-C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672847435"/>
                  </a:ext>
                </a:extLst>
              </a:tr>
            </a:tbl>
          </a:graphicData>
        </a:graphic>
      </p:graphicFrame>
      <p:pic>
        <p:nvPicPr>
          <p:cNvPr id="1026" name="Picture 2">
            <a:extLst>
              <a:ext uri="{FF2B5EF4-FFF2-40B4-BE49-F238E27FC236}">
                <a16:creationId xmlns:a16="http://schemas.microsoft.com/office/drawing/2014/main" id="{86FE7E10-A67E-937C-9405-ECF6DE6A0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38" y="2869317"/>
            <a:ext cx="3071813" cy="20033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lara Resources proporciona resultados de exploración de brownfield">
            <a:extLst>
              <a:ext uri="{FF2B5EF4-FFF2-40B4-BE49-F238E27FC236}">
                <a16:creationId xmlns:a16="http://schemas.microsoft.com/office/drawing/2014/main" id="{5F07EABB-DFCC-76C5-CDBB-C5D12CA1E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21" y="2869317"/>
            <a:ext cx="2937280" cy="19027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 impacto ambiental que Penco quiere evitar ante la extracción de Tierras  Raras">
            <a:extLst>
              <a:ext uri="{FF2B5EF4-FFF2-40B4-BE49-F238E27FC236}">
                <a16:creationId xmlns:a16="http://schemas.microsoft.com/office/drawing/2014/main" id="{9C8EF5B5-D9EA-EF5D-7D6D-3C6B95D09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20" y="4872647"/>
            <a:ext cx="5899555" cy="170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31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3" name="Picture 2" descr="Sector de la construcción en el Biobío terminó con 20 mil empleos menos en  el 2023 | sabes.cl">
            <a:extLst>
              <a:ext uri="{FF2B5EF4-FFF2-40B4-BE49-F238E27FC236}">
                <a16:creationId xmlns:a16="http://schemas.microsoft.com/office/drawing/2014/main" id="{2C827B19-5F37-F35C-F459-106E3EAF3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0891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4AFA7E4-3245-53B8-6A8E-CE7F03895152}"/>
              </a:ext>
            </a:extLst>
          </p:cNvPr>
          <p:cNvSpPr/>
          <p:nvPr/>
        </p:nvSpPr>
        <p:spPr>
          <a:xfrm>
            <a:off x="-2" y="0"/>
            <a:ext cx="12192002" cy="6858000"/>
          </a:xfrm>
          <a:prstGeom prst="rect">
            <a:avLst/>
          </a:prstGeom>
          <a:solidFill>
            <a:srgbClr val="00206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3" name="Google Shape;533;g1d826457164_1_665"/>
          <p:cNvSpPr txBox="1"/>
          <p:nvPr/>
        </p:nvSpPr>
        <p:spPr>
          <a:xfrm>
            <a:off x="-2" y="2824370"/>
            <a:ext cx="12191999" cy="1738897"/>
          </a:xfrm>
          <a:prstGeom prst="rect">
            <a:avLst/>
          </a:prstGeom>
          <a:solidFill>
            <a:schemeClr val="lt1">
              <a:alpha val="23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Libre Franklin Medium"/>
              <a:buNone/>
            </a:pPr>
            <a:r>
              <a:rPr lang="es-ES" sz="3500" b="1" dirty="0">
                <a:solidFill>
                  <a:srgbClr val="FFFF00"/>
                </a:solidFill>
                <a:latin typeface="Century Gothic"/>
                <a:ea typeface="Century Gothic"/>
                <a:cs typeface="Century Gothic"/>
                <a:sym typeface="Century Gothic"/>
              </a:rPr>
              <a:t>Catastro de Proyectos  Región del Biobío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800" b="1" i="0" u="none" strike="noStrike" kern="0" cap="none" spc="0" normalizeH="0" baseline="0" noProof="0" dirty="0">
              <a:ln>
                <a:noFill/>
              </a:ln>
              <a:solidFill>
                <a:srgbClr val="FFFF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0" u="none" strike="noStrike" kern="0" cap="none" spc="0" normalizeH="0" baseline="0" noProof="0" dirty="0">
                <a:ln>
                  <a:noFill/>
                </a:ln>
                <a:solidFill>
                  <a:srgbClr val="FFFF00"/>
                </a:solidFill>
                <a:effectLst/>
                <a:uLnTx/>
                <a:uFillTx/>
                <a:latin typeface="Arial"/>
                <a:cs typeface="Arial"/>
                <a:sym typeface="Arial"/>
              </a:rPr>
              <a:t>Primer Semestre de 2024</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800" b="1" i="0" u="none" strike="noStrike" kern="0" cap="none" spc="0" normalizeH="0" baseline="0" noProof="0" dirty="0">
              <a:ln>
                <a:noFill/>
              </a:ln>
              <a:solidFill>
                <a:srgbClr val="FFFF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0" u="none" strike="noStrike" kern="0" cap="none" spc="0" normalizeH="0" baseline="0" noProof="0" dirty="0">
                <a:ln>
                  <a:noFill/>
                </a:ln>
                <a:solidFill>
                  <a:srgbClr val="FFFF00"/>
                </a:solidFill>
                <a:effectLst/>
                <a:uLnTx/>
                <a:uFillTx/>
                <a:latin typeface="Arial"/>
                <a:cs typeface="Arial"/>
                <a:sym typeface="Arial"/>
              </a:rPr>
              <a:t>CChC Concepción</a:t>
            </a:r>
          </a:p>
        </p:txBody>
      </p:sp>
      <p:pic>
        <p:nvPicPr>
          <p:cNvPr id="6" name="Imagen 5">
            <a:extLst>
              <a:ext uri="{FF2B5EF4-FFF2-40B4-BE49-F238E27FC236}">
                <a16:creationId xmlns:a16="http://schemas.microsoft.com/office/drawing/2014/main" id="{78DFA168-796A-9AC3-54D3-499F267E3A29}"/>
              </a:ext>
            </a:extLst>
          </p:cNvPr>
          <p:cNvPicPr>
            <a:picLocks noChangeAspect="1"/>
          </p:cNvPicPr>
          <p:nvPr/>
        </p:nvPicPr>
        <p:blipFill>
          <a:blip r:embed="rId4"/>
          <a:stretch>
            <a:fillRect/>
          </a:stretch>
        </p:blipFill>
        <p:spPr>
          <a:xfrm>
            <a:off x="3832224" y="595893"/>
            <a:ext cx="4527550" cy="1358265"/>
          </a:xfrm>
          <a:prstGeom prst="rect">
            <a:avLst/>
          </a:prstGeom>
          <a:solidFill>
            <a:schemeClr val="lt1">
              <a:alpha val="54000"/>
            </a:schemeClr>
          </a:solidFill>
        </p:spPr>
      </p:pic>
    </p:spTree>
    <p:extLst>
      <p:ext uri="{BB962C8B-B14F-4D97-AF65-F5344CB8AC3E}">
        <p14:creationId xmlns:p14="http://schemas.microsoft.com/office/powerpoint/2010/main" val="1707199060"/>
      </p:ext>
    </p:extLst>
  </p:cSld>
  <p:clrMapOvr>
    <a:masterClrMapping/>
  </p:clrMapOvr>
  <mc:AlternateContent xmlns:mc="http://schemas.openxmlformats.org/markup-compatibility/2006">
    <mc:Choice xmlns:p14="http://schemas.microsoft.com/office/powerpoint/2010/main" Requires="p14">
      <p:transition spd="slow" p14:dur="1800">
        <p:push/>
      </p:transition>
    </mc:Choice>
    <mc:Fallback>
      <p:transition spd="slow">
        <p:push/>
      </p:transition>
    </mc:Fallback>
  </mc:AlternateContent>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14358</TotalTime>
  <Words>2376</Words>
  <Application>Microsoft Office PowerPoint</Application>
  <PresentationFormat>Panorámica</PresentationFormat>
  <Paragraphs>240</Paragraphs>
  <Slides>9</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Libre Franklin Medium</vt:lpstr>
      <vt:lpstr>Arial</vt:lpstr>
      <vt:lpstr>Calibri</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Escobar</dc:creator>
  <cp:lastModifiedBy>Poblete Benavente Diego Enrique</cp:lastModifiedBy>
  <cp:revision>216</cp:revision>
  <dcterms:created xsi:type="dcterms:W3CDTF">2022-01-14T20:13:29Z</dcterms:created>
  <dcterms:modified xsi:type="dcterms:W3CDTF">2024-07-25T16:24:49Z</dcterms:modified>
</cp:coreProperties>
</file>